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A3_AD1222E9.xml" ContentType="application/vnd.ms-powerpoint.comments+xml"/>
  <Override PartName="/ppt/comments/modernComment_1DD_B6407198.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7" r:id="rId2"/>
    <p:sldId id="458" r:id="rId3"/>
    <p:sldId id="448" r:id="rId4"/>
    <p:sldId id="290" r:id="rId5"/>
    <p:sldId id="449" r:id="rId6"/>
    <p:sldId id="292" r:id="rId7"/>
    <p:sldId id="472" r:id="rId8"/>
    <p:sldId id="355" r:id="rId9"/>
    <p:sldId id="400" r:id="rId10"/>
    <p:sldId id="368" r:id="rId11"/>
    <p:sldId id="454" r:id="rId12"/>
    <p:sldId id="475" r:id="rId13"/>
    <p:sldId id="473" r:id="rId14"/>
    <p:sldId id="461" r:id="rId15"/>
    <p:sldId id="469" r:id="rId16"/>
    <p:sldId id="459" r:id="rId17"/>
    <p:sldId id="456" r:id="rId18"/>
    <p:sldId id="446" r:id="rId19"/>
    <p:sldId id="478" r:id="rId20"/>
    <p:sldId id="359" r:id="rId21"/>
    <p:sldId id="357" r:id="rId22"/>
    <p:sldId id="450" r:id="rId23"/>
    <p:sldId id="476" r:id="rId24"/>
    <p:sldId id="437" r:id="rId25"/>
    <p:sldId id="466" r:id="rId26"/>
    <p:sldId id="423" r:id="rId27"/>
    <p:sldId id="462" r:id="rId28"/>
    <p:sldId id="389" r:id="rId29"/>
    <p:sldId id="382" r:id="rId30"/>
    <p:sldId id="440" r:id="rId31"/>
    <p:sldId id="451" r:id="rId32"/>
    <p:sldId id="441" r:id="rId33"/>
    <p:sldId id="453" r:id="rId34"/>
    <p:sldId id="467" r:id="rId35"/>
    <p:sldId id="452" r:id="rId36"/>
    <p:sldId id="463" r:id="rId37"/>
    <p:sldId id="414" r:id="rId38"/>
    <p:sldId id="394" r:id="rId39"/>
    <p:sldId id="445" r:id="rId40"/>
    <p:sldId id="455" r:id="rId41"/>
    <p:sldId id="468" r:id="rId42"/>
    <p:sldId id="396" r:id="rId43"/>
    <p:sldId id="470" r:id="rId44"/>
    <p:sldId id="417" r:id="rId45"/>
    <p:sldId id="403" r:id="rId46"/>
    <p:sldId id="447" r:id="rId47"/>
    <p:sldId id="419" r:id="rId48"/>
    <p:sldId id="477" r:id="rId49"/>
    <p:sldId id="372" r:id="rId50"/>
    <p:sldId id="374" r:id="rId51"/>
    <p:sldId id="373" r:id="rId52"/>
    <p:sldId id="375" r:id="rId53"/>
    <p:sldId id="376"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2D712-108B-8B2D-96D0-4C8FE442C453}" name="Searles, Danya" initials="DS" userId="S::dsearles@amerihealthcaritas.com::6251d385-afca-4c1d-9e2c-e9edd8c46524" providerId="AD"/>
  <p188:author id="{980D9926-5E85-7021-2479-2766BBCD295D}" name="Brooks, Danielle" initials="DB" userId="S::dbrooks@amerihealthcaritas.com::45cc466d-ab76-4848-968c-a740c9844343" providerId="AD"/>
  <p188:author id="{24B82C2E-A139-D841-650E-8F03D533B259}" name="Moyer, Emilie" initials="EM" userId="S::emoyer@amerihealthcaritas.com::2ae7c72b-b8cb-4b85-94a5-06db1bc528f4" providerId="AD"/>
  <p188:author id="{69DBEC4A-5C2B-1249-11F1-0F58C0747EF2}" name="Daniels, Erica" initials="DE" userId="S::edaniels@amerihealthcaritas.com::a2d475ef-547a-4cc7-b50c-14beecb678d8" providerId="AD"/>
  <p188:author id="{13154B81-DB25-9896-0A84-332B7E6B2EF9}" name="Braham, Kaiya" initials="KB" userId="S::kbraham@amerihealthcaritas.com::669ac811-fdc4-4830-8b00-a653108edc89" providerId="AD"/>
  <p188:author id="{C52772ED-9B10-8E0C-5671-9D67E7AA37DF}" name="RoweMaloney, Tamika" initials="TR" userId="S::trowemaloney@amerihealthcaritas.com::c94b5179-f455-4811-8ed5-34d2294c1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634D6B-44A8-4FA5-B7BB-6C1B97144EDB}" v="3" dt="2026-09-29T20:36:37.7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46" d="100"/>
          <a:sy n="46" d="100"/>
        </p:scale>
        <p:origin x="24" y="6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78028794607193031"/>
          <c:y val="0"/>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tx2"/>
              </a:solidFill>
              <a:latin typeface="+mn-lt"/>
              <a:ea typeface="+mn-ea"/>
              <a:cs typeface="+mn-cs"/>
            </a:defRPr>
          </a:pPr>
          <a:endParaRPr lang="en-US"/>
        </a:p>
      </c:txPr>
    </c:title>
    <c:autoTitleDeleted val="0"/>
    <c:plotArea>
      <c:layout/>
      <c:pieChart>
        <c:varyColors val="1"/>
        <c:ser>
          <c:idx val="0"/>
          <c:order val="0"/>
          <c:tx>
            <c:strRef>
              <c:f>Sheet1!$B$1</c:f>
              <c:strCache>
                <c:ptCount val="1"/>
                <c:pt idx="0">
                  <c:v>Race</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A70F-4F8E-A97A-BE4E5E553B95}"/>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A70F-4F8E-A97A-BE4E5E553B95}"/>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A70F-4F8E-A97A-BE4E5E553B95}"/>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A70F-4F8E-A97A-BE4E5E553B95}"/>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8-9CB9-43D0-8836-34225C9233D8}"/>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extLst>
              <c:ext xmlns:c16="http://schemas.microsoft.com/office/drawing/2014/chart" uri="{C3380CC4-5D6E-409C-BE32-E72D297353CC}">
                <c16:uniqueId val="{00000002-9F90-4909-920D-440798C811DC}"/>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1-9F90-4909-920D-440798C811DC}"/>
              </c:ext>
            </c:extLst>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0-9F90-4909-920D-440798C811DC}"/>
              </c:ext>
            </c:extLst>
          </c:dPt>
          <c:dLbls>
            <c:dLbl>
              <c:idx val="0"/>
              <c:layout>
                <c:manualLayout>
                  <c:x val="-0.22290832817934753"/>
                  <c:y val="-0.70850012450124267"/>
                </c:manualLayout>
              </c:layout>
              <c:dLblPos val="bestFi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70F-4F8E-A97A-BE4E5E553B95}"/>
                </c:ext>
              </c:extLst>
            </c:dLbl>
            <c:dLbl>
              <c:idx val="1"/>
              <c:tx>
                <c:rich>
                  <a:bodyPr/>
                  <a:lstStyle/>
                  <a:p>
                    <a:fld id="{2EF90C24-7533-4A82-8560-0CC8C378B2BA}" type="CATEGORYNAME">
                      <a:rPr lang="en-US" smtClean="0"/>
                      <a:pPr/>
                      <a:t>[CATEGORY NAME]</a:t>
                    </a:fld>
                    <a:r>
                      <a:rPr lang="en-US" baseline="0" dirty="0"/>
                      <a:t>
</a:t>
                    </a:r>
                    <a:fld id="{2C4CBB59-27E6-4942-A162-80D7C472B38A}" type="PERCENTAGE">
                      <a:rPr lang="en-US" baseline="0"/>
                      <a:pPr/>
                      <a:t>[PERCENTAGE]</a:t>
                    </a:fld>
                    <a:endParaRPr lang="en-US" baseline="0" dirty="0"/>
                  </a:p>
                </c:rich>
              </c:tx>
              <c:dLblPos val="bestFit"/>
              <c:showLegendKey val="1"/>
              <c:showVal val="0"/>
              <c:showCatName val="1"/>
              <c:showSerName val="0"/>
              <c:showPercent val="1"/>
              <c:showBubbleSize val="0"/>
              <c:extLst>
                <c:ext xmlns:c15="http://schemas.microsoft.com/office/drawing/2012/chart" uri="{CE6537A1-D6FC-4f65-9D91-7224C49458BB}">
                  <c15:layout>
                    <c:manualLayout>
                      <c:w val="0.2814856816203245"/>
                      <c:h val="0.13164585292713901"/>
                    </c:manualLayout>
                  </c15:layout>
                  <c15:dlblFieldTable/>
                  <c15:showDataLabelsRange val="0"/>
                </c:ext>
                <c:ext xmlns:c16="http://schemas.microsoft.com/office/drawing/2014/chart" uri="{C3380CC4-5D6E-409C-BE32-E72D297353CC}">
                  <c16:uniqueId val="{00000003-A70F-4F8E-A97A-BE4E5E553B95}"/>
                </c:ext>
              </c:extLst>
            </c:dLbl>
            <c:dLbl>
              <c:idx val="2"/>
              <c:layout>
                <c:manualLayout>
                  <c:x val="-6.1528375703304647E-2"/>
                  <c:y val="0.22180035707446824"/>
                </c:manualLayout>
              </c:layout>
              <c:dLblPos val="bestFi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70F-4F8E-A97A-BE4E5E553B95}"/>
                </c:ext>
              </c:extLst>
            </c:dLbl>
            <c:dLbl>
              <c:idx val="5"/>
              <c:layout>
                <c:manualLayout>
                  <c:x val="-0.11397789860386572"/>
                  <c:y val="4.0473938445783106E-2"/>
                </c:manualLayout>
              </c:layout>
              <c:dLblPos val="bestFi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9F90-4909-920D-440798C811DC}"/>
                </c:ext>
              </c:extLst>
            </c:dLbl>
            <c:dLbl>
              <c:idx val="6"/>
              <c:layout>
                <c:manualLayout>
                  <c:x val="4.8555075501957104E-2"/>
                  <c:y val="-9.078648449285194E-2"/>
                </c:manualLayout>
              </c:layout>
              <c:dLblPos val="bestFi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F90-4909-920D-440798C811DC}"/>
                </c:ext>
              </c:extLst>
            </c:dLbl>
            <c:dLbl>
              <c:idx val="7"/>
              <c:layout>
                <c:manualLayout>
                  <c:x val="0.10398561207449776"/>
                  <c:y val="-6.1402948352057729E-2"/>
                </c:manualLayout>
              </c:layout>
              <c:dLblPos val="bestFi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9F90-4909-920D-440798C811D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bestFit"/>
            <c:showLegendKey val="1"/>
            <c:showVal val="0"/>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Sheet1!$A$2:$A$9</c:f>
              <c:strCache>
                <c:ptCount val="8"/>
                <c:pt idx="0">
                  <c:v>Black/African American</c:v>
                </c:pt>
                <c:pt idx="1">
                  <c:v>White/Caucasian</c:v>
                </c:pt>
                <c:pt idx="2">
                  <c:v>Asian</c:v>
                </c:pt>
                <c:pt idx="3">
                  <c:v>American Indian or Alaskan Native</c:v>
                </c:pt>
                <c:pt idx="4">
                  <c:v>Other </c:v>
                </c:pt>
                <c:pt idx="5">
                  <c:v>Middle Eastern or North African</c:v>
                </c:pt>
                <c:pt idx="6">
                  <c:v>Native Hawaiian or Pacific Islander</c:v>
                </c:pt>
                <c:pt idx="7">
                  <c:v>Decline to State</c:v>
                </c:pt>
              </c:strCache>
            </c:strRef>
          </c:cat>
          <c:val>
            <c:numRef>
              <c:f>Sheet1!$B$2:$B$9</c:f>
              <c:numCache>
                <c:formatCode>0.00%</c:formatCode>
                <c:ptCount val="8"/>
                <c:pt idx="0">
                  <c:v>0.33110000000000001</c:v>
                </c:pt>
                <c:pt idx="1">
                  <c:v>1.3599999999999999E-2</c:v>
                </c:pt>
                <c:pt idx="2">
                  <c:v>4.3E-3</c:v>
                </c:pt>
                <c:pt idx="3">
                  <c:v>2E-3</c:v>
                </c:pt>
                <c:pt idx="4">
                  <c:v>3.3500000000000002E-2</c:v>
                </c:pt>
                <c:pt idx="5">
                  <c:v>1E-3</c:v>
                </c:pt>
                <c:pt idx="6">
                  <c:v>2.9999999999999997E-4</c:v>
                </c:pt>
                <c:pt idx="7">
                  <c:v>5.57E-2</c:v>
                </c:pt>
              </c:numCache>
            </c:numRef>
          </c:val>
          <c:extLst>
            <c:ext xmlns:c16="http://schemas.microsoft.com/office/drawing/2014/chart" uri="{C3380CC4-5D6E-409C-BE32-E72D297353CC}">
              <c16:uniqueId val="{00000000-88E1-482E-9AF0-4C0580E446A4}"/>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1.8729533317859572E-2"/>
          <c:y val="2.7511746649307549E-2"/>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tx2"/>
              </a:solidFill>
              <a:latin typeface="+mn-lt"/>
              <a:ea typeface="+mn-ea"/>
              <a:cs typeface="+mn-cs"/>
            </a:defRPr>
          </a:pPr>
          <a:endParaRPr lang="en-US"/>
        </a:p>
      </c:txPr>
    </c:title>
    <c:autoTitleDeleted val="0"/>
    <c:plotArea>
      <c:layout/>
      <c:pieChart>
        <c:varyColors val="1"/>
        <c:ser>
          <c:idx val="0"/>
          <c:order val="0"/>
          <c:tx>
            <c:strRef>
              <c:f>Sheet1!$B$1</c:f>
              <c:strCache>
                <c:ptCount val="1"/>
                <c:pt idx="0">
                  <c:v>Ethnicity </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EF58-439C-A790-BD31E8868166}"/>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EF58-439C-A790-BD31E8868166}"/>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1-D588-41F9-8C04-003BA459CC7A}"/>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0-D588-41F9-8C04-003BA459CC7A}"/>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C131-4A0F-AAF5-256FE1250723}"/>
              </c:ext>
            </c:extLst>
          </c:dPt>
          <c:dLbls>
            <c:dLbl>
              <c:idx val="2"/>
              <c:layout>
                <c:manualLayout>
                  <c:x val="-1.9828584635617104E-3"/>
                  <c:y val="-4.2712306512395146E-2"/>
                </c:manualLayout>
              </c:layout>
              <c:spPr>
                <a:solidFill>
                  <a:srgbClr val="FFFFFF"/>
                </a:solidFill>
                <a:ln>
                  <a:solidFill>
                    <a:srgbClr val="1D2B38">
                      <a:lumMod val="25000"/>
                      <a:lumOff val="75000"/>
                    </a:srgbClr>
                  </a:solidFill>
                </a:ln>
                <a:effectLst/>
              </c:spPr>
              <c:txPr>
                <a:bodyPr rot="0" spcFirstLastPara="1" vertOverflow="clip" horzOverflow="clip" vert="horz" wrap="square" lIns="38100" tIns="19050" rIns="38100" bIns="19050" anchor="ctr" anchorCtr="1">
                  <a:noAutofit/>
                </a:bodyPr>
                <a:lstStyle/>
                <a:p>
                  <a:pPr>
                    <a:defRPr sz="1197" b="0" i="0" u="none" strike="noStrike" kern="1200" baseline="0">
                      <a:solidFill>
                        <a:schemeClr val="dk2">
                          <a:lumMod val="75000"/>
                        </a:schemeClr>
                      </a:solidFill>
                      <a:latin typeface="+mn-lt"/>
                      <a:ea typeface="+mn-ea"/>
                      <a:cs typeface="+mn-cs"/>
                    </a:defRPr>
                  </a:pPr>
                  <a:endParaRPr lang="en-US"/>
                </a:p>
              </c:txPr>
              <c:dLblPos val="bestFit"/>
              <c:showLegendKey val="1"/>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0228534963763248"/>
                      <c:h val="0.22625528837762132"/>
                    </c:manualLayout>
                  </c15:layout>
                </c:ext>
                <c:ext xmlns:c16="http://schemas.microsoft.com/office/drawing/2014/chart" uri="{C3380CC4-5D6E-409C-BE32-E72D297353CC}">
                  <c16:uniqueId val="{00000001-D588-41F9-8C04-003BA459CC7A}"/>
                </c:ext>
              </c:extLst>
            </c:dLbl>
            <c:dLbl>
              <c:idx val="3"/>
              <c:layout>
                <c:manualLayout>
                  <c:x val="-8.5213701981701834E-2"/>
                  <c:y val="3.1745642217000589E-2"/>
                </c:manualLayout>
              </c:layout>
              <c:dLblPos val="bestFi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D588-41F9-8C04-003BA459CC7A}"/>
                </c:ext>
              </c:extLst>
            </c:dLbl>
            <c:spPr>
              <a:solidFill>
                <a:srgbClr val="FFFFFF"/>
              </a:solidFill>
              <a:ln>
                <a:solidFill>
                  <a:srgbClr val="1D2B38">
                    <a:lumMod val="25000"/>
                    <a:lumOff val="75000"/>
                  </a:srgb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2">
                        <a:lumMod val="75000"/>
                      </a:schemeClr>
                    </a:solidFill>
                    <a:latin typeface="+mn-lt"/>
                    <a:ea typeface="+mn-ea"/>
                    <a:cs typeface="+mn-cs"/>
                  </a:defRPr>
                </a:pPr>
                <a:endParaRPr lang="en-US"/>
              </a:p>
            </c:txPr>
            <c:dLblPos val="bestFit"/>
            <c:showLegendKey val="1"/>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Sheet1!$A$2:$A$6</c:f>
              <c:strCache>
                <c:ptCount val="5"/>
                <c:pt idx="0">
                  <c:v>Hispanic</c:v>
                </c:pt>
                <c:pt idx="1">
                  <c:v>Not Hispanic </c:v>
                </c:pt>
                <c:pt idx="2">
                  <c:v>Decline to State</c:v>
                </c:pt>
                <c:pt idx="3">
                  <c:v>Not Provided or Unknown </c:v>
                </c:pt>
                <c:pt idx="4">
                  <c:v>Other</c:v>
                </c:pt>
              </c:strCache>
            </c:strRef>
          </c:cat>
          <c:val>
            <c:numRef>
              <c:f>Sheet1!$B$2:$B$6</c:f>
              <c:numCache>
                <c:formatCode>0.00%</c:formatCode>
                <c:ptCount val="5"/>
                <c:pt idx="0">
                  <c:v>5.6099999999999997E-2</c:v>
                </c:pt>
                <c:pt idx="1">
                  <c:v>0.37669999999999998</c:v>
                </c:pt>
                <c:pt idx="2">
                  <c:v>6.7699999999999996E-2</c:v>
                </c:pt>
                <c:pt idx="3">
                  <c:v>0.4975</c:v>
                </c:pt>
                <c:pt idx="4">
                  <c:v>2E-3</c:v>
                </c:pt>
              </c:numCache>
            </c:numRef>
          </c:val>
          <c:extLst>
            <c:ext xmlns:c16="http://schemas.microsoft.com/office/drawing/2014/chart" uri="{C3380CC4-5D6E-409C-BE32-E72D297353CC}">
              <c16:uniqueId val="{00000008-EF58-439C-A790-BD31E8868166}"/>
            </c:ext>
          </c:extLst>
        </c:ser>
        <c:dLbls>
          <c:dLblPos val="bestFit"/>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omments/modernComment_1A3_AD1222E9.xml><?xml version="1.0" encoding="utf-8"?>
<p188:cmLst xmlns:a="http://schemas.openxmlformats.org/drawingml/2006/main" xmlns:r="http://schemas.openxmlformats.org/officeDocument/2006/relationships" xmlns:p188="http://schemas.microsoft.com/office/powerpoint/2018/8/main">
  <p188:cm id="{1A085CE8-7570-46D8-B640-E0110B145892}" authorId="{5C52D712-108B-8B2D-96D0-4C8FE442C453}" created="2026-03-12T18:57:39.288">
    <pc:sldMkLst xmlns:pc="http://schemas.microsoft.com/office/powerpoint/2013/main/command">
      <pc:docMk/>
      <pc:sldMk cId="2903646953" sldId="419"/>
    </pc:sldMkLst>
    <p188:txBody>
      <a:bodyPr/>
      <a:lstStyle/>
      <a:p>
        <a:r>
          <a:rPr lang="en-US"/>
          <a:t>Working on a standard Enterprise form for collection </a:t>
        </a:r>
      </a:p>
    </p188:txBody>
  </p188:cm>
</p188:cmLst>
</file>

<file path=ppt/comments/modernComment_1DD_B6407198.xml><?xml version="1.0" encoding="utf-8"?>
<p188:cmLst xmlns:a="http://schemas.openxmlformats.org/drawingml/2006/main" xmlns:r="http://schemas.openxmlformats.org/officeDocument/2006/relationships" xmlns:p188="http://schemas.microsoft.com/office/powerpoint/2018/8/main">
  <p188:cm id="{91B55B21-E5A8-45C9-8E73-8B638DB78366}" authorId="{5C52D712-108B-8B2D-96D0-4C8FE442C453}" created="2026-06-16T17:22:36.312">
    <ac:deMkLst xmlns:ac="http://schemas.microsoft.com/office/drawing/2013/main/command">
      <pc:docMk xmlns:pc="http://schemas.microsoft.com/office/powerpoint/2013/main/command"/>
      <pc:sldMk xmlns:pc="http://schemas.microsoft.com/office/powerpoint/2013/main/command" cId="3057676696" sldId="477"/>
      <ac:spMk id="2" creationId="{E52A2805-585F-C17A-39F8-665876B6F483}"/>
    </ac:deMkLst>
    <p188:txBody>
      <a:bodyPr/>
      <a:lstStyle/>
      <a:p>
        <a:r>
          <a:rPr lang="en-US"/>
          <a:t>Insert plan name </a:t>
        </a:r>
      </a:p>
    </p188:txBody>
  </p188:cm>
</p188:cmLst>
</file>

<file path=ppt/diagrams/_rels/data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_rels/drawing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3#1">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F44F01-9D5A-4F5D-B8A7-D70C8C1015FA}" type="doc">
      <dgm:prSet loTypeId="urn:microsoft.com/office/officeart/2018/2/layout/IconLabelDescriptionList" loCatId="icon" qsTypeId="urn:microsoft.com/office/officeart/2005/8/quickstyle/simple1#1" qsCatId="simple" csTypeId="urn:microsoft.com/office/officeart/2005/8/colors/accent1_2#1" csCatId="accent1" phldr="1"/>
      <dgm:spPr/>
      <dgm:t>
        <a:bodyPr/>
        <a:lstStyle/>
        <a:p>
          <a:endParaRPr lang="en-US"/>
        </a:p>
      </dgm:t>
    </dgm:pt>
    <dgm:pt modelId="{5110A6D9-E3F3-48CC-A910-F7CEAA4F8013}">
      <dgm:prSet phldrT="[Text]"/>
      <dgm:spPr/>
      <dgm:t>
        <a:bodyPr/>
        <a:lstStyle/>
        <a:p>
          <a:pPr>
            <a:defRPr b="1"/>
          </a:pPr>
          <a:r>
            <a:rPr lang="en-US" b="1" dirty="0">
              <a:latin typeface="+mn-lt"/>
              <a:ea typeface="Calibri" panose="020F0502020204030204" pitchFamily="34" charset="0"/>
              <a:cs typeface="Calibri" panose="020F0502020204030204" pitchFamily="34" charset="0"/>
            </a:rPr>
            <a:t>Spoken Language</a:t>
          </a:r>
          <a:endParaRPr lang="en-US" dirty="0">
            <a:latin typeface="+mn-lt"/>
          </a:endParaRPr>
        </a:p>
      </dgm:t>
    </dgm:pt>
    <dgm:pt modelId="{086EAEA0-DC94-4F88-92E5-C16935826F62}" type="parTrans" cxnId="{D1A4AC28-8D18-4059-A87F-37D0E4573B18}">
      <dgm:prSet/>
      <dgm:spPr/>
      <dgm:t>
        <a:bodyPr/>
        <a:lstStyle/>
        <a:p>
          <a:endParaRPr lang="en-US"/>
        </a:p>
      </dgm:t>
    </dgm:pt>
    <dgm:pt modelId="{C2C71888-438E-4E74-A795-936E1B32ED25}" type="sibTrans" cxnId="{D1A4AC28-8D18-4059-A87F-37D0E4573B18}">
      <dgm:prSet/>
      <dgm:spPr/>
      <dgm:t>
        <a:bodyPr/>
        <a:lstStyle/>
        <a:p>
          <a:endParaRPr lang="en-US"/>
        </a:p>
      </dgm:t>
    </dgm:pt>
    <dgm:pt modelId="{E4379719-DCAD-4D78-A826-CE0BB3B701D4}">
      <dgm:prSet phldrT="[Text]" custT="1"/>
      <dgm:spPr/>
      <dgm:t>
        <a:bodyPr/>
        <a:lstStyle/>
        <a:p>
          <a:pPr>
            <a:buFont typeface="Wingdings" panose="05000000000000000000" pitchFamily="2" charset="2"/>
            <a:buChar char="q"/>
          </a:pPr>
          <a:r>
            <a:rPr lang="en-US" sz="1800" dirty="0">
              <a:effectLst/>
              <a:latin typeface="+mn-lt"/>
            </a:rPr>
            <a:t>Refers to the language a patient prefers to use when speaking about their health care
May differ from the patient’s written language preference
Requires appropriate interpretation services when needed.</a:t>
          </a:r>
          <a:endParaRPr lang="en-US" sz="1800" dirty="0">
            <a:latin typeface="+mn-lt"/>
          </a:endParaRPr>
        </a:p>
      </dgm:t>
    </dgm:pt>
    <dgm:pt modelId="{92922B6E-C627-4A3F-A8C8-E30438B50056}" type="parTrans" cxnId="{A5390FE7-E0DA-4054-937F-E2008A26C590}">
      <dgm:prSet/>
      <dgm:spPr/>
      <dgm:t>
        <a:bodyPr/>
        <a:lstStyle/>
        <a:p>
          <a:endParaRPr lang="en-US"/>
        </a:p>
      </dgm:t>
    </dgm:pt>
    <dgm:pt modelId="{F173C053-6D08-4AED-BBB2-AE85B42DD242}" type="sibTrans" cxnId="{A5390FE7-E0DA-4054-937F-E2008A26C590}">
      <dgm:prSet/>
      <dgm:spPr/>
      <dgm:t>
        <a:bodyPr/>
        <a:lstStyle/>
        <a:p>
          <a:endParaRPr lang="en-US"/>
        </a:p>
      </dgm:t>
    </dgm:pt>
    <dgm:pt modelId="{B5301BC3-FFDA-4A02-B8B6-27BE61E5ABDE}">
      <dgm:prSet phldrT="[Text]"/>
      <dgm:spPr/>
      <dgm:t>
        <a:bodyPr/>
        <a:lstStyle/>
        <a:p>
          <a:pPr>
            <a:defRPr b="1"/>
          </a:pPr>
          <a:r>
            <a:rPr lang="en-US" b="1" dirty="0">
              <a:latin typeface="+mn-lt"/>
              <a:ea typeface="Calibri" panose="020F0502020204030204" pitchFamily="34" charset="0"/>
              <a:cs typeface="Calibri" panose="020F0502020204030204" pitchFamily="34" charset="0"/>
            </a:rPr>
            <a:t>Written Language</a:t>
          </a:r>
          <a:endParaRPr lang="en-US" dirty="0">
            <a:latin typeface="+mn-lt"/>
          </a:endParaRPr>
        </a:p>
      </dgm:t>
    </dgm:pt>
    <dgm:pt modelId="{38610D41-6B47-41D7-8E91-DE27A19BB541}" type="parTrans" cxnId="{5046EAC8-A21F-41DF-A72F-8D4873E84F5F}">
      <dgm:prSet/>
      <dgm:spPr/>
      <dgm:t>
        <a:bodyPr/>
        <a:lstStyle/>
        <a:p>
          <a:endParaRPr lang="en-US"/>
        </a:p>
      </dgm:t>
    </dgm:pt>
    <dgm:pt modelId="{8B7BA0BC-EDAF-42B5-8EA6-8187AB3F7A97}" type="sibTrans" cxnId="{5046EAC8-A21F-41DF-A72F-8D4873E84F5F}">
      <dgm:prSet/>
      <dgm:spPr/>
      <dgm:t>
        <a:bodyPr/>
        <a:lstStyle/>
        <a:p>
          <a:endParaRPr lang="en-US"/>
        </a:p>
      </dgm:t>
    </dgm:pt>
    <dgm:pt modelId="{A3C0F3A6-12EB-4267-A2E9-51695C4B066A}">
      <dgm:prSet phldrT="[Text]" custT="1"/>
      <dgm:spPr/>
      <dgm:t>
        <a:bodyPr/>
        <a:lstStyle/>
        <a:p>
          <a:r>
            <a:rPr lang="en-US" sz="1800" dirty="0">
              <a:effectLst/>
              <a:latin typeface="+mn-lt"/>
            </a:rPr>
            <a:t>Refers to the language a patient prefers for reading and understanding written health care materials
Supports comprehension of forms, instructions, care plans, and notices
May require translated or alternative‑format materials.</a:t>
          </a:r>
          <a:endParaRPr lang="en-US" sz="1800" dirty="0">
            <a:latin typeface="+mn-lt"/>
          </a:endParaRPr>
        </a:p>
      </dgm:t>
    </dgm:pt>
    <dgm:pt modelId="{E25A7873-35B9-43CC-BC28-950FC8CC479E}" type="parTrans" cxnId="{CA5770DE-E2E5-419D-8287-57CB24087BA1}">
      <dgm:prSet/>
      <dgm:spPr/>
      <dgm:t>
        <a:bodyPr/>
        <a:lstStyle/>
        <a:p>
          <a:endParaRPr lang="en-US"/>
        </a:p>
      </dgm:t>
    </dgm:pt>
    <dgm:pt modelId="{A28314CA-85C5-462E-A429-AA4776BC8B25}" type="sibTrans" cxnId="{CA5770DE-E2E5-419D-8287-57CB24087BA1}">
      <dgm:prSet/>
      <dgm:spPr/>
      <dgm:t>
        <a:bodyPr/>
        <a:lstStyle/>
        <a:p>
          <a:endParaRPr lang="en-US"/>
        </a:p>
      </dgm:t>
    </dgm:pt>
    <dgm:pt modelId="{C3DC6398-0954-41E1-A7A0-3C2A86A6AB5C}">
      <dgm:prSet phldrT="[Text]"/>
      <dgm:spPr/>
      <dgm:t>
        <a:bodyPr/>
        <a:lstStyle/>
        <a:p>
          <a:pPr>
            <a:buNone/>
          </a:pPr>
          <a:endParaRPr lang="en-US" sz="1700" dirty="0">
            <a:latin typeface="+mn-lt"/>
          </a:endParaRPr>
        </a:p>
      </dgm:t>
    </dgm:pt>
    <dgm:pt modelId="{5CEF71A9-078A-4C75-8306-39216BFC65FE}" type="parTrans" cxnId="{E1691C5F-D4D3-40CB-B016-A0493D7C3E61}">
      <dgm:prSet/>
      <dgm:spPr/>
      <dgm:t>
        <a:bodyPr/>
        <a:lstStyle/>
        <a:p>
          <a:endParaRPr lang="en-US"/>
        </a:p>
      </dgm:t>
    </dgm:pt>
    <dgm:pt modelId="{C23C85C0-CA26-43F1-BBF8-FE29FD2398FF}" type="sibTrans" cxnId="{E1691C5F-D4D3-40CB-B016-A0493D7C3E61}">
      <dgm:prSet/>
      <dgm:spPr/>
      <dgm:t>
        <a:bodyPr/>
        <a:lstStyle/>
        <a:p>
          <a:endParaRPr lang="en-US"/>
        </a:p>
      </dgm:t>
    </dgm:pt>
    <dgm:pt modelId="{ADC15233-2450-40BF-9C7B-E66E1A5AA57A}" type="pres">
      <dgm:prSet presAssocID="{A2F44F01-9D5A-4F5D-B8A7-D70C8C1015FA}" presName="root" presStyleCnt="0">
        <dgm:presLayoutVars>
          <dgm:dir/>
          <dgm:resizeHandles val="exact"/>
        </dgm:presLayoutVars>
      </dgm:prSet>
      <dgm:spPr/>
    </dgm:pt>
    <dgm:pt modelId="{EBA9B34B-6092-4DE2-8461-5A62675363D9}" type="pres">
      <dgm:prSet presAssocID="{5110A6D9-E3F3-48CC-A910-F7CEAA4F8013}" presName="compNode" presStyleCnt="0"/>
      <dgm:spPr/>
    </dgm:pt>
    <dgm:pt modelId="{BCE11806-0445-4C88-9A81-75D6C9FF8DCB}" type="pres">
      <dgm:prSet presAssocID="{5110A6D9-E3F3-48CC-A910-F7CEAA4F8013}"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tor"/>
        </a:ext>
      </dgm:extLst>
    </dgm:pt>
    <dgm:pt modelId="{088DDC5C-956E-48E4-AE76-41627EC61821}" type="pres">
      <dgm:prSet presAssocID="{5110A6D9-E3F3-48CC-A910-F7CEAA4F8013}" presName="iconSpace" presStyleCnt="0"/>
      <dgm:spPr/>
    </dgm:pt>
    <dgm:pt modelId="{B1C5EFC8-962F-4F9B-B88D-F8BACCA890DA}" type="pres">
      <dgm:prSet presAssocID="{5110A6D9-E3F3-48CC-A910-F7CEAA4F8013}" presName="parTx" presStyleLbl="revTx" presStyleIdx="0" presStyleCnt="4">
        <dgm:presLayoutVars>
          <dgm:chMax val="0"/>
          <dgm:chPref val="0"/>
        </dgm:presLayoutVars>
      </dgm:prSet>
      <dgm:spPr/>
    </dgm:pt>
    <dgm:pt modelId="{7267C3D2-974E-4CDB-A2B7-1B1DFF6D4895}" type="pres">
      <dgm:prSet presAssocID="{5110A6D9-E3F3-48CC-A910-F7CEAA4F8013}" presName="txSpace" presStyleCnt="0"/>
      <dgm:spPr/>
    </dgm:pt>
    <dgm:pt modelId="{7EE67E99-20C2-4DF7-9BBA-BADA640A6418}" type="pres">
      <dgm:prSet presAssocID="{5110A6D9-E3F3-48CC-A910-F7CEAA4F8013}" presName="desTx" presStyleLbl="revTx" presStyleIdx="1" presStyleCnt="4">
        <dgm:presLayoutVars/>
      </dgm:prSet>
      <dgm:spPr/>
    </dgm:pt>
    <dgm:pt modelId="{475C282E-60AE-4A8F-8B26-47D708095E2E}" type="pres">
      <dgm:prSet presAssocID="{C2C71888-438E-4E74-A795-936E1B32ED25}" presName="sibTrans" presStyleCnt="0"/>
      <dgm:spPr/>
    </dgm:pt>
    <dgm:pt modelId="{EB4AACEB-889A-43FC-90A0-D1ABAEBE634E}" type="pres">
      <dgm:prSet presAssocID="{B5301BC3-FFDA-4A02-B8B6-27BE61E5ABDE}" presName="compNode" presStyleCnt="0"/>
      <dgm:spPr/>
    </dgm:pt>
    <dgm:pt modelId="{FFD0C57E-0339-44DD-9316-A7B271E35B66}" type="pres">
      <dgm:prSet presAssocID="{B5301BC3-FFDA-4A02-B8B6-27BE61E5ABDE}"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2AD4F98F-CE1D-46A1-8CF5-6AE8579D914A}" type="pres">
      <dgm:prSet presAssocID="{B5301BC3-FFDA-4A02-B8B6-27BE61E5ABDE}" presName="iconSpace" presStyleCnt="0"/>
      <dgm:spPr/>
    </dgm:pt>
    <dgm:pt modelId="{4D5F2128-47A2-4778-9926-EADE530238F5}" type="pres">
      <dgm:prSet presAssocID="{B5301BC3-FFDA-4A02-B8B6-27BE61E5ABDE}" presName="parTx" presStyleLbl="revTx" presStyleIdx="2" presStyleCnt="4">
        <dgm:presLayoutVars>
          <dgm:chMax val="0"/>
          <dgm:chPref val="0"/>
        </dgm:presLayoutVars>
      </dgm:prSet>
      <dgm:spPr/>
    </dgm:pt>
    <dgm:pt modelId="{23559239-0B57-458C-96FF-A606AC4C536B}" type="pres">
      <dgm:prSet presAssocID="{B5301BC3-FFDA-4A02-B8B6-27BE61E5ABDE}" presName="txSpace" presStyleCnt="0"/>
      <dgm:spPr/>
    </dgm:pt>
    <dgm:pt modelId="{ACA8069D-1DDF-437C-9260-4A923F912B5F}" type="pres">
      <dgm:prSet presAssocID="{B5301BC3-FFDA-4A02-B8B6-27BE61E5ABDE}" presName="desTx" presStyleLbl="revTx" presStyleIdx="3" presStyleCnt="4">
        <dgm:presLayoutVars/>
      </dgm:prSet>
      <dgm:spPr/>
    </dgm:pt>
  </dgm:ptLst>
  <dgm:cxnLst>
    <dgm:cxn modelId="{0F425D0D-CA3F-4209-8ED5-C03F72BD98D4}" type="presOf" srcId="{C3DC6398-0954-41E1-A7A0-3C2A86A6AB5C}" destId="{7EE67E99-20C2-4DF7-9BBA-BADA640A6418}" srcOrd="0" destOrd="1" presId="urn:microsoft.com/office/officeart/2018/2/layout/IconLabelDescriptionList"/>
    <dgm:cxn modelId="{92280B14-C63B-4354-AD47-E9B5E9202FAF}" type="presOf" srcId="{A2F44F01-9D5A-4F5D-B8A7-D70C8C1015FA}" destId="{ADC15233-2450-40BF-9C7B-E66E1A5AA57A}" srcOrd="0" destOrd="0" presId="urn:microsoft.com/office/officeart/2018/2/layout/IconLabelDescriptionList"/>
    <dgm:cxn modelId="{D1A4AC28-8D18-4059-A87F-37D0E4573B18}" srcId="{A2F44F01-9D5A-4F5D-B8A7-D70C8C1015FA}" destId="{5110A6D9-E3F3-48CC-A910-F7CEAA4F8013}" srcOrd="0" destOrd="0" parTransId="{086EAEA0-DC94-4F88-92E5-C16935826F62}" sibTransId="{C2C71888-438E-4E74-A795-936E1B32ED25}"/>
    <dgm:cxn modelId="{400C5233-B8A6-492B-A796-668A2BE9F8CE}" type="presOf" srcId="{E4379719-DCAD-4D78-A826-CE0BB3B701D4}" destId="{7EE67E99-20C2-4DF7-9BBA-BADA640A6418}" srcOrd="0" destOrd="0" presId="urn:microsoft.com/office/officeart/2018/2/layout/IconLabelDescriptionList"/>
    <dgm:cxn modelId="{E1691C5F-D4D3-40CB-B016-A0493D7C3E61}" srcId="{5110A6D9-E3F3-48CC-A910-F7CEAA4F8013}" destId="{C3DC6398-0954-41E1-A7A0-3C2A86A6AB5C}" srcOrd="1" destOrd="0" parTransId="{5CEF71A9-078A-4C75-8306-39216BFC65FE}" sibTransId="{C23C85C0-CA26-43F1-BBF8-FE29FD2398FF}"/>
    <dgm:cxn modelId="{7A6FEC6C-9AC1-425D-955F-1E8D10FDFBEC}" type="presOf" srcId="{B5301BC3-FFDA-4A02-B8B6-27BE61E5ABDE}" destId="{4D5F2128-47A2-4778-9926-EADE530238F5}" srcOrd="0" destOrd="0" presId="urn:microsoft.com/office/officeart/2018/2/layout/IconLabelDescriptionList"/>
    <dgm:cxn modelId="{F11D514F-9C95-4853-8B23-4A3A416D08F6}" type="presOf" srcId="{5110A6D9-E3F3-48CC-A910-F7CEAA4F8013}" destId="{B1C5EFC8-962F-4F9B-B88D-F8BACCA890DA}" srcOrd="0" destOrd="0" presId="urn:microsoft.com/office/officeart/2018/2/layout/IconLabelDescriptionList"/>
    <dgm:cxn modelId="{6A2DA985-2127-4842-80AF-663B18C2216F}" type="presOf" srcId="{A3C0F3A6-12EB-4267-A2E9-51695C4B066A}" destId="{ACA8069D-1DDF-437C-9260-4A923F912B5F}" srcOrd="0" destOrd="0" presId="urn:microsoft.com/office/officeart/2018/2/layout/IconLabelDescriptionList"/>
    <dgm:cxn modelId="{5046EAC8-A21F-41DF-A72F-8D4873E84F5F}" srcId="{A2F44F01-9D5A-4F5D-B8A7-D70C8C1015FA}" destId="{B5301BC3-FFDA-4A02-B8B6-27BE61E5ABDE}" srcOrd="1" destOrd="0" parTransId="{38610D41-6B47-41D7-8E91-DE27A19BB541}" sibTransId="{8B7BA0BC-EDAF-42B5-8EA6-8187AB3F7A97}"/>
    <dgm:cxn modelId="{CA5770DE-E2E5-419D-8287-57CB24087BA1}" srcId="{B5301BC3-FFDA-4A02-B8B6-27BE61E5ABDE}" destId="{A3C0F3A6-12EB-4267-A2E9-51695C4B066A}" srcOrd="0" destOrd="0" parTransId="{E25A7873-35B9-43CC-BC28-950FC8CC479E}" sibTransId="{A28314CA-85C5-462E-A429-AA4776BC8B25}"/>
    <dgm:cxn modelId="{A5390FE7-E0DA-4054-937F-E2008A26C590}" srcId="{5110A6D9-E3F3-48CC-A910-F7CEAA4F8013}" destId="{E4379719-DCAD-4D78-A826-CE0BB3B701D4}" srcOrd="0" destOrd="0" parTransId="{92922B6E-C627-4A3F-A8C8-E30438B50056}" sibTransId="{F173C053-6D08-4AED-BBB2-AE85B42DD242}"/>
    <dgm:cxn modelId="{27E94173-00F5-4403-AE7F-7D0ED296F971}" type="presParOf" srcId="{ADC15233-2450-40BF-9C7B-E66E1A5AA57A}" destId="{EBA9B34B-6092-4DE2-8461-5A62675363D9}" srcOrd="0" destOrd="0" presId="urn:microsoft.com/office/officeart/2018/2/layout/IconLabelDescriptionList"/>
    <dgm:cxn modelId="{693E2072-FABB-42E5-8BF7-DD0CD2E0DCFB}" type="presParOf" srcId="{EBA9B34B-6092-4DE2-8461-5A62675363D9}" destId="{BCE11806-0445-4C88-9A81-75D6C9FF8DCB}" srcOrd="0" destOrd="0" presId="urn:microsoft.com/office/officeart/2018/2/layout/IconLabelDescriptionList"/>
    <dgm:cxn modelId="{12C98BAE-6D81-4F53-95D0-C2AD17452F21}" type="presParOf" srcId="{EBA9B34B-6092-4DE2-8461-5A62675363D9}" destId="{088DDC5C-956E-48E4-AE76-41627EC61821}" srcOrd="1" destOrd="0" presId="urn:microsoft.com/office/officeart/2018/2/layout/IconLabelDescriptionList"/>
    <dgm:cxn modelId="{22C4D659-E578-4504-99F4-F1C0D759177F}" type="presParOf" srcId="{EBA9B34B-6092-4DE2-8461-5A62675363D9}" destId="{B1C5EFC8-962F-4F9B-B88D-F8BACCA890DA}" srcOrd="2" destOrd="0" presId="urn:microsoft.com/office/officeart/2018/2/layout/IconLabelDescriptionList"/>
    <dgm:cxn modelId="{952E3720-61A0-407A-A7ED-72B5B0499493}" type="presParOf" srcId="{EBA9B34B-6092-4DE2-8461-5A62675363D9}" destId="{7267C3D2-974E-4CDB-A2B7-1B1DFF6D4895}" srcOrd="3" destOrd="0" presId="urn:microsoft.com/office/officeart/2018/2/layout/IconLabelDescriptionList"/>
    <dgm:cxn modelId="{CAB42515-FBAE-4FC2-B2F5-AD56ACF1E7E2}" type="presParOf" srcId="{EBA9B34B-6092-4DE2-8461-5A62675363D9}" destId="{7EE67E99-20C2-4DF7-9BBA-BADA640A6418}" srcOrd="4" destOrd="0" presId="urn:microsoft.com/office/officeart/2018/2/layout/IconLabelDescriptionList"/>
    <dgm:cxn modelId="{617310D8-69C7-4674-B6B8-39751D156593}" type="presParOf" srcId="{ADC15233-2450-40BF-9C7B-E66E1A5AA57A}" destId="{475C282E-60AE-4A8F-8B26-47D708095E2E}" srcOrd="1" destOrd="0" presId="urn:microsoft.com/office/officeart/2018/2/layout/IconLabelDescriptionList"/>
    <dgm:cxn modelId="{29826C45-57A3-4702-ABFD-89CFD2118588}" type="presParOf" srcId="{ADC15233-2450-40BF-9C7B-E66E1A5AA57A}" destId="{EB4AACEB-889A-43FC-90A0-D1ABAEBE634E}" srcOrd="2" destOrd="0" presId="urn:microsoft.com/office/officeart/2018/2/layout/IconLabelDescriptionList"/>
    <dgm:cxn modelId="{B5226F1F-DE9F-4EE3-B20F-20E634CCA706}" type="presParOf" srcId="{EB4AACEB-889A-43FC-90A0-D1ABAEBE634E}" destId="{FFD0C57E-0339-44DD-9316-A7B271E35B66}" srcOrd="0" destOrd="0" presId="urn:microsoft.com/office/officeart/2018/2/layout/IconLabelDescriptionList"/>
    <dgm:cxn modelId="{FC330221-EF52-4095-BAA6-F6682CE15F02}" type="presParOf" srcId="{EB4AACEB-889A-43FC-90A0-D1ABAEBE634E}" destId="{2AD4F98F-CE1D-46A1-8CF5-6AE8579D914A}" srcOrd="1" destOrd="0" presId="urn:microsoft.com/office/officeart/2018/2/layout/IconLabelDescriptionList"/>
    <dgm:cxn modelId="{66C5CD46-709D-4FE0-BCC9-A4F03FB42364}" type="presParOf" srcId="{EB4AACEB-889A-43FC-90A0-D1ABAEBE634E}" destId="{4D5F2128-47A2-4778-9926-EADE530238F5}" srcOrd="2" destOrd="0" presId="urn:microsoft.com/office/officeart/2018/2/layout/IconLabelDescriptionList"/>
    <dgm:cxn modelId="{9E098F25-3A0A-4177-903A-40D113A4DD01}" type="presParOf" srcId="{EB4AACEB-889A-43FC-90A0-D1ABAEBE634E}" destId="{23559239-0B57-458C-96FF-A606AC4C536B}" srcOrd="3" destOrd="0" presId="urn:microsoft.com/office/officeart/2018/2/layout/IconLabelDescriptionList"/>
    <dgm:cxn modelId="{ABD9EECA-51E7-4CC8-A375-9F0A888FED42}" type="presParOf" srcId="{EB4AACEB-889A-43FC-90A0-D1ABAEBE634E}" destId="{ACA8069D-1DDF-437C-9260-4A923F912B5F}"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6A17C-F1C5-4CC8-9694-F2DA3D0EF11B}" type="doc">
      <dgm:prSet loTypeId="urn:microsoft.com/office/officeart/2005/8/layout/hierarchy1" loCatId="hierarchy" qsTypeId="urn:microsoft.com/office/officeart/2005/8/quickstyle/simple1#2" qsCatId="simple" csTypeId="urn:microsoft.com/office/officeart/2005/8/colors/accent1_2#2" csCatId="accent1" phldr="1"/>
      <dgm:spPr/>
      <dgm:t>
        <a:bodyPr/>
        <a:lstStyle/>
        <a:p>
          <a:endParaRPr lang="en-US"/>
        </a:p>
      </dgm:t>
    </dgm:pt>
    <dgm:pt modelId="{1FCEC8FF-350E-4B6A-90C7-53CC4877812F}">
      <dgm:prSet custT="1"/>
      <dgm:spPr/>
      <dgm:t>
        <a:bodyPr/>
        <a:lstStyle/>
        <a:p>
          <a:r>
            <a:rPr lang="en-US" sz="1800" b="0" dirty="0"/>
            <a:t>Health disparities refer to unfair variations in health outcomes and access to health care among different groups</a:t>
          </a:r>
          <a:endParaRPr lang="en-US" sz="1700" dirty="0"/>
        </a:p>
      </dgm:t>
    </dgm:pt>
    <dgm:pt modelId="{1F4B9294-B6E9-4760-BA22-150A7BCF667D}" type="parTrans" cxnId="{E24E4B6A-4528-443A-AD0C-DCCD6B88CA40}">
      <dgm:prSet/>
      <dgm:spPr/>
      <dgm:t>
        <a:bodyPr/>
        <a:lstStyle/>
        <a:p>
          <a:endParaRPr lang="en-US"/>
        </a:p>
      </dgm:t>
    </dgm:pt>
    <dgm:pt modelId="{7E852E98-E6D5-4597-B716-B998FF79343C}" type="sibTrans" cxnId="{E24E4B6A-4528-443A-AD0C-DCCD6B88CA40}">
      <dgm:prSet/>
      <dgm:spPr/>
      <dgm:t>
        <a:bodyPr/>
        <a:lstStyle/>
        <a:p>
          <a:endParaRPr lang="en-US"/>
        </a:p>
      </dgm:t>
    </dgm:pt>
    <dgm:pt modelId="{EAB6B8B1-D649-4BCF-9BC1-8AF7E8F40643}">
      <dgm:prSet custT="1"/>
      <dgm:spPr/>
      <dgm:t>
        <a:bodyPr/>
        <a:lstStyle/>
        <a:p>
          <a:r>
            <a:rPr lang="en-US" sz="1800" dirty="0"/>
            <a:t>Health disparities are primarily caused by systemic, social, economic, and environmental influences, rather than individual patient decisions</a:t>
          </a:r>
          <a:endParaRPr lang="en-US" sz="1700" dirty="0"/>
        </a:p>
      </dgm:t>
    </dgm:pt>
    <dgm:pt modelId="{039FAD0F-5414-44A2-B6C8-E24444205AE6}" type="parTrans" cxnId="{B5FD006C-E3CF-417A-AAFC-CC07195F4024}">
      <dgm:prSet/>
      <dgm:spPr/>
      <dgm:t>
        <a:bodyPr/>
        <a:lstStyle/>
        <a:p>
          <a:endParaRPr lang="en-US"/>
        </a:p>
      </dgm:t>
    </dgm:pt>
    <dgm:pt modelId="{CD3D7174-421F-45D0-9375-5AFE986389FA}" type="sibTrans" cxnId="{B5FD006C-E3CF-417A-AAFC-CC07195F4024}">
      <dgm:prSet/>
      <dgm:spPr/>
      <dgm:t>
        <a:bodyPr/>
        <a:lstStyle/>
        <a:p>
          <a:endParaRPr lang="en-US"/>
        </a:p>
      </dgm:t>
    </dgm:pt>
    <dgm:pt modelId="{BC3C994D-1B33-4806-A709-A991029AAE92}">
      <dgm:prSet custT="1"/>
      <dgm:spPr/>
      <dgm:t>
        <a:bodyPr/>
        <a:lstStyle/>
        <a:p>
          <a:pPr algn="ctr"/>
          <a:r>
            <a:rPr lang="en-US" sz="1800" dirty="0"/>
            <a:t>Recognizing health disparities enables health care providers to deliver care that is more equitable, effective, and tailored to each patient's unique needs</a:t>
          </a:r>
        </a:p>
      </dgm:t>
    </dgm:pt>
    <dgm:pt modelId="{0277451E-00F9-4B95-B2EC-C45846FA0D42}" type="parTrans" cxnId="{9EE160D1-FB93-46A8-9D77-B9930ACF705B}">
      <dgm:prSet/>
      <dgm:spPr/>
      <dgm:t>
        <a:bodyPr/>
        <a:lstStyle/>
        <a:p>
          <a:endParaRPr lang="en-US"/>
        </a:p>
      </dgm:t>
    </dgm:pt>
    <dgm:pt modelId="{4AB71F09-0C3A-4C35-AE11-0C52C87A34FF}" type="sibTrans" cxnId="{9EE160D1-FB93-46A8-9D77-B9930ACF705B}">
      <dgm:prSet/>
      <dgm:spPr/>
      <dgm:t>
        <a:bodyPr/>
        <a:lstStyle/>
        <a:p>
          <a:endParaRPr lang="en-US"/>
        </a:p>
      </dgm:t>
    </dgm:pt>
    <dgm:pt modelId="{E0447F11-CA71-4047-B59A-66A02337391E}" type="pres">
      <dgm:prSet presAssocID="{8E66A17C-F1C5-4CC8-9694-F2DA3D0EF11B}" presName="hierChild1" presStyleCnt="0">
        <dgm:presLayoutVars>
          <dgm:chPref val="1"/>
          <dgm:dir/>
          <dgm:animOne val="branch"/>
          <dgm:animLvl val="lvl"/>
          <dgm:resizeHandles/>
        </dgm:presLayoutVars>
      </dgm:prSet>
      <dgm:spPr/>
    </dgm:pt>
    <dgm:pt modelId="{2FC18188-F639-490C-BE2B-562FAE57CD03}" type="pres">
      <dgm:prSet presAssocID="{1FCEC8FF-350E-4B6A-90C7-53CC4877812F}" presName="hierRoot1" presStyleCnt="0"/>
      <dgm:spPr/>
    </dgm:pt>
    <dgm:pt modelId="{D430D7CA-1B44-4721-A546-31A1680E0B69}" type="pres">
      <dgm:prSet presAssocID="{1FCEC8FF-350E-4B6A-90C7-53CC4877812F}" presName="composite" presStyleCnt="0"/>
      <dgm:spPr/>
    </dgm:pt>
    <dgm:pt modelId="{201BE932-AC34-458F-AEF9-AC1B13D2115B}" type="pres">
      <dgm:prSet presAssocID="{1FCEC8FF-350E-4B6A-90C7-53CC4877812F}" presName="background" presStyleLbl="node0" presStyleIdx="0" presStyleCnt="3"/>
      <dgm:spPr/>
    </dgm:pt>
    <dgm:pt modelId="{63099A8A-64A3-4654-9AC0-46F8F8E15C5B}" type="pres">
      <dgm:prSet presAssocID="{1FCEC8FF-350E-4B6A-90C7-53CC4877812F}" presName="text" presStyleLbl="fgAcc0" presStyleIdx="0" presStyleCnt="3" custScaleX="103234">
        <dgm:presLayoutVars>
          <dgm:chPref val="3"/>
        </dgm:presLayoutVars>
      </dgm:prSet>
      <dgm:spPr/>
    </dgm:pt>
    <dgm:pt modelId="{A0F8C12D-6CBD-4D00-9B6D-88536CFDCEF8}" type="pres">
      <dgm:prSet presAssocID="{1FCEC8FF-350E-4B6A-90C7-53CC4877812F}" presName="hierChild2" presStyleCnt="0"/>
      <dgm:spPr/>
    </dgm:pt>
    <dgm:pt modelId="{F6D970B0-50E7-4DDB-A31B-A7DFD023C6CF}" type="pres">
      <dgm:prSet presAssocID="{EAB6B8B1-D649-4BCF-9BC1-8AF7E8F40643}" presName="hierRoot1" presStyleCnt="0"/>
      <dgm:spPr/>
    </dgm:pt>
    <dgm:pt modelId="{2AF7967A-2865-415F-9157-555B9506933D}" type="pres">
      <dgm:prSet presAssocID="{EAB6B8B1-D649-4BCF-9BC1-8AF7E8F40643}" presName="composite" presStyleCnt="0"/>
      <dgm:spPr/>
    </dgm:pt>
    <dgm:pt modelId="{49BDE0AB-915F-4D01-B15F-7C3107C48687}" type="pres">
      <dgm:prSet presAssocID="{EAB6B8B1-D649-4BCF-9BC1-8AF7E8F40643}" presName="background" presStyleLbl="node0" presStyleIdx="1" presStyleCnt="3"/>
      <dgm:spPr/>
    </dgm:pt>
    <dgm:pt modelId="{9C088226-001C-48E3-9B4B-9FCAF28B4085}" type="pres">
      <dgm:prSet presAssocID="{EAB6B8B1-D649-4BCF-9BC1-8AF7E8F40643}" presName="text" presStyleLbl="fgAcc0" presStyleIdx="1" presStyleCnt="3">
        <dgm:presLayoutVars>
          <dgm:chPref val="3"/>
        </dgm:presLayoutVars>
      </dgm:prSet>
      <dgm:spPr/>
    </dgm:pt>
    <dgm:pt modelId="{EF19CD22-8908-4F96-87C4-E336053205F3}" type="pres">
      <dgm:prSet presAssocID="{EAB6B8B1-D649-4BCF-9BC1-8AF7E8F40643}" presName="hierChild2" presStyleCnt="0"/>
      <dgm:spPr/>
    </dgm:pt>
    <dgm:pt modelId="{DC359A17-B1F4-4CA2-8405-3D29689D7D90}" type="pres">
      <dgm:prSet presAssocID="{BC3C994D-1B33-4806-A709-A991029AAE92}" presName="hierRoot1" presStyleCnt="0"/>
      <dgm:spPr/>
    </dgm:pt>
    <dgm:pt modelId="{D8830813-6D07-49DD-B584-EE8C8012F06D}" type="pres">
      <dgm:prSet presAssocID="{BC3C994D-1B33-4806-A709-A991029AAE92}" presName="composite" presStyleCnt="0"/>
      <dgm:spPr/>
    </dgm:pt>
    <dgm:pt modelId="{BEA839D1-700D-443A-A522-BE31813D25B7}" type="pres">
      <dgm:prSet presAssocID="{BC3C994D-1B33-4806-A709-A991029AAE92}" presName="background" presStyleLbl="node0" presStyleIdx="2" presStyleCnt="3"/>
      <dgm:spPr/>
    </dgm:pt>
    <dgm:pt modelId="{59269EEA-5581-495D-A642-592E0F0F0D14}" type="pres">
      <dgm:prSet presAssocID="{BC3C994D-1B33-4806-A709-A991029AAE92}" presName="text" presStyleLbl="fgAcc0" presStyleIdx="2" presStyleCnt="3">
        <dgm:presLayoutVars>
          <dgm:chPref val="3"/>
        </dgm:presLayoutVars>
      </dgm:prSet>
      <dgm:spPr/>
    </dgm:pt>
    <dgm:pt modelId="{1EB6B3F3-E727-4F82-ADD6-E86DA67F5409}" type="pres">
      <dgm:prSet presAssocID="{BC3C994D-1B33-4806-A709-A991029AAE92}" presName="hierChild2" presStyleCnt="0"/>
      <dgm:spPr/>
    </dgm:pt>
  </dgm:ptLst>
  <dgm:cxnLst>
    <dgm:cxn modelId="{D4CAAB08-8B50-4175-BF0E-A056C339BA4C}" type="presOf" srcId="{1FCEC8FF-350E-4B6A-90C7-53CC4877812F}" destId="{63099A8A-64A3-4654-9AC0-46F8F8E15C5B}" srcOrd="0" destOrd="0" presId="urn:microsoft.com/office/officeart/2005/8/layout/hierarchy1"/>
    <dgm:cxn modelId="{E24E4B6A-4528-443A-AD0C-DCCD6B88CA40}" srcId="{8E66A17C-F1C5-4CC8-9694-F2DA3D0EF11B}" destId="{1FCEC8FF-350E-4B6A-90C7-53CC4877812F}" srcOrd="0" destOrd="0" parTransId="{1F4B9294-B6E9-4760-BA22-150A7BCF667D}" sibTransId="{7E852E98-E6D5-4597-B716-B998FF79343C}"/>
    <dgm:cxn modelId="{B5FD006C-E3CF-417A-AAFC-CC07195F4024}" srcId="{8E66A17C-F1C5-4CC8-9694-F2DA3D0EF11B}" destId="{EAB6B8B1-D649-4BCF-9BC1-8AF7E8F40643}" srcOrd="1" destOrd="0" parTransId="{039FAD0F-5414-44A2-B6C8-E24444205AE6}" sibTransId="{CD3D7174-421F-45D0-9375-5AFE986389FA}"/>
    <dgm:cxn modelId="{B89CE6CA-33DD-4DCB-AE77-4F61ED29F5B7}" type="presOf" srcId="{BC3C994D-1B33-4806-A709-A991029AAE92}" destId="{59269EEA-5581-495D-A642-592E0F0F0D14}" srcOrd="0" destOrd="0" presId="urn:microsoft.com/office/officeart/2005/8/layout/hierarchy1"/>
    <dgm:cxn modelId="{9EE160D1-FB93-46A8-9D77-B9930ACF705B}" srcId="{8E66A17C-F1C5-4CC8-9694-F2DA3D0EF11B}" destId="{BC3C994D-1B33-4806-A709-A991029AAE92}" srcOrd="2" destOrd="0" parTransId="{0277451E-00F9-4B95-B2EC-C45846FA0D42}" sibTransId="{4AB71F09-0C3A-4C35-AE11-0C52C87A34FF}"/>
    <dgm:cxn modelId="{DC877DE1-BF57-456E-BDB1-039E91017259}" type="presOf" srcId="{EAB6B8B1-D649-4BCF-9BC1-8AF7E8F40643}" destId="{9C088226-001C-48E3-9B4B-9FCAF28B4085}" srcOrd="0" destOrd="0" presId="urn:microsoft.com/office/officeart/2005/8/layout/hierarchy1"/>
    <dgm:cxn modelId="{1F2533F9-003C-4F60-B231-061787091A55}" type="presOf" srcId="{8E66A17C-F1C5-4CC8-9694-F2DA3D0EF11B}" destId="{E0447F11-CA71-4047-B59A-66A02337391E}" srcOrd="0" destOrd="0" presId="urn:microsoft.com/office/officeart/2005/8/layout/hierarchy1"/>
    <dgm:cxn modelId="{3896FD5D-9B34-46EF-BECA-3F9FC7A35DF2}" type="presParOf" srcId="{E0447F11-CA71-4047-B59A-66A02337391E}" destId="{2FC18188-F639-490C-BE2B-562FAE57CD03}" srcOrd="0" destOrd="0" presId="urn:microsoft.com/office/officeart/2005/8/layout/hierarchy1"/>
    <dgm:cxn modelId="{2E345205-55B1-4D3D-BAEE-6AED6E740A52}" type="presParOf" srcId="{2FC18188-F639-490C-BE2B-562FAE57CD03}" destId="{D430D7CA-1B44-4721-A546-31A1680E0B69}" srcOrd="0" destOrd="0" presId="urn:microsoft.com/office/officeart/2005/8/layout/hierarchy1"/>
    <dgm:cxn modelId="{C04E3D46-642C-40DB-BBF9-795F7736B17F}" type="presParOf" srcId="{D430D7CA-1B44-4721-A546-31A1680E0B69}" destId="{201BE932-AC34-458F-AEF9-AC1B13D2115B}" srcOrd="0" destOrd="0" presId="urn:microsoft.com/office/officeart/2005/8/layout/hierarchy1"/>
    <dgm:cxn modelId="{5E3B773F-75FE-4B3D-BB64-DEB7DA0D9BBE}" type="presParOf" srcId="{D430D7CA-1B44-4721-A546-31A1680E0B69}" destId="{63099A8A-64A3-4654-9AC0-46F8F8E15C5B}" srcOrd="1" destOrd="0" presId="urn:microsoft.com/office/officeart/2005/8/layout/hierarchy1"/>
    <dgm:cxn modelId="{92B69EC8-90C5-41A2-9828-F6713C918B0B}" type="presParOf" srcId="{2FC18188-F639-490C-BE2B-562FAE57CD03}" destId="{A0F8C12D-6CBD-4D00-9B6D-88536CFDCEF8}" srcOrd="1" destOrd="0" presId="urn:microsoft.com/office/officeart/2005/8/layout/hierarchy1"/>
    <dgm:cxn modelId="{F4105781-BAEE-4ABC-8D17-80E3EBCF7040}" type="presParOf" srcId="{E0447F11-CA71-4047-B59A-66A02337391E}" destId="{F6D970B0-50E7-4DDB-A31B-A7DFD023C6CF}" srcOrd="1" destOrd="0" presId="urn:microsoft.com/office/officeart/2005/8/layout/hierarchy1"/>
    <dgm:cxn modelId="{1674FA69-8DFA-4CD8-9A12-B2EB9F0243AE}" type="presParOf" srcId="{F6D970B0-50E7-4DDB-A31B-A7DFD023C6CF}" destId="{2AF7967A-2865-415F-9157-555B9506933D}" srcOrd="0" destOrd="0" presId="urn:microsoft.com/office/officeart/2005/8/layout/hierarchy1"/>
    <dgm:cxn modelId="{51D819BF-7E54-459C-8065-F2BDE69CF972}" type="presParOf" srcId="{2AF7967A-2865-415F-9157-555B9506933D}" destId="{49BDE0AB-915F-4D01-B15F-7C3107C48687}" srcOrd="0" destOrd="0" presId="urn:microsoft.com/office/officeart/2005/8/layout/hierarchy1"/>
    <dgm:cxn modelId="{4157AA02-5791-41D6-A00D-6103A8CC648F}" type="presParOf" srcId="{2AF7967A-2865-415F-9157-555B9506933D}" destId="{9C088226-001C-48E3-9B4B-9FCAF28B4085}" srcOrd="1" destOrd="0" presId="urn:microsoft.com/office/officeart/2005/8/layout/hierarchy1"/>
    <dgm:cxn modelId="{03F29A90-0473-48DC-B5D8-4C9CFBB76782}" type="presParOf" srcId="{F6D970B0-50E7-4DDB-A31B-A7DFD023C6CF}" destId="{EF19CD22-8908-4F96-87C4-E336053205F3}" srcOrd="1" destOrd="0" presId="urn:microsoft.com/office/officeart/2005/8/layout/hierarchy1"/>
    <dgm:cxn modelId="{0C8CCFBB-F097-4A93-905B-EC09D58F0AF6}" type="presParOf" srcId="{E0447F11-CA71-4047-B59A-66A02337391E}" destId="{DC359A17-B1F4-4CA2-8405-3D29689D7D90}" srcOrd="2" destOrd="0" presId="urn:microsoft.com/office/officeart/2005/8/layout/hierarchy1"/>
    <dgm:cxn modelId="{2E1C1115-6FE3-4D7B-93F9-601454E412BF}" type="presParOf" srcId="{DC359A17-B1F4-4CA2-8405-3D29689D7D90}" destId="{D8830813-6D07-49DD-B584-EE8C8012F06D}" srcOrd="0" destOrd="0" presId="urn:microsoft.com/office/officeart/2005/8/layout/hierarchy1"/>
    <dgm:cxn modelId="{3F548AE2-E62F-47CE-B0B7-C1E58EE9EA4F}" type="presParOf" srcId="{D8830813-6D07-49DD-B584-EE8C8012F06D}" destId="{BEA839D1-700D-443A-A522-BE31813D25B7}" srcOrd="0" destOrd="0" presId="urn:microsoft.com/office/officeart/2005/8/layout/hierarchy1"/>
    <dgm:cxn modelId="{56CF80CC-6851-45A3-A130-26F7CA0B8BF3}" type="presParOf" srcId="{D8830813-6D07-49DD-B584-EE8C8012F06D}" destId="{59269EEA-5581-495D-A642-592E0F0F0D14}" srcOrd="1" destOrd="0" presId="urn:microsoft.com/office/officeart/2005/8/layout/hierarchy1"/>
    <dgm:cxn modelId="{039BF75A-0FCE-4CCA-B1B3-EB194AA13720}" type="presParOf" srcId="{DC359A17-B1F4-4CA2-8405-3D29689D7D90}" destId="{1EB6B3F3-E727-4F82-ADD6-E86DA67F540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ADF506-87B7-47D6-AD74-1E1A390F5A0C}" type="doc">
      <dgm:prSet loTypeId="urn:microsoft.com/office/officeart/2005/8/layout/vList2" loCatId="list" qsTypeId="urn:microsoft.com/office/officeart/2005/8/quickstyle/simple1#3" qsCatId="simple" csTypeId="urn:microsoft.com/office/officeart/2005/8/colors/accent1_2#3" csCatId="accent1" phldr="1"/>
      <dgm:spPr/>
      <dgm:t>
        <a:bodyPr/>
        <a:lstStyle/>
        <a:p>
          <a:endParaRPr lang="en-US"/>
        </a:p>
      </dgm:t>
    </dgm:pt>
    <dgm:pt modelId="{90E2913D-F507-4986-A962-D49B4395BD85}">
      <dgm:prSet custT="1"/>
      <dgm:spPr>
        <a:solidFill>
          <a:schemeClr val="tx2"/>
        </a:solidFill>
      </dgm:spPr>
      <dgm:t>
        <a:bodyPr/>
        <a:lstStyle/>
        <a:p>
          <a:r>
            <a:rPr lang="en-US" sz="2000" b="1" dirty="0"/>
            <a:t>Disability</a:t>
          </a:r>
          <a:r>
            <a:rPr lang="en-US" sz="2000" dirty="0"/>
            <a:t> can encompass physical, sensory, cognitive, or mental health conditions, all of which may influence </a:t>
          </a:r>
          <a:r>
            <a:rPr lang="en-US" sz="2000" u="none" dirty="0"/>
            <a:t>how individuals access </a:t>
          </a:r>
          <a:r>
            <a:rPr lang="en-US" sz="2000" dirty="0"/>
            <a:t>and interact with health care services.</a:t>
          </a:r>
        </a:p>
      </dgm:t>
    </dgm:pt>
    <dgm:pt modelId="{9ECC611B-2C5E-44FC-A59A-05234B5BCD50}" type="parTrans" cxnId="{5811F779-7A78-4C20-8924-10CDB6EEAF01}">
      <dgm:prSet/>
      <dgm:spPr/>
      <dgm:t>
        <a:bodyPr/>
        <a:lstStyle/>
        <a:p>
          <a:endParaRPr lang="en-US"/>
        </a:p>
      </dgm:t>
    </dgm:pt>
    <dgm:pt modelId="{910A8CDE-20F7-4B48-8F0E-A60422F17C89}" type="sibTrans" cxnId="{5811F779-7A78-4C20-8924-10CDB6EEAF01}">
      <dgm:prSet/>
      <dgm:spPr/>
      <dgm:t>
        <a:bodyPr/>
        <a:lstStyle/>
        <a:p>
          <a:endParaRPr lang="en-US"/>
        </a:p>
      </dgm:t>
    </dgm:pt>
    <dgm:pt modelId="{4E841097-E2E1-4CDB-BB23-094FB1CE0692}">
      <dgm:prSet custT="1"/>
      <dgm:spPr>
        <a:solidFill>
          <a:schemeClr val="tx2"/>
        </a:solidFill>
      </dgm:spPr>
      <dgm:t>
        <a:bodyPr/>
        <a:lstStyle/>
        <a:p>
          <a:r>
            <a:rPr lang="en-US" sz="2000" dirty="0"/>
            <a:t>Providing </a:t>
          </a:r>
          <a:r>
            <a:rPr lang="en-US" sz="2000" b="1" dirty="0"/>
            <a:t>accessible</a:t>
          </a:r>
          <a:r>
            <a:rPr lang="en-US" sz="2000" dirty="0"/>
            <a:t> care means ensuring that patients receive information, services, and support in formats that are understandable and usable to them, utilizing necessary accommodations and auxiliary aids as appropriate.</a:t>
          </a:r>
        </a:p>
      </dgm:t>
    </dgm:pt>
    <dgm:pt modelId="{F6D5317B-1C9F-4510-AFFF-0FAC949DA79A}" type="parTrans" cxnId="{5A890394-817F-4C51-BDBB-B11F32008C0E}">
      <dgm:prSet/>
      <dgm:spPr/>
      <dgm:t>
        <a:bodyPr/>
        <a:lstStyle/>
        <a:p>
          <a:endParaRPr lang="en-US"/>
        </a:p>
      </dgm:t>
    </dgm:pt>
    <dgm:pt modelId="{A9240868-ED04-400C-A6B7-F4AFC9D7ADD0}" type="sibTrans" cxnId="{5A890394-817F-4C51-BDBB-B11F32008C0E}">
      <dgm:prSet/>
      <dgm:spPr/>
      <dgm:t>
        <a:bodyPr/>
        <a:lstStyle/>
        <a:p>
          <a:endParaRPr lang="en-US"/>
        </a:p>
      </dgm:t>
    </dgm:pt>
    <dgm:pt modelId="{8C00043E-ED7F-4442-9162-F9FFEE5E1275}" type="pres">
      <dgm:prSet presAssocID="{55ADF506-87B7-47D6-AD74-1E1A390F5A0C}" presName="linear" presStyleCnt="0">
        <dgm:presLayoutVars>
          <dgm:animLvl val="lvl"/>
          <dgm:resizeHandles val="exact"/>
        </dgm:presLayoutVars>
      </dgm:prSet>
      <dgm:spPr/>
    </dgm:pt>
    <dgm:pt modelId="{A6A8011C-770F-4B4E-8E4C-2E17A514AF3E}" type="pres">
      <dgm:prSet presAssocID="{90E2913D-F507-4986-A962-D49B4395BD85}" presName="parentText" presStyleLbl="node1" presStyleIdx="0" presStyleCnt="2">
        <dgm:presLayoutVars>
          <dgm:chMax val="0"/>
          <dgm:bulletEnabled val="1"/>
        </dgm:presLayoutVars>
      </dgm:prSet>
      <dgm:spPr/>
    </dgm:pt>
    <dgm:pt modelId="{A17EA7BD-6B2B-4768-99F2-6ACE21428AFB}" type="pres">
      <dgm:prSet presAssocID="{910A8CDE-20F7-4B48-8F0E-A60422F17C89}" presName="spacer" presStyleCnt="0"/>
      <dgm:spPr/>
    </dgm:pt>
    <dgm:pt modelId="{F09DA661-F20C-4365-B21D-A07DC89C74FC}" type="pres">
      <dgm:prSet presAssocID="{4E841097-E2E1-4CDB-BB23-094FB1CE0692}" presName="parentText" presStyleLbl="node1" presStyleIdx="1" presStyleCnt="2">
        <dgm:presLayoutVars>
          <dgm:chMax val="0"/>
          <dgm:bulletEnabled val="1"/>
        </dgm:presLayoutVars>
      </dgm:prSet>
      <dgm:spPr/>
    </dgm:pt>
  </dgm:ptLst>
  <dgm:cxnLst>
    <dgm:cxn modelId="{24031E4A-9A17-4D15-8660-46856C82395A}" type="presOf" srcId="{55ADF506-87B7-47D6-AD74-1E1A390F5A0C}" destId="{8C00043E-ED7F-4442-9162-F9FFEE5E1275}" srcOrd="0" destOrd="0" presId="urn:microsoft.com/office/officeart/2005/8/layout/vList2"/>
    <dgm:cxn modelId="{CB3FDF4D-D1D3-4021-BC31-12E23ADCCF28}" type="presOf" srcId="{90E2913D-F507-4986-A962-D49B4395BD85}" destId="{A6A8011C-770F-4B4E-8E4C-2E17A514AF3E}" srcOrd="0" destOrd="0" presId="urn:microsoft.com/office/officeart/2005/8/layout/vList2"/>
    <dgm:cxn modelId="{5811F779-7A78-4C20-8924-10CDB6EEAF01}" srcId="{55ADF506-87B7-47D6-AD74-1E1A390F5A0C}" destId="{90E2913D-F507-4986-A962-D49B4395BD85}" srcOrd="0" destOrd="0" parTransId="{9ECC611B-2C5E-44FC-A59A-05234B5BCD50}" sibTransId="{910A8CDE-20F7-4B48-8F0E-A60422F17C89}"/>
    <dgm:cxn modelId="{5A890394-817F-4C51-BDBB-B11F32008C0E}" srcId="{55ADF506-87B7-47D6-AD74-1E1A390F5A0C}" destId="{4E841097-E2E1-4CDB-BB23-094FB1CE0692}" srcOrd="1" destOrd="0" parTransId="{F6D5317B-1C9F-4510-AFFF-0FAC949DA79A}" sibTransId="{A9240868-ED04-400C-A6B7-F4AFC9D7ADD0}"/>
    <dgm:cxn modelId="{8F42CFEB-39A5-4C59-869A-DF8DB7D4E084}" type="presOf" srcId="{4E841097-E2E1-4CDB-BB23-094FB1CE0692}" destId="{F09DA661-F20C-4365-B21D-A07DC89C74FC}" srcOrd="0" destOrd="0" presId="urn:microsoft.com/office/officeart/2005/8/layout/vList2"/>
    <dgm:cxn modelId="{FC7B32F6-97F7-4F2F-9762-7AE4EB2C4421}" type="presParOf" srcId="{8C00043E-ED7F-4442-9162-F9FFEE5E1275}" destId="{A6A8011C-770F-4B4E-8E4C-2E17A514AF3E}" srcOrd="0" destOrd="0" presId="urn:microsoft.com/office/officeart/2005/8/layout/vList2"/>
    <dgm:cxn modelId="{BF2ED3E8-D899-4CE8-9395-582DA79EACEF}" type="presParOf" srcId="{8C00043E-ED7F-4442-9162-F9FFEE5E1275}" destId="{A17EA7BD-6B2B-4768-99F2-6ACE21428AFB}" srcOrd="1" destOrd="0" presId="urn:microsoft.com/office/officeart/2005/8/layout/vList2"/>
    <dgm:cxn modelId="{77BF6D75-2E44-438D-A29A-F7CF1A24AAE0}" type="presParOf" srcId="{8C00043E-ED7F-4442-9162-F9FFEE5E1275}" destId="{F09DA661-F20C-4365-B21D-A07DC89C74FC}" srcOrd="2" destOrd="0" presId="urn:microsoft.com/office/officeart/2005/8/layout/vList2"/>
  </dgm:cxnLst>
  <dgm:bg>
    <a:solidFill>
      <a:schemeClr val="accent1">
        <a:hueOff val="0"/>
        <a:satOff val="0"/>
        <a:lumOff val="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40536C-FD22-4472-92FC-DFCDBCD585FA}" type="doc">
      <dgm:prSet loTypeId="urn:microsoft.com/office/officeart/2005/8/layout/hList1" loCatId="list" qsTypeId="urn:microsoft.com/office/officeart/2005/8/quickstyle/simple1#4" qsCatId="simple" csTypeId="urn:microsoft.com/office/officeart/2005/8/colors/accent3_2#1" csCatId="accent3" phldr="1"/>
      <dgm:spPr/>
      <dgm:t>
        <a:bodyPr/>
        <a:lstStyle/>
        <a:p>
          <a:endParaRPr lang="en-US"/>
        </a:p>
      </dgm:t>
    </dgm:pt>
    <dgm:pt modelId="{A36DE649-4001-4DF8-B357-7AC2081F4853}">
      <dgm:prSet custT="1"/>
      <dgm:spPr/>
      <dgm:t>
        <a:bodyPr/>
        <a:lstStyle/>
        <a:p>
          <a:r>
            <a:rPr lang="en-US" sz="1800" b="1" dirty="0"/>
            <a:t>Deliver Respectful, Equitable Care</a:t>
          </a:r>
          <a:endParaRPr lang="en-US" sz="1800" dirty="0"/>
        </a:p>
      </dgm:t>
    </dgm:pt>
    <dgm:pt modelId="{DE6381C2-9DF1-482C-BD09-9E83296A29A9}" type="parTrans" cxnId="{6AA29B5E-E38B-45A6-9734-2454AF713168}">
      <dgm:prSet/>
      <dgm:spPr/>
      <dgm:t>
        <a:bodyPr/>
        <a:lstStyle/>
        <a:p>
          <a:endParaRPr lang="en-US"/>
        </a:p>
      </dgm:t>
    </dgm:pt>
    <dgm:pt modelId="{2B763681-5B69-4313-8BEB-D174CFD4ADE4}" type="sibTrans" cxnId="{6AA29B5E-E38B-45A6-9734-2454AF713168}">
      <dgm:prSet/>
      <dgm:spPr/>
      <dgm:t>
        <a:bodyPr/>
        <a:lstStyle/>
        <a:p>
          <a:endParaRPr lang="en-US"/>
        </a:p>
      </dgm:t>
    </dgm:pt>
    <dgm:pt modelId="{FE4D3970-4864-42C9-AF96-D795DCCE8A1A}">
      <dgm:prSet custT="1"/>
      <dgm:spPr/>
      <dgm:t>
        <a:bodyPr/>
        <a:lstStyle/>
        <a:p>
          <a:r>
            <a:rPr lang="en-US" sz="1400" dirty="0"/>
            <a:t>Provide care that respects patients’ cultural beliefs, values, and communication needs.</a:t>
          </a:r>
        </a:p>
      </dgm:t>
    </dgm:pt>
    <dgm:pt modelId="{A9A3727C-4127-41AD-8068-7FFD41D7A62E}" type="parTrans" cxnId="{7B7E74F9-AC5C-4649-B3B1-3F0A959ED078}">
      <dgm:prSet/>
      <dgm:spPr/>
      <dgm:t>
        <a:bodyPr/>
        <a:lstStyle/>
        <a:p>
          <a:endParaRPr lang="en-US"/>
        </a:p>
      </dgm:t>
    </dgm:pt>
    <dgm:pt modelId="{A826D26C-5AB7-499A-845A-D452DD3C1812}" type="sibTrans" cxnId="{7B7E74F9-AC5C-4649-B3B1-3F0A959ED078}">
      <dgm:prSet/>
      <dgm:spPr/>
      <dgm:t>
        <a:bodyPr/>
        <a:lstStyle/>
        <a:p>
          <a:endParaRPr lang="en-US"/>
        </a:p>
      </dgm:t>
    </dgm:pt>
    <dgm:pt modelId="{1A95E8F7-132C-4A9D-8DA6-05CF431432BC}">
      <dgm:prSet custT="1"/>
      <dgm:spPr/>
      <dgm:t>
        <a:bodyPr/>
        <a:lstStyle/>
        <a:p>
          <a:r>
            <a:rPr lang="en-US" sz="1400" dirty="0"/>
            <a:t>Adapt care to meet patients where they are—not just clinically, but socially and linguistically.</a:t>
          </a:r>
        </a:p>
      </dgm:t>
    </dgm:pt>
    <dgm:pt modelId="{D9A241CA-09CA-4666-A245-ABF57E16E7AF}" type="parTrans" cxnId="{3AE9873C-FA71-44F1-B387-40D30FF8B138}">
      <dgm:prSet/>
      <dgm:spPr/>
      <dgm:t>
        <a:bodyPr/>
        <a:lstStyle/>
        <a:p>
          <a:endParaRPr lang="en-US"/>
        </a:p>
      </dgm:t>
    </dgm:pt>
    <dgm:pt modelId="{46D95CA9-0A3C-436A-96B3-533B4763065D}" type="sibTrans" cxnId="{3AE9873C-FA71-44F1-B387-40D30FF8B138}">
      <dgm:prSet/>
      <dgm:spPr/>
      <dgm:t>
        <a:bodyPr/>
        <a:lstStyle/>
        <a:p>
          <a:endParaRPr lang="en-US"/>
        </a:p>
      </dgm:t>
    </dgm:pt>
    <dgm:pt modelId="{B5A19189-B11D-49A5-8525-1C99164BC4EE}">
      <dgm:prSet custT="1"/>
      <dgm:spPr/>
      <dgm:t>
        <a:bodyPr/>
        <a:lstStyle/>
        <a:p>
          <a:r>
            <a:rPr lang="en-US" sz="1800" b="1" dirty="0"/>
            <a:t>Leadership and Workforce Matter </a:t>
          </a:r>
          <a:endParaRPr lang="en-US" sz="1800" dirty="0"/>
        </a:p>
      </dgm:t>
    </dgm:pt>
    <dgm:pt modelId="{6F1A666C-3C33-492A-A05C-9EC3F9AF468F}" type="parTrans" cxnId="{F8FCCA57-B5C2-414B-89B3-7474AC5DF77F}">
      <dgm:prSet/>
      <dgm:spPr/>
      <dgm:t>
        <a:bodyPr/>
        <a:lstStyle/>
        <a:p>
          <a:endParaRPr lang="en-US"/>
        </a:p>
      </dgm:t>
    </dgm:pt>
    <dgm:pt modelId="{FECF29B0-D603-4B13-9825-B8A032B735B5}" type="sibTrans" cxnId="{F8FCCA57-B5C2-414B-89B3-7474AC5DF77F}">
      <dgm:prSet/>
      <dgm:spPr/>
      <dgm:t>
        <a:bodyPr/>
        <a:lstStyle/>
        <a:p>
          <a:endParaRPr lang="en-US"/>
        </a:p>
      </dgm:t>
    </dgm:pt>
    <dgm:pt modelId="{2A30C22C-9010-4BBF-A0EA-80508F24823D}">
      <dgm:prSet custT="1"/>
      <dgm:spPr/>
      <dgm:t>
        <a:bodyPr/>
        <a:lstStyle/>
        <a:p>
          <a:r>
            <a:rPr lang="en-US" sz="1400" dirty="0"/>
            <a:t>Health equity is an organizational priority, not an add‑on.</a:t>
          </a:r>
        </a:p>
      </dgm:t>
    </dgm:pt>
    <dgm:pt modelId="{EBDEE540-0A49-4B5C-A1FD-13012C5DCE24}" type="parTrans" cxnId="{1483933A-A860-4936-9B44-C8E39F4D17F4}">
      <dgm:prSet/>
      <dgm:spPr/>
      <dgm:t>
        <a:bodyPr/>
        <a:lstStyle/>
        <a:p>
          <a:endParaRPr lang="en-US"/>
        </a:p>
      </dgm:t>
    </dgm:pt>
    <dgm:pt modelId="{1E4246DD-FC44-4C15-BE36-A7733712C01E}" type="sibTrans" cxnId="{1483933A-A860-4936-9B44-C8E39F4D17F4}">
      <dgm:prSet/>
      <dgm:spPr/>
      <dgm:t>
        <a:bodyPr/>
        <a:lstStyle/>
        <a:p>
          <a:endParaRPr lang="en-US"/>
        </a:p>
      </dgm:t>
    </dgm:pt>
    <dgm:pt modelId="{AE0F3C22-300C-489E-B810-81B4AF2CFB41}">
      <dgm:prSet custT="1"/>
      <dgm:spPr/>
      <dgm:t>
        <a:bodyPr/>
        <a:lstStyle/>
        <a:p>
          <a:r>
            <a:rPr lang="en-US" sz="1400" dirty="0"/>
            <a:t>Teams should reflect the communities served.</a:t>
          </a:r>
        </a:p>
      </dgm:t>
    </dgm:pt>
    <dgm:pt modelId="{2118DBC4-9CC7-4CDE-9AD3-84914CCF60A9}" type="parTrans" cxnId="{D8B1F80A-FFF1-4717-9710-FD89DED6E6B0}">
      <dgm:prSet/>
      <dgm:spPr/>
      <dgm:t>
        <a:bodyPr/>
        <a:lstStyle/>
        <a:p>
          <a:endParaRPr lang="en-US"/>
        </a:p>
      </dgm:t>
    </dgm:pt>
    <dgm:pt modelId="{FDC5C30C-B192-4B1C-AA84-D13CAD453A66}" type="sibTrans" cxnId="{D8B1F80A-FFF1-4717-9710-FD89DED6E6B0}">
      <dgm:prSet/>
      <dgm:spPr/>
      <dgm:t>
        <a:bodyPr/>
        <a:lstStyle/>
        <a:p>
          <a:endParaRPr lang="en-US"/>
        </a:p>
      </dgm:t>
    </dgm:pt>
    <dgm:pt modelId="{A0065689-1168-4C67-B2CB-834C128ABE6A}">
      <dgm:prSet custT="1"/>
      <dgm:spPr/>
      <dgm:t>
        <a:bodyPr/>
        <a:lstStyle/>
        <a:p>
          <a:r>
            <a:rPr lang="en-US" sz="1400" dirty="0"/>
            <a:t>Providers and staff receive ongoing training in cultural responsiveness.</a:t>
          </a:r>
        </a:p>
      </dgm:t>
    </dgm:pt>
    <dgm:pt modelId="{0A53AA58-936E-44DB-83A1-BC9A5AAEBCE1}" type="parTrans" cxnId="{088C2C75-7D5D-4C11-B6C4-B6BD4BB730CD}">
      <dgm:prSet/>
      <dgm:spPr/>
      <dgm:t>
        <a:bodyPr/>
        <a:lstStyle/>
        <a:p>
          <a:endParaRPr lang="en-US"/>
        </a:p>
      </dgm:t>
    </dgm:pt>
    <dgm:pt modelId="{933322D3-AF44-419F-8780-CD30A8E96063}" type="sibTrans" cxnId="{088C2C75-7D5D-4C11-B6C4-B6BD4BB730CD}">
      <dgm:prSet/>
      <dgm:spPr/>
      <dgm:t>
        <a:bodyPr/>
        <a:lstStyle/>
        <a:p>
          <a:endParaRPr lang="en-US"/>
        </a:p>
      </dgm:t>
    </dgm:pt>
    <dgm:pt modelId="{4DCD2EC8-9DE3-4F83-86D2-920177F4265E}">
      <dgm:prSet custT="1"/>
      <dgm:spPr/>
      <dgm:t>
        <a:bodyPr/>
        <a:lstStyle/>
        <a:p>
          <a:r>
            <a:rPr lang="en-US" sz="1800" b="1" dirty="0"/>
            <a:t>Communication and Language Access </a:t>
          </a:r>
          <a:endParaRPr lang="en-US" sz="1800" dirty="0"/>
        </a:p>
      </dgm:t>
    </dgm:pt>
    <dgm:pt modelId="{E6870C06-3D3E-463A-8316-71E3E25C31C3}" type="parTrans" cxnId="{A081C6A3-58B0-49A0-9724-CF304AFACD57}">
      <dgm:prSet/>
      <dgm:spPr/>
      <dgm:t>
        <a:bodyPr/>
        <a:lstStyle/>
        <a:p>
          <a:endParaRPr lang="en-US"/>
        </a:p>
      </dgm:t>
    </dgm:pt>
    <dgm:pt modelId="{907A0765-0236-4B9E-B00A-9D9BDFE59972}" type="sibTrans" cxnId="{A081C6A3-58B0-49A0-9724-CF304AFACD57}">
      <dgm:prSet/>
      <dgm:spPr/>
      <dgm:t>
        <a:bodyPr/>
        <a:lstStyle/>
        <a:p>
          <a:endParaRPr lang="en-US"/>
        </a:p>
      </dgm:t>
    </dgm:pt>
    <dgm:pt modelId="{58E8996D-4C56-4E37-9CA4-B50CEBB04DC0}">
      <dgm:prSet custT="1"/>
      <dgm:spPr/>
      <dgm:t>
        <a:bodyPr/>
        <a:lstStyle/>
        <a:p>
          <a:r>
            <a:rPr lang="en-US" sz="1400" dirty="0"/>
            <a:t>Offer professional interpreters at no cost when needed.</a:t>
          </a:r>
        </a:p>
      </dgm:t>
    </dgm:pt>
    <dgm:pt modelId="{36E51C5A-BF53-4238-BE2D-D725DC97EF54}" type="parTrans" cxnId="{1B3F7BA5-9987-4498-90EF-9763CDA806D9}">
      <dgm:prSet/>
      <dgm:spPr/>
      <dgm:t>
        <a:bodyPr/>
        <a:lstStyle/>
        <a:p>
          <a:endParaRPr lang="en-US"/>
        </a:p>
      </dgm:t>
    </dgm:pt>
    <dgm:pt modelId="{726CEC9A-5013-49E6-BDA4-5B338E33EE77}" type="sibTrans" cxnId="{1B3F7BA5-9987-4498-90EF-9763CDA806D9}">
      <dgm:prSet/>
      <dgm:spPr/>
      <dgm:t>
        <a:bodyPr/>
        <a:lstStyle/>
        <a:p>
          <a:endParaRPr lang="en-US"/>
        </a:p>
      </dgm:t>
    </dgm:pt>
    <dgm:pt modelId="{1B012D3F-7F18-40B5-8FC8-01BDD12F3058}">
      <dgm:prSet custT="1"/>
      <dgm:spPr/>
      <dgm:t>
        <a:bodyPr/>
        <a:lstStyle/>
        <a:p>
          <a:r>
            <a:rPr lang="en-US" sz="1400" dirty="0"/>
            <a:t>Clearly let patients know language help is available.</a:t>
          </a:r>
        </a:p>
      </dgm:t>
    </dgm:pt>
    <dgm:pt modelId="{2857F460-CE41-4259-99A5-D915A678B7A0}" type="parTrans" cxnId="{F21D2E00-6936-4BCF-B7E4-742F792246FA}">
      <dgm:prSet/>
      <dgm:spPr/>
      <dgm:t>
        <a:bodyPr/>
        <a:lstStyle/>
        <a:p>
          <a:endParaRPr lang="en-US"/>
        </a:p>
      </dgm:t>
    </dgm:pt>
    <dgm:pt modelId="{43CF1A7E-FBAC-4728-B0A7-904CD9228EB7}" type="sibTrans" cxnId="{F21D2E00-6936-4BCF-B7E4-742F792246FA}">
      <dgm:prSet/>
      <dgm:spPr/>
      <dgm:t>
        <a:bodyPr/>
        <a:lstStyle/>
        <a:p>
          <a:endParaRPr lang="en-US"/>
        </a:p>
      </dgm:t>
    </dgm:pt>
    <dgm:pt modelId="{519ECC2E-D832-4901-9F92-9A780561D410}">
      <dgm:prSet custT="1"/>
      <dgm:spPr/>
      <dgm:t>
        <a:bodyPr/>
        <a:lstStyle/>
        <a:p>
          <a:r>
            <a:rPr lang="en-US" sz="1400" dirty="0"/>
            <a:t>Use qualified interpreters—not family members or untrained staff.</a:t>
          </a:r>
        </a:p>
      </dgm:t>
    </dgm:pt>
    <dgm:pt modelId="{066B4545-342C-491A-8ADC-ABB432BE2BF4}" type="parTrans" cxnId="{9D2AE1F5-1645-44D3-A0D1-8CADCA4E4650}">
      <dgm:prSet/>
      <dgm:spPr/>
      <dgm:t>
        <a:bodyPr/>
        <a:lstStyle/>
        <a:p>
          <a:endParaRPr lang="en-US"/>
        </a:p>
      </dgm:t>
    </dgm:pt>
    <dgm:pt modelId="{26D1DF97-1108-457A-A386-8D93EA6DB7C4}" type="sibTrans" cxnId="{9D2AE1F5-1645-44D3-A0D1-8CADCA4E4650}">
      <dgm:prSet/>
      <dgm:spPr/>
      <dgm:t>
        <a:bodyPr/>
        <a:lstStyle/>
        <a:p>
          <a:endParaRPr lang="en-US"/>
        </a:p>
      </dgm:t>
    </dgm:pt>
    <dgm:pt modelId="{D224FE86-FD88-4CBA-ADB3-B1497E3C5CAE}">
      <dgm:prSet custT="1"/>
      <dgm:spPr/>
      <dgm:t>
        <a:bodyPr/>
        <a:lstStyle/>
        <a:p>
          <a:r>
            <a:rPr lang="en-US" sz="1400" dirty="0"/>
            <a:t>Share written and digital materials in plain language and preferred languages.</a:t>
          </a:r>
        </a:p>
      </dgm:t>
    </dgm:pt>
    <dgm:pt modelId="{95A3E458-6DB6-48A4-9430-19305E28F104}" type="parTrans" cxnId="{6937D774-3747-46B2-9202-DD30E2EEDB61}">
      <dgm:prSet/>
      <dgm:spPr/>
      <dgm:t>
        <a:bodyPr/>
        <a:lstStyle/>
        <a:p>
          <a:endParaRPr lang="en-US"/>
        </a:p>
      </dgm:t>
    </dgm:pt>
    <dgm:pt modelId="{3AE8293B-AAA2-4A25-956C-3C6940C3DD62}" type="sibTrans" cxnId="{6937D774-3747-46B2-9202-DD30E2EEDB61}">
      <dgm:prSet/>
      <dgm:spPr/>
      <dgm:t>
        <a:bodyPr/>
        <a:lstStyle/>
        <a:p>
          <a:endParaRPr lang="en-US"/>
        </a:p>
      </dgm:t>
    </dgm:pt>
    <dgm:pt modelId="{317A6156-0BEC-48E8-B570-63CC01379AE8}">
      <dgm:prSet custT="1"/>
      <dgm:spPr/>
      <dgm:t>
        <a:bodyPr/>
        <a:lstStyle/>
        <a:p>
          <a:r>
            <a:rPr lang="en-US" sz="1800" b="1" dirty="0"/>
            <a:t>Listen, Learn, and Improve </a:t>
          </a:r>
          <a:endParaRPr lang="en-US" sz="1800" dirty="0"/>
        </a:p>
      </dgm:t>
    </dgm:pt>
    <dgm:pt modelId="{910DDC4C-AD24-4FFE-97C0-4F9ADA466762}" type="parTrans" cxnId="{95F4D7F0-78A8-4252-A0B4-FBF983EFDAA1}">
      <dgm:prSet/>
      <dgm:spPr/>
      <dgm:t>
        <a:bodyPr/>
        <a:lstStyle/>
        <a:p>
          <a:endParaRPr lang="en-US"/>
        </a:p>
      </dgm:t>
    </dgm:pt>
    <dgm:pt modelId="{3D4BF765-16C2-44A5-9FAA-5929B83004E8}" type="sibTrans" cxnId="{95F4D7F0-78A8-4252-A0B4-FBF983EFDAA1}">
      <dgm:prSet/>
      <dgm:spPr/>
      <dgm:t>
        <a:bodyPr/>
        <a:lstStyle/>
        <a:p>
          <a:endParaRPr lang="en-US"/>
        </a:p>
      </dgm:t>
    </dgm:pt>
    <dgm:pt modelId="{CB11BEBB-3B58-4AD4-AB2F-7E24960B0BAD}">
      <dgm:prSet custT="1"/>
      <dgm:spPr/>
      <dgm:t>
        <a:bodyPr/>
        <a:lstStyle/>
        <a:p>
          <a:r>
            <a:rPr lang="en-US" sz="1400" dirty="0"/>
            <a:t>Collect REL and other demographic data.</a:t>
          </a:r>
        </a:p>
      </dgm:t>
    </dgm:pt>
    <dgm:pt modelId="{3BB28846-65C5-4D88-A2D6-C969C127B2DF}" type="parTrans" cxnId="{22B4C5CD-E5B4-40DF-AEB7-AA24B85BDED6}">
      <dgm:prSet/>
      <dgm:spPr/>
      <dgm:t>
        <a:bodyPr/>
        <a:lstStyle/>
        <a:p>
          <a:endParaRPr lang="en-US"/>
        </a:p>
      </dgm:t>
    </dgm:pt>
    <dgm:pt modelId="{D5F33478-65EF-40BF-BE5D-AB49B60D38DE}" type="sibTrans" cxnId="{22B4C5CD-E5B4-40DF-AEB7-AA24B85BDED6}">
      <dgm:prSet/>
      <dgm:spPr/>
      <dgm:t>
        <a:bodyPr/>
        <a:lstStyle/>
        <a:p>
          <a:endParaRPr lang="en-US"/>
        </a:p>
      </dgm:t>
    </dgm:pt>
    <dgm:pt modelId="{28D3A306-B926-428C-8547-ABA6091E6BFB}">
      <dgm:prSet custT="1"/>
      <dgm:spPr/>
      <dgm:t>
        <a:bodyPr/>
        <a:lstStyle/>
        <a:p>
          <a:r>
            <a:rPr lang="en-US" sz="1400" dirty="0"/>
            <a:t>Use data to identify and reduce disparities.</a:t>
          </a:r>
        </a:p>
      </dgm:t>
    </dgm:pt>
    <dgm:pt modelId="{2AEAB52A-B16C-4DA7-859D-DD7F2E9D4EB9}" type="parTrans" cxnId="{16E7CA40-1E8D-4B66-9097-0FED5DAB7451}">
      <dgm:prSet/>
      <dgm:spPr/>
      <dgm:t>
        <a:bodyPr/>
        <a:lstStyle/>
        <a:p>
          <a:endParaRPr lang="en-US"/>
        </a:p>
      </dgm:t>
    </dgm:pt>
    <dgm:pt modelId="{300EA78B-354C-4242-8F0C-CFF2C3F9E23E}" type="sibTrans" cxnId="{16E7CA40-1E8D-4B66-9097-0FED5DAB7451}">
      <dgm:prSet/>
      <dgm:spPr/>
      <dgm:t>
        <a:bodyPr/>
        <a:lstStyle/>
        <a:p>
          <a:endParaRPr lang="en-US"/>
        </a:p>
      </dgm:t>
    </dgm:pt>
    <dgm:pt modelId="{B4AC5FDE-E853-437C-BAC3-E142A88995E4}">
      <dgm:prSet custT="1"/>
      <dgm:spPr/>
      <dgm:t>
        <a:bodyPr/>
        <a:lstStyle/>
        <a:p>
          <a:r>
            <a:rPr lang="en-US" sz="1400" dirty="0"/>
            <a:t>Partner with communities to improve care.</a:t>
          </a:r>
        </a:p>
      </dgm:t>
    </dgm:pt>
    <dgm:pt modelId="{CBAED7C6-E0C3-43DB-BA83-8DD63D451D19}" type="parTrans" cxnId="{B9D5D22D-8677-49D5-BB54-2E4C1561727D}">
      <dgm:prSet/>
      <dgm:spPr/>
      <dgm:t>
        <a:bodyPr/>
        <a:lstStyle/>
        <a:p>
          <a:endParaRPr lang="en-US"/>
        </a:p>
      </dgm:t>
    </dgm:pt>
    <dgm:pt modelId="{EA4473F1-074A-417E-8E2D-50A73E4B96A8}" type="sibTrans" cxnId="{B9D5D22D-8677-49D5-BB54-2E4C1561727D}">
      <dgm:prSet/>
      <dgm:spPr/>
      <dgm:t>
        <a:bodyPr/>
        <a:lstStyle/>
        <a:p>
          <a:endParaRPr lang="en-US"/>
        </a:p>
      </dgm:t>
    </dgm:pt>
    <dgm:pt modelId="{4A54DE4E-25A9-4B13-9FA2-C3557A4EE75B}">
      <dgm:prSet custT="1"/>
      <dgm:spPr/>
      <dgm:t>
        <a:bodyPr/>
        <a:lstStyle/>
        <a:p>
          <a:r>
            <a:rPr lang="en-US" sz="1400" dirty="0"/>
            <a:t>Provide clear, accessible ways for patients to share concerns.</a:t>
          </a:r>
        </a:p>
      </dgm:t>
    </dgm:pt>
    <dgm:pt modelId="{EBD22AE3-1778-4EC9-B605-53AFB46D77B8}" type="parTrans" cxnId="{AFD6168C-F618-4D32-A56D-2CF30FA1D851}">
      <dgm:prSet/>
      <dgm:spPr/>
      <dgm:t>
        <a:bodyPr/>
        <a:lstStyle/>
        <a:p>
          <a:endParaRPr lang="en-US"/>
        </a:p>
      </dgm:t>
    </dgm:pt>
    <dgm:pt modelId="{A73CB8DC-3846-482D-864A-18BEB8671D8A}" type="sibTrans" cxnId="{AFD6168C-F618-4D32-A56D-2CF30FA1D851}">
      <dgm:prSet/>
      <dgm:spPr/>
      <dgm:t>
        <a:bodyPr/>
        <a:lstStyle/>
        <a:p>
          <a:endParaRPr lang="en-US"/>
        </a:p>
      </dgm:t>
    </dgm:pt>
    <dgm:pt modelId="{CFBCCD0D-9768-4F98-915F-A0BA2932DD28}">
      <dgm:prSet custT="1"/>
      <dgm:spPr/>
      <dgm:t>
        <a:bodyPr/>
        <a:lstStyle/>
        <a:p>
          <a:r>
            <a:rPr lang="en-US" sz="1400" dirty="0"/>
            <a:t>Be transparent about progress toward equity goals.</a:t>
          </a:r>
        </a:p>
      </dgm:t>
    </dgm:pt>
    <dgm:pt modelId="{AB0C7692-88A0-44B8-8E0C-E718C595783F}" type="parTrans" cxnId="{E52E3D95-D533-4BF3-9145-5CBCE8F13736}">
      <dgm:prSet/>
      <dgm:spPr/>
      <dgm:t>
        <a:bodyPr/>
        <a:lstStyle/>
        <a:p>
          <a:endParaRPr lang="en-US"/>
        </a:p>
      </dgm:t>
    </dgm:pt>
    <dgm:pt modelId="{399C7A64-B82C-473F-ABD2-50DE6E9C71A4}" type="sibTrans" cxnId="{E52E3D95-D533-4BF3-9145-5CBCE8F13736}">
      <dgm:prSet/>
      <dgm:spPr/>
      <dgm:t>
        <a:bodyPr/>
        <a:lstStyle/>
        <a:p>
          <a:endParaRPr lang="en-US"/>
        </a:p>
      </dgm:t>
    </dgm:pt>
    <dgm:pt modelId="{6DCE7663-5689-4DA5-B9CE-92A65D3E3198}" type="pres">
      <dgm:prSet presAssocID="{6440536C-FD22-4472-92FC-DFCDBCD585FA}" presName="Name0" presStyleCnt="0">
        <dgm:presLayoutVars>
          <dgm:dir/>
          <dgm:animLvl val="lvl"/>
          <dgm:resizeHandles val="exact"/>
        </dgm:presLayoutVars>
      </dgm:prSet>
      <dgm:spPr/>
    </dgm:pt>
    <dgm:pt modelId="{3FAD4079-7ED8-4A54-84C0-97851ED005B6}" type="pres">
      <dgm:prSet presAssocID="{A36DE649-4001-4DF8-B357-7AC2081F4853}" presName="composite" presStyleCnt="0"/>
      <dgm:spPr/>
    </dgm:pt>
    <dgm:pt modelId="{03CF09B5-8F70-4241-9975-17685A150D33}" type="pres">
      <dgm:prSet presAssocID="{A36DE649-4001-4DF8-B357-7AC2081F4853}" presName="parTx" presStyleLbl="alignNode1" presStyleIdx="0" presStyleCnt="4">
        <dgm:presLayoutVars>
          <dgm:chMax val="0"/>
          <dgm:chPref val="0"/>
          <dgm:bulletEnabled val="1"/>
        </dgm:presLayoutVars>
      </dgm:prSet>
      <dgm:spPr/>
    </dgm:pt>
    <dgm:pt modelId="{4D6C313C-6360-48CB-BADD-CC8CBDA7EC49}" type="pres">
      <dgm:prSet presAssocID="{A36DE649-4001-4DF8-B357-7AC2081F4853}" presName="desTx" presStyleLbl="alignAccFollowNode1" presStyleIdx="0" presStyleCnt="4">
        <dgm:presLayoutVars>
          <dgm:bulletEnabled val="1"/>
        </dgm:presLayoutVars>
      </dgm:prSet>
      <dgm:spPr/>
    </dgm:pt>
    <dgm:pt modelId="{70F8E1B2-7071-47DE-A5F8-5CBA0E01B453}" type="pres">
      <dgm:prSet presAssocID="{2B763681-5B69-4313-8BEB-D174CFD4ADE4}" presName="space" presStyleCnt="0"/>
      <dgm:spPr/>
    </dgm:pt>
    <dgm:pt modelId="{3954FBAF-53E5-4E9B-B1DA-20D95F00B7D7}" type="pres">
      <dgm:prSet presAssocID="{B5A19189-B11D-49A5-8525-1C99164BC4EE}" presName="composite" presStyleCnt="0"/>
      <dgm:spPr/>
    </dgm:pt>
    <dgm:pt modelId="{8316CE95-786A-4217-B458-A6D0FEC64511}" type="pres">
      <dgm:prSet presAssocID="{B5A19189-B11D-49A5-8525-1C99164BC4EE}" presName="parTx" presStyleLbl="alignNode1" presStyleIdx="1" presStyleCnt="4">
        <dgm:presLayoutVars>
          <dgm:chMax val="0"/>
          <dgm:chPref val="0"/>
          <dgm:bulletEnabled val="1"/>
        </dgm:presLayoutVars>
      </dgm:prSet>
      <dgm:spPr/>
    </dgm:pt>
    <dgm:pt modelId="{C217C197-77BE-4F24-928C-064006E0EC86}" type="pres">
      <dgm:prSet presAssocID="{B5A19189-B11D-49A5-8525-1C99164BC4EE}" presName="desTx" presStyleLbl="alignAccFollowNode1" presStyleIdx="1" presStyleCnt="4">
        <dgm:presLayoutVars>
          <dgm:bulletEnabled val="1"/>
        </dgm:presLayoutVars>
      </dgm:prSet>
      <dgm:spPr/>
    </dgm:pt>
    <dgm:pt modelId="{4048E23A-401B-4312-98BA-E5B081104DE1}" type="pres">
      <dgm:prSet presAssocID="{FECF29B0-D603-4B13-9825-B8A032B735B5}" presName="space" presStyleCnt="0"/>
      <dgm:spPr/>
    </dgm:pt>
    <dgm:pt modelId="{69F83333-98AF-497E-A05D-A2E391E51CD1}" type="pres">
      <dgm:prSet presAssocID="{4DCD2EC8-9DE3-4F83-86D2-920177F4265E}" presName="composite" presStyleCnt="0"/>
      <dgm:spPr/>
    </dgm:pt>
    <dgm:pt modelId="{98B18816-D729-49F9-BFD4-A5C4BB0FE58D}" type="pres">
      <dgm:prSet presAssocID="{4DCD2EC8-9DE3-4F83-86D2-920177F4265E}" presName="parTx" presStyleLbl="alignNode1" presStyleIdx="2" presStyleCnt="4">
        <dgm:presLayoutVars>
          <dgm:chMax val="0"/>
          <dgm:chPref val="0"/>
          <dgm:bulletEnabled val="1"/>
        </dgm:presLayoutVars>
      </dgm:prSet>
      <dgm:spPr/>
    </dgm:pt>
    <dgm:pt modelId="{433EE983-627F-43F1-888D-1280B5A239D7}" type="pres">
      <dgm:prSet presAssocID="{4DCD2EC8-9DE3-4F83-86D2-920177F4265E}" presName="desTx" presStyleLbl="alignAccFollowNode1" presStyleIdx="2" presStyleCnt="4">
        <dgm:presLayoutVars>
          <dgm:bulletEnabled val="1"/>
        </dgm:presLayoutVars>
      </dgm:prSet>
      <dgm:spPr/>
    </dgm:pt>
    <dgm:pt modelId="{EA07C786-05EA-4B0D-B5E2-8575CC4ECA38}" type="pres">
      <dgm:prSet presAssocID="{907A0765-0236-4B9E-B00A-9D9BDFE59972}" presName="space" presStyleCnt="0"/>
      <dgm:spPr/>
    </dgm:pt>
    <dgm:pt modelId="{DC577BD5-C59C-422D-B023-B6036874117C}" type="pres">
      <dgm:prSet presAssocID="{317A6156-0BEC-48E8-B570-63CC01379AE8}" presName="composite" presStyleCnt="0"/>
      <dgm:spPr/>
    </dgm:pt>
    <dgm:pt modelId="{7A7280E0-535D-4646-9CC2-458A7196BD07}" type="pres">
      <dgm:prSet presAssocID="{317A6156-0BEC-48E8-B570-63CC01379AE8}" presName="parTx" presStyleLbl="alignNode1" presStyleIdx="3" presStyleCnt="4">
        <dgm:presLayoutVars>
          <dgm:chMax val="0"/>
          <dgm:chPref val="0"/>
          <dgm:bulletEnabled val="1"/>
        </dgm:presLayoutVars>
      </dgm:prSet>
      <dgm:spPr/>
    </dgm:pt>
    <dgm:pt modelId="{F68BD5C5-70EC-4ED6-9641-E8A96F2E317A}" type="pres">
      <dgm:prSet presAssocID="{317A6156-0BEC-48E8-B570-63CC01379AE8}" presName="desTx" presStyleLbl="alignAccFollowNode1" presStyleIdx="3" presStyleCnt="4">
        <dgm:presLayoutVars>
          <dgm:bulletEnabled val="1"/>
        </dgm:presLayoutVars>
      </dgm:prSet>
      <dgm:spPr/>
    </dgm:pt>
  </dgm:ptLst>
  <dgm:cxnLst>
    <dgm:cxn modelId="{F21D2E00-6936-4BCF-B7E4-742F792246FA}" srcId="{4DCD2EC8-9DE3-4F83-86D2-920177F4265E}" destId="{1B012D3F-7F18-40B5-8FC8-01BDD12F3058}" srcOrd="1" destOrd="0" parTransId="{2857F460-CE41-4259-99A5-D915A678B7A0}" sibTransId="{43CF1A7E-FBAC-4728-B0A7-904CD9228EB7}"/>
    <dgm:cxn modelId="{9A2F680A-32F8-4FCA-AC88-9EACBCF3D5C7}" type="presOf" srcId="{CFBCCD0D-9768-4F98-915F-A0BA2932DD28}" destId="{F68BD5C5-70EC-4ED6-9641-E8A96F2E317A}" srcOrd="0" destOrd="4" presId="urn:microsoft.com/office/officeart/2005/8/layout/hList1"/>
    <dgm:cxn modelId="{D8B1F80A-FFF1-4717-9710-FD89DED6E6B0}" srcId="{B5A19189-B11D-49A5-8525-1C99164BC4EE}" destId="{AE0F3C22-300C-489E-B810-81B4AF2CFB41}" srcOrd="1" destOrd="0" parTransId="{2118DBC4-9CC7-4CDE-9AD3-84914CCF60A9}" sibTransId="{FDC5C30C-B192-4B1C-AA84-D13CAD453A66}"/>
    <dgm:cxn modelId="{CB8B590C-0BC7-48E3-B082-48F45354E009}" type="presOf" srcId="{2A30C22C-9010-4BBF-A0EA-80508F24823D}" destId="{C217C197-77BE-4F24-928C-064006E0EC86}" srcOrd="0" destOrd="0" presId="urn:microsoft.com/office/officeart/2005/8/layout/hList1"/>
    <dgm:cxn modelId="{B9D5D22D-8677-49D5-BB54-2E4C1561727D}" srcId="{317A6156-0BEC-48E8-B570-63CC01379AE8}" destId="{B4AC5FDE-E853-437C-BAC3-E142A88995E4}" srcOrd="2" destOrd="0" parTransId="{CBAED7C6-E0C3-43DB-BA83-8DD63D451D19}" sibTransId="{EA4473F1-074A-417E-8E2D-50A73E4B96A8}"/>
    <dgm:cxn modelId="{1D954432-D61B-4527-82D4-592FCAF98511}" type="presOf" srcId="{CB11BEBB-3B58-4AD4-AB2F-7E24960B0BAD}" destId="{F68BD5C5-70EC-4ED6-9641-E8A96F2E317A}" srcOrd="0" destOrd="0" presId="urn:microsoft.com/office/officeart/2005/8/layout/hList1"/>
    <dgm:cxn modelId="{67462D39-6E8E-48B5-997D-5B19F5E117C0}" type="presOf" srcId="{B5A19189-B11D-49A5-8525-1C99164BC4EE}" destId="{8316CE95-786A-4217-B458-A6D0FEC64511}" srcOrd="0" destOrd="0" presId="urn:microsoft.com/office/officeart/2005/8/layout/hList1"/>
    <dgm:cxn modelId="{1483933A-A860-4936-9B44-C8E39F4D17F4}" srcId="{B5A19189-B11D-49A5-8525-1C99164BC4EE}" destId="{2A30C22C-9010-4BBF-A0EA-80508F24823D}" srcOrd="0" destOrd="0" parTransId="{EBDEE540-0A49-4B5C-A1FD-13012C5DCE24}" sibTransId="{1E4246DD-FC44-4C15-BE36-A7733712C01E}"/>
    <dgm:cxn modelId="{3AE9873C-FA71-44F1-B387-40D30FF8B138}" srcId="{A36DE649-4001-4DF8-B357-7AC2081F4853}" destId="{1A95E8F7-132C-4A9D-8DA6-05CF431432BC}" srcOrd="1" destOrd="0" parTransId="{D9A241CA-09CA-4666-A245-ABF57E16E7AF}" sibTransId="{46D95CA9-0A3C-436A-96B3-533B4763065D}"/>
    <dgm:cxn modelId="{16E7CA40-1E8D-4B66-9097-0FED5DAB7451}" srcId="{317A6156-0BEC-48E8-B570-63CC01379AE8}" destId="{28D3A306-B926-428C-8547-ABA6091E6BFB}" srcOrd="1" destOrd="0" parTransId="{2AEAB52A-B16C-4DA7-859D-DD7F2E9D4EB9}" sibTransId="{300EA78B-354C-4242-8F0C-CFF2C3F9E23E}"/>
    <dgm:cxn modelId="{9990475E-7D7A-4F4C-91D4-6F3B8B0A6B02}" type="presOf" srcId="{A36DE649-4001-4DF8-B357-7AC2081F4853}" destId="{03CF09B5-8F70-4241-9975-17685A150D33}" srcOrd="0" destOrd="0" presId="urn:microsoft.com/office/officeart/2005/8/layout/hList1"/>
    <dgm:cxn modelId="{6AA29B5E-E38B-45A6-9734-2454AF713168}" srcId="{6440536C-FD22-4472-92FC-DFCDBCD585FA}" destId="{A36DE649-4001-4DF8-B357-7AC2081F4853}" srcOrd="0" destOrd="0" parTransId="{DE6381C2-9DF1-482C-BD09-9E83296A29A9}" sibTransId="{2B763681-5B69-4313-8BEB-D174CFD4ADE4}"/>
    <dgm:cxn modelId="{54CA8A4F-A86C-42A3-A72C-0C4FA549AFC7}" type="presOf" srcId="{FE4D3970-4864-42C9-AF96-D795DCCE8A1A}" destId="{4D6C313C-6360-48CB-BADD-CC8CBDA7EC49}" srcOrd="0" destOrd="0" presId="urn:microsoft.com/office/officeart/2005/8/layout/hList1"/>
    <dgm:cxn modelId="{6937D774-3747-46B2-9202-DD30E2EEDB61}" srcId="{4DCD2EC8-9DE3-4F83-86D2-920177F4265E}" destId="{D224FE86-FD88-4CBA-ADB3-B1497E3C5CAE}" srcOrd="3" destOrd="0" parTransId="{95A3E458-6DB6-48A4-9430-19305E28F104}" sibTransId="{3AE8293B-AAA2-4A25-956C-3C6940C3DD62}"/>
    <dgm:cxn modelId="{088C2C75-7D5D-4C11-B6C4-B6BD4BB730CD}" srcId="{B5A19189-B11D-49A5-8525-1C99164BC4EE}" destId="{A0065689-1168-4C67-B2CB-834C128ABE6A}" srcOrd="2" destOrd="0" parTransId="{0A53AA58-936E-44DB-83A1-BC9A5AAEBCE1}" sibTransId="{933322D3-AF44-419F-8780-CD30A8E96063}"/>
    <dgm:cxn modelId="{24E5E956-4629-44C4-995C-D566468D512B}" type="presOf" srcId="{1B012D3F-7F18-40B5-8FC8-01BDD12F3058}" destId="{433EE983-627F-43F1-888D-1280B5A239D7}" srcOrd="0" destOrd="1" presId="urn:microsoft.com/office/officeart/2005/8/layout/hList1"/>
    <dgm:cxn modelId="{F8FCCA57-B5C2-414B-89B3-7474AC5DF77F}" srcId="{6440536C-FD22-4472-92FC-DFCDBCD585FA}" destId="{B5A19189-B11D-49A5-8525-1C99164BC4EE}" srcOrd="1" destOrd="0" parTransId="{6F1A666C-3C33-492A-A05C-9EC3F9AF468F}" sibTransId="{FECF29B0-D603-4B13-9825-B8A032B735B5}"/>
    <dgm:cxn modelId="{2D88AC7B-08B4-444A-8097-311931622A06}" type="presOf" srcId="{58E8996D-4C56-4E37-9CA4-B50CEBB04DC0}" destId="{433EE983-627F-43F1-888D-1280B5A239D7}" srcOrd="0" destOrd="0" presId="urn:microsoft.com/office/officeart/2005/8/layout/hList1"/>
    <dgm:cxn modelId="{7C2F1880-6A5A-4126-84BC-8D7CFD3BBEEC}" type="presOf" srcId="{6440536C-FD22-4472-92FC-DFCDBCD585FA}" destId="{6DCE7663-5689-4DA5-B9CE-92A65D3E3198}" srcOrd="0" destOrd="0" presId="urn:microsoft.com/office/officeart/2005/8/layout/hList1"/>
    <dgm:cxn modelId="{E4BFD489-3E2F-4DAC-9D10-1E8E5A708E3B}" type="presOf" srcId="{B4AC5FDE-E853-437C-BAC3-E142A88995E4}" destId="{F68BD5C5-70EC-4ED6-9641-E8A96F2E317A}" srcOrd="0" destOrd="2" presId="urn:microsoft.com/office/officeart/2005/8/layout/hList1"/>
    <dgm:cxn modelId="{AFD6168C-F618-4D32-A56D-2CF30FA1D851}" srcId="{317A6156-0BEC-48E8-B570-63CC01379AE8}" destId="{4A54DE4E-25A9-4B13-9FA2-C3557A4EE75B}" srcOrd="3" destOrd="0" parTransId="{EBD22AE3-1778-4EC9-B605-53AFB46D77B8}" sibTransId="{A73CB8DC-3846-482D-864A-18BEB8671D8A}"/>
    <dgm:cxn modelId="{95EEFD94-60B6-4F09-8092-01AEB2178227}" type="presOf" srcId="{519ECC2E-D832-4901-9F92-9A780561D410}" destId="{433EE983-627F-43F1-888D-1280B5A239D7}" srcOrd="0" destOrd="2" presId="urn:microsoft.com/office/officeart/2005/8/layout/hList1"/>
    <dgm:cxn modelId="{E52E3D95-D533-4BF3-9145-5CBCE8F13736}" srcId="{317A6156-0BEC-48E8-B570-63CC01379AE8}" destId="{CFBCCD0D-9768-4F98-915F-A0BA2932DD28}" srcOrd="4" destOrd="0" parTransId="{AB0C7692-88A0-44B8-8E0C-E718C595783F}" sibTransId="{399C7A64-B82C-473F-ABD2-50DE6E9C71A4}"/>
    <dgm:cxn modelId="{3E7F759C-BDB4-4745-8336-576655F49819}" type="presOf" srcId="{D224FE86-FD88-4CBA-ADB3-B1497E3C5CAE}" destId="{433EE983-627F-43F1-888D-1280B5A239D7}" srcOrd="0" destOrd="3" presId="urn:microsoft.com/office/officeart/2005/8/layout/hList1"/>
    <dgm:cxn modelId="{A081C6A3-58B0-49A0-9724-CF304AFACD57}" srcId="{6440536C-FD22-4472-92FC-DFCDBCD585FA}" destId="{4DCD2EC8-9DE3-4F83-86D2-920177F4265E}" srcOrd="2" destOrd="0" parTransId="{E6870C06-3D3E-463A-8316-71E3E25C31C3}" sibTransId="{907A0765-0236-4B9E-B00A-9D9BDFE59972}"/>
    <dgm:cxn modelId="{1B3F7BA5-9987-4498-90EF-9763CDA806D9}" srcId="{4DCD2EC8-9DE3-4F83-86D2-920177F4265E}" destId="{58E8996D-4C56-4E37-9CA4-B50CEBB04DC0}" srcOrd="0" destOrd="0" parTransId="{36E51C5A-BF53-4238-BE2D-D725DC97EF54}" sibTransId="{726CEC9A-5013-49E6-BDA4-5B338E33EE77}"/>
    <dgm:cxn modelId="{269251A7-DAE7-421E-A71A-1D727CA7F5F0}" type="presOf" srcId="{4A54DE4E-25A9-4B13-9FA2-C3557A4EE75B}" destId="{F68BD5C5-70EC-4ED6-9641-E8A96F2E317A}" srcOrd="0" destOrd="3" presId="urn:microsoft.com/office/officeart/2005/8/layout/hList1"/>
    <dgm:cxn modelId="{6430FCBA-38BA-4EB9-8BE3-4E268D8FC75C}" type="presOf" srcId="{28D3A306-B926-428C-8547-ABA6091E6BFB}" destId="{F68BD5C5-70EC-4ED6-9641-E8A96F2E317A}" srcOrd="0" destOrd="1" presId="urn:microsoft.com/office/officeart/2005/8/layout/hList1"/>
    <dgm:cxn modelId="{4C5683BC-0771-4E9F-9016-3B012A054F5C}" type="presOf" srcId="{317A6156-0BEC-48E8-B570-63CC01379AE8}" destId="{7A7280E0-535D-4646-9CC2-458A7196BD07}" srcOrd="0" destOrd="0" presId="urn:microsoft.com/office/officeart/2005/8/layout/hList1"/>
    <dgm:cxn modelId="{533760C0-1430-4E3D-9B5F-8D0FC8FC26D0}" type="presOf" srcId="{1A95E8F7-132C-4A9D-8DA6-05CF431432BC}" destId="{4D6C313C-6360-48CB-BADD-CC8CBDA7EC49}" srcOrd="0" destOrd="1" presId="urn:microsoft.com/office/officeart/2005/8/layout/hList1"/>
    <dgm:cxn modelId="{530E5EC4-B872-4497-95CE-91DB88E7A091}" type="presOf" srcId="{4DCD2EC8-9DE3-4F83-86D2-920177F4265E}" destId="{98B18816-D729-49F9-BFD4-A5C4BB0FE58D}" srcOrd="0" destOrd="0" presId="urn:microsoft.com/office/officeart/2005/8/layout/hList1"/>
    <dgm:cxn modelId="{22B4C5CD-E5B4-40DF-AEB7-AA24B85BDED6}" srcId="{317A6156-0BEC-48E8-B570-63CC01379AE8}" destId="{CB11BEBB-3B58-4AD4-AB2F-7E24960B0BAD}" srcOrd="0" destOrd="0" parTransId="{3BB28846-65C5-4D88-A2D6-C969C127B2DF}" sibTransId="{D5F33478-65EF-40BF-BE5D-AB49B60D38DE}"/>
    <dgm:cxn modelId="{9119C8CD-697A-420D-B0BF-386E47519366}" type="presOf" srcId="{A0065689-1168-4C67-B2CB-834C128ABE6A}" destId="{C217C197-77BE-4F24-928C-064006E0EC86}" srcOrd="0" destOrd="2" presId="urn:microsoft.com/office/officeart/2005/8/layout/hList1"/>
    <dgm:cxn modelId="{5624E2EE-D42F-477F-9C45-1DAC9015442D}" type="presOf" srcId="{AE0F3C22-300C-489E-B810-81B4AF2CFB41}" destId="{C217C197-77BE-4F24-928C-064006E0EC86}" srcOrd="0" destOrd="1" presId="urn:microsoft.com/office/officeart/2005/8/layout/hList1"/>
    <dgm:cxn modelId="{95F4D7F0-78A8-4252-A0B4-FBF983EFDAA1}" srcId="{6440536C-FD22-4472-92FC-DFCDBCD585FA}" destId="{317A6156-0BEC-48E8-B570-63CC01379AE8}" srcOrd="3" destOrd="0" parTransId="{910DDC4C-AD24-4FFE-97C0-4F9ADA466762}" sibTransId="{3D4BF765-16C2-44A5-9FAA-5929B83004E8}"/>
    <dgm:cxn modelId="{9D2AE1F5-1645-44D3-A0D1-8CADCA4E4650}" srcId="{4DCD2EC8-9DE3-4F83-86D2-920177F4265E}" destId="{519ECC2E-D832-4901-9F92-9A780561D410}" srcOrd="2" destOrd="0" parTransId="{066B4545-342C-491A-8ADC-ABB432BE2BF4}" sibTransId="{26D1DF97-1108-457A-A386-8D93EA6DB7C4}"/>
    <dgm:cxn modelId="{7B7E74F9-AC5C-4649-B3B1-3F0A959ED078}" srcId="{A36DE649-4001-4DF8-B357-7AC2081F4853}" destId="{FE4D3970-4864-42C9-AF96-D795DCCE8A1A}" srcOrd="0" destOrd="0" parTransId="{A9A3727C-4127-41AD-8068-7FFD41D7A62E}" sibTransId="{A826D26C-5AB7-499A-845A-D452DD3C1812}"/>
    <dgm:cxn modelId="{6B0D4480-C9A3-49FD-ACD3-022B052DE512}" type="presParOf" srcId="{6DCE7663-5689-4DA5-B9CE-92A65D3E3198}" destId="{3FAD4079-7ED8-4A54-84C0-97851ED005B6}" srcOrd="0" destOrd="0" presId="urn:microsoft.com/office/officeart/2005/8/layout/hList1"/>
    <dgm:cxn modelId="{6C59ABA3-9EA6-4560-BD8B-81D93B21B709}" type="presParOf" srcId="{3FAD4079-7ED8-4A54-84C0-97851ED005B6}" destId="{03CF09B5-8F70-4241-9975-17685A150D33}" srcOrd="0" destOrd="0" presId="urn:microsoft.com/office/officeart/2005/8/layout/hList1"/>
    <dgm:cxn modelId="{BEAF276A-A9EF-4E3D-8BDB-3B26BB9EBE79}" type="presParOf" srcId="{3FAD4079-7ED8-4A54-84C0-97851ED005B6}" destId="{4D6C313C-6360-48CB-BADD-CC8CBDA7EC49}" srcOrd="1" destOrd="0" presId="urn:microsoft.com/office/officeart/2005/8/layout/hList1"/>
    <dgm:cxn modelId="{63F1B5AA-0DEA-4AEA-AD5D-3EC990AEF5DF}" type="presParOf" srcId="{6DCE7663-5689-4DA5-B9CE-92A65D3E3198}" destId="{70F8E1B2-7071-47DE-A5F8-5CBA0E01B453}" srcOrd="1" destOrd="0" presId="urn:microsoft.com/office/officeart/2005/8/layout/hList1"/>
    <dgm:cxn modelId="{32D3B094-3900-4180-992D-33AD8AF67A2E}" type="presParOf" srcId="{6DCE7663-5689-4DA5-B9CE-92A65D3E3198}" destId="{3954FBAF-53E5-4E9B-B1DA-20D95F00B7D7}" srcOrd="2" destOrd="0" presId="urn:microsoft.com/office/officeart/2005/8/layout/hList1"/>
    <dgm:cxn modelId="{E19A73E9-BE95-4CA0-87A1-C70B47127E22}" type="presParOf" srcId="{3954FBAF-53E5-4E9B-B1DA-20D95F00B7D7}" destId="{8316CE95-786A-4217-B458-A6D0FEC64511}" srcOrd="0" destOrd="0" presId="urn:microsoft.com/office/officeart/2005/8/layout/hList1"/>
    <dgm:cxn modelId="{366E1D05-0DC2-45E2-A19D-FBBF41DF4B87}" type="presParOf" srcId="{3954FBAF-53E5-4E9B-B1DA-20D95F00B7D7}" destId="{C217C197-77BE-4F24-928C-064006E0EC86}" srcOrd="1" destOrd="0" presId="urn:microsoft.com/office/officeart/2005/8/layout/hList1"/>
    <dgm:cxn modelId="{4B3FC4EB-B03A-452A-9F96-2F25A22DB4B9}" type="presParOf" srcId="{6DCE7663-5689-4DA5-B9CE-92A65D3E3198}" destId="{4048E23A-401B-4312-98BA-E5B081104DE1}" srcOrd="3" destOrd="0" presId="urn:microsoft.com/office/officeart/2005/8/layout/hList1"/>
    <dgm:cxn modelId="{A6202972-2C98-4790-AAF4-8A77057DF01A}" type="presParOf" srcId="{6DCE7663-5689-4DA5-B9CE-92A65D3E3198}" destId="{69F83333-98AF-497E-A05D-A2E391E51CD1}" srcOrd="4" destOrd="0" presId="urn:microsoft.com/office/officeart/2005/8/layout/hList1"/>
    <dgm:cxn modelId="{98648F59-71EB-4299-AB5B-2DCFEA2D564A}" type="presParOf" srcId="{69F83333-98AF-497E-A05D-A2E391E51CD1}" destId="{98B18816-D729-49F9-BFD4-A5C4BB0FE58D}" srcOrd="0" destOrd="0" presId="urn:microsoft.com/office/officeart/2005/8/layout/hList1"/>
    <dgm:cxn modelId="{3E32F615-9B5C-4A9E-9365-FBE9665D8ABC}" type="presParOf" srcId="{69F83333-98AF-497E-A05D-A2E391E51CD1}" destId="{433EE983-627F-43F1-888D-1280B5A239D7}" srcOrd="1" destOrd="0" presId="urn:microsoft.com/office/officeart/2005/8/layout/hList1"/>
    <dgm:cxn modelId="{9B05E338-61CD-4480-9477-5286C4175EE2}" type="presParOf" srcId="{6DCE7663-5689-4DA5-B9CE-92A65D3E3198}" destId="{EA07C786-05EA-4B0D-B5E2-8575CC4ECA38}" srcOrd="5" destOrd="0" presId="urn:microsoft.com/office/officeart/2005/8/layout/hList1"/>
    <dgm:cxn modelId="{5B68CD09-3F72-49A2-AC97-271A2EE6E093}" type="presParOf" srcId="{6DCE7663-5689-4DA5-B9CE-92A65D3E3198}" destId="{DC577BD5-C59C-422D-B023-B6036874117C}" srcOrd="6" destOrd="0" presId="urn:microsoft.com/office/officeart/2005/8/layout/hList1"/>
    <dgm:cxn modelId="{BF7D34B1-4BAB-4B0F-B823-EF477430C7B4}" type="presParOf" srcId="{DC577BD5-C59C-422D-B023-B6036874117C}" destId="{7A7280E0-535D-4646-9CC2-458A7196BD07}" srcOrd="0" destOrd="0" presId="urn:microsoft.com/office/officeart/2005/8/layout/hList1"/>
    <dgm:cxn modelId="{5FDDD41B-64FC-48F2-8D6A-8523B0668A98}" type="presParOf" srcId="{DC577BD5-C59C-422D-B023-B6036874117C}" destId="{F68BD5C5-70EC-4ED6-9641-E8A96F2E317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A78DF0-4536-49BB-A301-A74558458FD3}" type="doc">
      <dgm:prSet loTypeId="urn:microsoft.com/office/officeart/2005/8/layout/hList1" loCatId="list" qsTypeId="urn:microsoft.com/office/officeart/2005/8/quickstyle/simple1#5" qsCatId="simple" csTypeId="urn:microsoft.com/office/officeart/2005/8/colors/accent1_2#4" csCatId="accent1" phldr="1"/>
      <dgm:spPr/>
      <dgm:t>
        <a:bodyPr/>
        <a:lstStyle/>
        <a:p>
          <a:endParaRPr lang="en-US"/>
        </a:p>
      </dgm:t>
    </dgm:pt>
    <dgm:pt modelId="{0B535BF1-C0C2-4EF6-84F8-A44E6C491E5C}">
      <dgm:prSet phldrT="[Text]" custT="1"/>
      <dgm:spPr/>
      <dgm:t>
        <a:bodyPr/>
        <a:lstStyle/>
        <a:p>
          <a:pPr>
            <a:buNone/>
          </a:pPr>
          <a:r>
            <a:rPr lang="en-US" sz="1800" b="1" i="0" dirty="0"/>
            <a:t>Systemic &amp; Structural Factors</a:t>
          </a:r>
          <a:endParaRPr lang="en-US" sz="1800" dirty="0"/>
        </a:p>
      </dgm:t>
    </dgm:pt>
    <dgm:pt modelId="{EE1B239F-3D35-4A54-A10F-C5D41EA89CEE}" type="parTrans" cxnId="{5D0B52A4-F57D-4E1F-AB3B-B46E99782A1F}">
      <dgm:prSet/>
      <dgm:spPr/>
      <dgm:t>
        <a:bodyPr/>
        <a:lstStyle/>
        <a:p>
          <a:endParaRPr lang="en-US"/>
        </a:p>
      </dgm:t>
    </dgm:pt>
    <dgm:pt modelId="{0A065E5B-502D-4297-B9E0-33F181A29AD8}" type="sibTrans" cxnId="{5D0B52A4-F57D-4E1F-AB3B-B46E99782A1F}">
      <dgm:prSet/>
      <dgm:spPr/>
      <dgm:t>
        <a:bodyPr/>
        <a:lstStyle/>
        <a:p>
          <a:endParaRPr lang="en-US"/>
        </a:p>
      </dgm:t>
    </dgm:pt>
    <dgm:pt modelId="{BECCB3AD-44BF-456A-B93D-578997D3AF91}">
      <dgm:prSet custT="1"/>
      <dgm:spPr/>
      <dgm:t>
        <a:bodyPr/>
        <a:lstStyle/>
        <a:p>
          <a:r>
            <a:rPr lang="en-US" sz="1800" b="1" i="0" dirty="0"/>
            <a:t>Community &amp; Environmental Factors</a:t>
          </a:r>
          <a:endParaRPr lang="en-US" sz="1800" dirty="0"/>
        </a:p>
      </dgm:t>
    </dgm:pt>
    <dgm:pt modelId="{8715FAF8-FD96-4B14-B588-9D51A592F20A}" type="parTrans" cxnId="{0F43765B-E633-43ED-9172-2E1DE1E96D3F}">
      <dgm:prSet/>
      <dgm:spPr/>
      <dgm:t>
        <a:bodyPr/>
        <a:lstStyle/>
        <a:p>
          <a:endParaRPr lang="en-US"/>
        </a:p>
      </dgm:t>
    </dgm:pt>
    <dgm:pt modelId="{4A7F0D28-10D7-4D66-863D-DBFCB7C1C553}" type="sibTrans" cxnId="{0F43765B-E633-43ED-9172-2E1DE1E96D3F}">
      <dgm:prSet/>
      <dgm:spPr/>
      <dgm:t>
        <a:bodyPr/>
        <a:lstStyle/>
        <a:p>
          <a:endParaRPr lang="en-US"/>
        </a:p>
      </dgm:t>
    </dgm:pt>
    <dgm:pt modelId="{178B43BF-17C6-466A-BB14-52B3DBDD871F}">
      <dgm:prSet custT="1"/>
      <dgm:spPr/>
      <dgm:t>
        <a:bodyPr/>
        <a:lstStyle/>
        <a:p>
          <a:r>
            <a:rPr lang="en-US" sz="2000" b="1" dirty="0"/>
            <a:t>Individual &amp; Social Factors</a:t>
          </a:r>
        </a:p>
      </dgm:t>
    </dgm:pt>
    <dgm:pt modelId="{389566F6-A8E5-4CB1-816E-D56AD58AD4BB}" type="parTrans" cxnId="{EDE4FE5B-DCB2-4518-B268-5D0DC95B4F69}">
      <dgm:prSet/>
      <dgm:spPr/>
      <dgm:t>
        <a:bodyPr/>
        <a:lstStyle/>
        <a:p>
          <a:endParaRPr lang="en-US"/>
        </a:p>
      </dgm:t>
    </dgm:pt>
    <dgm:pt modelId="{7B3EBA61-82F5-41C2-B008-0D416407CC05}" type="sibTrans" cxnId="{EDE4FE5B-DCB2-4518-B268-5D0DC95B4F69}">
      <dgm:prSet/>
      <dgm:spPr/>
      <dgm:t>
        <a:bodyPr/>
        <a:lstStyle/>
        <a:p>
          <a:endParaRPr lang="en-US"/>
        </a:p>
      </dgm:t>
    </dgm:pt>
    <dgm:pt modelId="{8CE3DE19-C211-45CC-AA8D-10AAFDD62FC4}">
      <dgm:prSet custT="1"/>
      <dgm:spPr/>
      <dgm:t>
        <a:bodyPr/>
        <a:lstStyle/>
        <a:p>
          <a:pPr>
            <a:buFont typeface="Arial" panose="020B0604020202020204" pitchFamily="34" charset="0"/>
            <a:buChar char="•"/>
          </a:pPr>
          <a:r>
            <a:rPr lang="en-US" sz="1800" b="0" i="0" dirty="0"/>
            <a:t>Age</a:t>
          </a:r>
          <a:endParaRPr lang="en-US" sz="1800" dirty="0"/>
        </a:p>
      </dgm:t>
    </dgm:pt>
    <dgm:pt modelId="{E952CB2C-11EB-4E64-865F-271C9AF768D2}" type="parTrans" cxnId="{81B2657F-0FA1-4489-A681-1C321D6BC1CB}">
      <dgm:prSet/>
      <dgm:spPr/>
      <dgm:t>
        <a:bodyPr/>
        <a:lstStyle/>
        <a:p>
          <a:endParaRPr lang="en-US"/>
        </a:p>
      </dgm:t>
    </dgm:pt>
    <dgm:pt modelId="{8F358306-862D-490B-AE1F-EEC7AFECB3E2}" type="sibTrans" cxnId="{81B2657F-0FA1-4489-A681-1C321D6BC1CB}">
      <dgm:prSet/>
      <dgm:spPr/>
      <dgm:t>
        <a:bodyPr/>
        <a:lstStyle/>
        <a:p>
          <a:endParaRPr lang="en-US"/>
        </a:p>
      </dgm:t>
    </dgm:pt>
    <dgm:pt modelId="{5390C991-8D3A-4C12-8CD1-7F966B86ABE3}">
      <dgm:prSet custT="1"/>
      <dgm:spPr/>
      <dgm:t>
        <a:bodyPr/>
        <a:lstStyle/>
        <a:p>
          <a:pPr>
            <a:buFont typeface="Arial" panose="020B0604020202020204" pitchFamily="34" charset="0"/>
            <a:buChar char="•"/>
          </a:pPr>
          <a:r>
            <a:rPr lang="en-US" sz="1800" b="0" i="0" dirty="0"/>
            <a:t>Disability status</a:t>
          </a:r>
          <a:endParaRPr lang="en-US" sz="1800" dirty="0"/>
        </a:p>
      </dgm:t>
    </dgm:pt>
    <dgm:pt modelId="{33FA31BA-9083-49C5-A4D3-52890230F904}" type="parTrans" cxnId="{946D3E75-D7FF-45F3-B3A9-52E3C08FC076}">
      <dgm:prSet/>
      <dgm:spPr/>
      <dgm:t>
        <a:bodyPr/>
        <a:lstStyle/>
        <a:p>
          <a:endParaRPr lang="en-US"/>
        </a:p>
      </dgm:t>
    </dgm:pt>
    <dgm:pt modelId="{38616E7D-4C5A-4924-8D16-C063BB7E8F46}" type="sibTrans" cxnId="{946D3E75-D7FF-45F3-B3A9-52E3C08FC076}">
      <dgm:prSet/>
      <dgm:spPr/>
      <dgm:t>
        <a:bodyPr/>
        <a:lstStyle/>
        <a:p>
          <a:endParaRPr lang="en-US"/>
        </a:p>
      </dgm:t>
    </dgm:pt>
    <dgm:pt modelId="{40898955-4B68-4120-988F-E6C86D3E2A77}">
      <dgm:prSet custT="1"/>
      <dgm:spPr/>
      <dgm:t>
        <a:bodyPr/>
        <a:lstStyle/>
        <a:p>
          <a:pPr>
            <a:buFont typeface="Arial" panose="020B0604020202020204" pitchFamily="34" charset="0"/>
            <a:buChar char="•"/>
          </a:pPr>
          <a:r>
            <a:rPr lang="en-US" sz="1800" b="0" i="0" dirty="0"/>
            <a:t>Language preference</a:t>
          </a:r>
          <a:endParaRPr lang="en-US" sz="1800" dirty="0"/>
        </a:p>
      </dgm:t>
    </dgm:pt>
    <dgm:pt modelId="{6AF08C88-CCD9-4911-AA1B-2FB48FCDA239}" type="parTrans" cxnId="{16DA1FBB-CCDA-4739-925A-AC44ECB2C8DB}">
      <dgm:prSet/>
      <dgm:spPr/>
      <dgm:t>
        <a:bodyPr/>
        <a:lstStyle/>
        <a:p>
          <a:endParaRPr lang="en-US"/>
        </a:p>
      </dgm:t>
    </dgm:pt>
    <dgm:pt modelId="{FDFF34B1-A2F0-48ED-9E61-A220F7461A9F}" type="sibTrans" cxnId="{16DA1FBB-CCDA-4739-925A-AC44ECB2C8DB}">
      <dgm:prSet/>
      <dgm:spPr/>
      <dgm:t>
        <a:bodyPr/>
        <a:lstStyle/>
        <a:p>
          <a:endParaRPr lang="en-US"/>
        </a:p>
      </dgm:t>
    </dgm:pt>
    <dgm:pt modelId="{B2FC4160-9DB3-4272-A920-93F885F1B87F}">
      <dgm:prSet custT="1"/>
      <dgm:spPr/>
      <dgm:t>
        <a:bodyPr/>
        <a:lstStyle/>
        <a:p>
          <a:pPr>
            <a:buFont typeface="Arial" panose="020B0604020202020204" pitchFamily="34" charset="0"/>
            <a:buChar char="•"/>
          </a:pPr>
          <a:r>
            <a:rPr lang="en-US" sz="1600" b="0" i="0" dirty="0"/>
            <a:t>Geographic location</a:t>
          </a:r>
        </a:p>
      </dgm:t>
    </dgm:pt>
    <dgm:pt modelId="{169F6061-436F-4D8A-8884-1EE2264BF6AA}" type="parTrans" cxnId="{DF54EF5D-9715-4F5D-BB41-A1FF806246C0}">
      <dgm:prSet/>
      <dgm:spPr/>
      <dgm:t>
        <a:bodyPr/>
        <a:lstStyle/>
        <a:p>
          <a:endParaRPr lang="en-US"/>
        </a:p>
      </dgm:t>
    </dgm:pt>
    <dgm:pt modelId="{734F4B93-5FC6-4C9D-90F7-6538854E6EB1}" type="sibTrans" cxnId="{DF54EF5D-9715-4F5D-BB41-A1FF806246C0}">
      <dgm:prSet/>
      <dgm:spPr/>
      <dgm:t>
        <a:bodyPr/>
        <a:lstStyle/>
        <a:p>
          <a:endParaRPr lang="en-US"/>
        </a:p>
      </dgm:t>
    </dgm:pt>
    <dgm:pt modelId="{2C0918A9-C3BC-4AB9-9C34-884A0E14ADC2}">
      <dgm:prSet custT="1"/>
      <dgm:spPr/>
      <dgm:t>
        <a:bodyPr/>
        <a:lstStyle/>
        <a:p>
          <a:pPr>
            <a:buFont typeface="Arial" panose="020B0604020202020204" pitchFamily="34" charset="0"/>
            <a:buChar char="•"/>
          </a:pPr>
          <a:r>
            <a:rPr lang="en-US" sz="1800" b="0" i="0" dirty="0"/>
            <a:t>Structural discrimination</a:t>
          </a:r>
        </a:p>
      </dgm:t>
    </dgm:pt>
    <dgm:pt modelId="{6862426E-28A4-4190-8E49-C5F27E6D787C}" type="parTrans" cxnId="{C72C8BED-AE79-49AF-AE46-953724AFAE01}">
      <dgm:prSet/>
      <dgm:spPr/>
      <dgm:t>
        <a:bodyPr/>
        <a:lstStyle/>
        <a:p>
          <a:endParaRPr lang="en-US"/>
        </a:p>
      </dgm:t>
    </dgm:pt>
    <dgm:pt modelId="{41C9C256-AEE8-4ECD-A19E-75B2CAC71596}" type="sibTrans" cxnId="{C72C8BED-AE79-49AF-AE46-953724AFAE01}">
      <dgm:prSet/>
      <dgm:spPr/>
      <dgm:t>
        <a:bodyPr/>
        <a:lstStyle/>
        <a:p>
          <a:endParaRPr lang="en-US"/>
        </a:p>
      </dgm:t>
    </dgm:pt>
    <dgm:pt modelId="{07DD32E9-63C3-41D5-A090-9E0DFA4E8AE5}">
      <dgm:prSet custT="1"/>
      <dgm:spPr/>
      <dgm:t>
        <a:bodyPr/>
        <a:lstStyle/>
        <a:p>
          <a:pPr>
            <a:buFont typeface="Arial" panose="020B0604020202020204" pitchFamily="34" charset="0"/>
            <a:buChar char="•"/>
          </a:pPr>
          <a:r>
            <a:rPr lang="en-US" sz="1800" b="0" i="0" dirty="0"/>
            <a:t>Poverty and low income</a:t>
          </a:r>
        </a:p>
      </dgm:t>
    </dgm:pt>
    <dgm:pt modelId="{A5E3F7E5-60D8-4677-B0A2-06C8A78A1E68}" type="parTrans" cxnId="{757F51E0-0E93-417D-8F7A-C79E1E28D671}">
      <dgm:prSet/>
      <dgm:spPr/>
      <dgm:t>
        <a:bodyPr/>
        <a:lstStyle/>
        <a:p>
          <a:endParaRPr lang="en-US"/>
        </a:p>
      </dgm:t>
    </dgm:pt>
    <dgm:pt modelId="{80F84F2E-849E-4B10-88CA-0AB38E030189}" type="sibTrans" cxnId="{757F51E0-0E93-417D-8F7A-C79E1E28D671}">
      <dgm:prSet/>
      <dgm:spPr/>
      <dgm:t>
        <a:bodyPr/>
        <a:lstStyle/>
        <a:p>
          <a:endParaRPr lang="en-US"/>
        </a:p>
      </dgm:t>
    </dgm:pt>
    <dgm:pt modelId="{84ECAED3-97F5-46C2-BEE5-59A90255B8C6}">
      <dgm:prSet custT="1"/>
      <dgm:spPr/>
      <dgm:t>
        <a:bodyPr/>
        <a:lstStyle/>
        <a:p>
          <a:pPr>
            <a:buFont typeface="Arial" panose="020B0604020202020204" pitchFamily="34" charset="0"/>
            <a:buChar char="•"/>
          </a:pPr>
          <a:r>
            <a:rPr lang="en-US" sz="1800" b="0" i="0" dirty="0"/>
            <a:t>Restricted access to high‑quality health care services</a:t>
          </a:r>
        </a:p>
      </dgm:t>
    </dgm:pt>
    <dgm:pt modelId="{3B002473-44D6-4498-AE55-3989AB2E84AC}" type="parTrans" cxnId="{17AEAAAE-3A4A-4E82-B756-116AD6874D4D}">
      <dgm:prSet/>
      <dgm:spPr/>
      <dgm:t>
        <a:bodyPr/>
        <a:lstStyle/>
        <a:p>
          <a:endParaRPr lang="en-US"/>
        </a:p>
      </dgm:t>
    </dgm:pt>
    <dgm:pt modelId="{62B6603F-05E1-4D05-BD2E-C87EEE72A78A}" type="sibTrans" cxnId="{17AEAAAE-3A4A-4E82-B756-116AD6874D4D}">
      <dgm:prSet/>
      <dgm:spPr/>
      <dgm:t>
        <a:bodyPr/>
        <a:lstStyle/>
        <a:p>
          <a:endParaRPr lang="en-US"/>
        </a:p>
      </dgm:t>
    </dgm:pt>
    <dgm:pt modelId="{C7804992-79BF-4821-BB35-8D6BCC8AC5C5}">
      <dgm:prSet custT="1"/>
      <dgm:spPr/>
      <dgm:t>
        <a:bodyPr/>
        <a:lstStyle/>
        <a:p>
          <a:pPr>
            <a:buFont typeface="Arial" panose="020B0604020202020204" pitchFamily="34" charset="0"/>
            <a:buChar char="•"/>
          </a:pPr>
          <a:r>
            <a:rPr lang="en-US" sz="1800" dirty="0"/>
            <a:t>Race and ethnicity</a:t>
          </a:r>
        </a:p>
      </dgm:t>
    </dgm:pt>
    <dgm:pt modelId="{7DFF3031-8E61-4C21-AFFE-BC0E5E18E45B}" type="parTrans" cxnId="{005347AD-183C-4267-B85B-65CC833EA810}">
      <dgm:prSet/>
      <dgm:spPr/>
      <dgm:t>
        <a:bodyPr/>
        <a:lstStyle/>
        <a:p>
          <a:endParaRPr lang="en-US"/>
        </a:p>
      </dgm:t>
    </dgm:pt>
    <dgm:pt modelId="{C44F7FE5-A0C1-40DD-8F1C-29F50FC58FE5}" type="sibTrans" cxnId="{005347AD-183C-4267-B85B-65CC833EA810}">
      <dgm:prSet/>
      <dgm:spPr/>
      <dgm:t>
        <a:bodyPr/>
        <a:lstStyle/>
        <a:p>
          <a:endParaRPr lang="en-US"/>
        </a:p>
      </dgm:t>
    </dgm:pt>
    <dgm:pt modelId="{FF8D002F-8737-40CB-B81C-122E55D9F4AF}">
      <dgm:prSet custT="1"/>
      <dgm:spPr/>
      <dgm:t>
        <a:bodyPr/>
        <a:lstStyle/>
        <a:p>
          <a:pPr>
            <a:buFont typeface="Arial" panose="020B0604020202020204" pitchFamily="34" charset="0"/>
            <a:buChar char="•"/>
          </a:pPr>
          <a:r>
            <a:rPr lang="en-US" sz="1800" dirty="0"/>
            <a:t>Sexual orientation and gender </a:t>
          </a:r>
        </a:p>
      </dgm:t>
    </dgm:pt>
    <dgm:pt modelId="{0056662E-C5BD-4CD2-9A8B-4717B656AAA7}" type="parTrans" cxnId="{D75F66EF-90F5-4FB4-862A-1E584F0A3921}">
      <dgm:prSet/>
      <dgm:spPr/>
      <dgm:t>
        <a:bodyPr/>
        <a:lstStyle/>
        <a:p>
          <a:endParaRPr lang="en-US"/>
        </a:p>
      </dgm:t>
    </dgm:pt>
    <dgm:pt modelId="{376D27AD-1348-487B-B766-1E6374664730}" type="sibTrans" cxnId="{D75F66EF-90F5-4FB4-862A-1E584F0A3921}">
      <dgm:prSet/>
      <dgm:spPr/>
      <dgm:t>
        <a:bodyPr/>
        <a:lstStyle/>
        <a:p>
          <a:endParaRPr lang="en-US"/>
        </a:p>
      </dgm:t>
    </dgm:pt>
    <dgm:pt modelId="{69017BC5-6D1C-4997-A053-74AF5761848F}">
      <dgm:prSet custT="1"/>
      <dgm:spPr/>
      <dgm:t>
        <a:bodyPr/>
        <a:lstStyle/>
        <a:p>
          <a:pPr>
            <a:buFont typeface="Arial" panose="020B0604020202020204" pitchFamily="34" charset="0"/>
            <a:buChar char="•"/>
          </a:pPr>
          <a:r>
            <a:rPr lang="en-US" sz="1600" b="0" i="0" dirty="0"/>
            <a:t>Economic stability</a:t>
          </a:r>
        </a:p>
      </dgm:t>
    </dgm:pt>
    <dgm:pt modelId="{9B96D94E-3577-4EC0-B4A2-0E2CC7F37343}" type="parTrans" cxnId="{68306DAD-C87F-4813-A0CC-82F36AA11ED7}">
      <dgm:prSet/>
      <dgm:spPr/>
      <dgm:t>
        <a:bodyPr/>
        <a:lstStyle/>
        <a:p>
          <a:endParaRPr lang="en-US"/>
        </a:p>
      </dgm:t>
    </dgm:pt>
    <dgm:pt modelId="{6898C701-8C1C-45DA-8650-C2C3DA279253}" type="sibTrans" cxnId="{68306DAD-C87F-4813-A0CC-82F36AA11ED7}">
      <dgm:prSet/>
      <dgm:spPr/>
      <dgm:t>
        <a:bodyPr/>
        <a:lstStyle/>
        <a:p>
          <a:endParaRPr lang="en-US"/>
        </a:p>
      </dgm:t>
    </dgm:pt>
    <dgm:pt modelId="{EEA656C8-0782-454B-AB52-F0E6D713ED85}">
      <dgm:prSet/>
      <dgm:spPr/>
      <dgm:t>
        <a:bodyPr/>
        <a:lstStyle/>
        <a:p>
          <a:pPr>
            <a:buNone/>
          </a:pPr>
          <a:endParaRPr lang="en-US" sz="1600" dirty="0"/>
        </a:p>
      </dgm:t>
    </dgm:pt>
    <dgm:pt modelId="{FCDFDEF1-6823-43CF-A1E8-8ADB0B03A633}" type="parTrans" cxnId="{DD837800-5727-4F1D-A946-7F4340344576}">
      <dgm:prSet/>
      <dgm:spPr/>
      <dgm:t>
        <a:bodyPr/>
        <a:lstStyle/>
        <a:p>
          <a:endParaRPr lang="en-US"/>
        </a:p>
      </dgm:t>
    </dgm:pt>
    <dgm:pt modelId="{7A5D0565-C785-450A-9E41-1883445A1216}" type="sibTrans" cxnId="{DD837800-5727-4F1D-A946-7F4340344576}">
      <dgm:prSet/>
      <dgm:spPr/>
      <dgm:t>
        <a:bodyPr/>
        <a:lstStyle/>
        <a:p>
          <a:endParaRPr lang="en-US"/>
        </a:p>
      </dgm:t>
    </dgm:pt>
    <dgm:pt modelId="{F7E7FCA7-1592-4FAA-A043-6A46DC5B0A41}">
      <dgm:prSet/>
      <dgm:spPr/>
      <dgm:t>
        <a:bodyPr/>
        <a:lstStyle/>
        <a:p>
          <a:pPr>
            <a:buNone/>
          </a:pPr>
          <a:endParaRPr lang="en-US" sz="1600" dirty="0"/>
        </a:p>
      </dgm:t>
    </dgm:pt>
    <dgm:pt modelId="{4020F800-42F8-485F-B036-101E0E2AF533}" type="parTrans" cxnId="{3039BB87-A3F1-4E94-80CE-D5EB2ABA7C3E}">
      <dgm:prSet/>
      <dgm:spPr/>
      <dgm:t>
        <a:bodyPr/>
        <a:lstStyle/>
        <a:p>
          <a:endParaRPr lang="en-US"/>
        </a:p>
      </dgm:t>
    </dgm:pt>
    <dgm:pt modelId="{59AA6067-304C-4346-B2F3-2AC7C4AC390A}" type="sibTrans" cxnId="{3039BB87-A3F1-4E94-80CE-D5EB2ABA7C3E}">
      <dgm:prSet/>
      <dgm:spPr/>
      <dgm:t>
        <a:bodyPr/>
        <a:lstStyle/>
        <a:p>
          <a:endParaRPr lang="en-US"/>
        </a:p>
      </dgm:t>
    </dgm:pt>
    <dgm:pt modelId="{46EF8BE3-F7A3-46C0-ABC5-49C0CE237140}">
      <dgm:prSet custT="1"/>
      <dgm:spPr/>
      <dgm:t>
        <a:bodyPr/>
        <a:lstStyle/>
        <a:p>
          <a:pPr>
            <a:buFont typeface="Arial" panose="020B0604020202020204" pitchFamily="34" charset="0"/>
            <a:buChar char="•"/>
          </a:pPr>
          <a:r>
            <a:rPr lang="en-US" sz="1600" b="0" i="0" dirty="0"/>
            <a:t>Neighborhood and physical environment</a:t>
          </a:r>
        </a:p>
      </dgm:t>
    </dgm:pt>
    <dgm:pt modelId="{1F31942B-04E2-4B01-9305-6C604C443D21}" type="parTrans" cxnId="{57A944C2-1E1B-4580-9E6D-E22648662AEC}">
      <dgm:prSet/>
      <dgm:spPr/>
      <dgm:t>
        <a:bodyPr/>
        <a:lstStyle/>
        <a:p>
          <a:endParaRPr lang="en-US"/>
        </a:p>
      </dgm:t>
    </dgm:pt>
    <dgm:pt modelId="{0BFEEC9C-E09A-4F2A-9023-48FFAC25DDF7}" type="sibTrans" cxnId="{57A944C2-1E1B-4580-9E6D-E22648662AEC}">
      <dgm:prSet/>
      <dgm:spPr/>
      <dgm:t>
        <a:bodyPr/>
        <a:lstStyle/>
        <a:p>
          <a:endParaRPr lang="en-US"/>
        </a:p>
      </dgm:t>
    </dgm:pt>
    <dgm:pt modelId="{4E219A20-0594-4E32-ABBA-B17913EF53BF}">
      <dgm:prSet custT="1"/>
      <dgm:spPr/>
      <dgm:t>
        <a:bodyPr/>
        <a:lstStyle/>
        <a:p>
          <a:pPr>
            <a:buFont typeface="Arial" panose="020B0604020202020204" pitchFamily="34" charset="0"/>
            <a:buChar char="•"/>
          </a:pPr>
          <a:r>
            <a:rPr lang="en-US" sz="1600" b="0" i="0" dirty="0"/>
            <a:t>Education access and quality</a:t>
          </a:r>
        </a:p>
      </dgm:t>
    </dgm:pt>
    <dgm:pt modelId="{E2C47BEF-5C62-4B89-87C9-B34566D254F0}" type="parTrans" cxnId="{70163B3E-4ECE-4ABF-B885-A1D9D2F97E74}">
      <dgm:prSet/>
      <dgm:spPr/>
      <dgm:t>
        <a:bodyPr/>
        <a:lstStyle/>
        <a:p>
          <a:endParaRPr lang="en-US"/>
        </a:p>
      </dgm:t>
    </dgm:pt>
    <dgm:pt modelId="{1C1A491F-AA94-4E4B-B56D-825E35644E46}" type="sibTrans" cxnId="{70163B3E-4ECE-4ABF-B885-A1D9D2F97E74}">
      <dgm:prSet/>
      <dgm:spPr/>
      <dgm:t>
        <a:bodyPr/>
        <a:lstStyle/>
        <a:p>
          <a:endParaRPr lang="en-US"/>
        </a:p>
      </dgm:t>
    </dgm:pt>
    <dgm:pt modelId="{387EEFBD-8923-4211-8ECE-8B9A509F089E}">
      <dgm:prSet custT="1"/>
      <dgm:spPr/>
      <dgm:t>
        <a:bodyPr/>
        <a:lstStyle/>
        <a:p>
          <a:pPr>
            <a:buFont typeface="Arial" panose="020B0604020202020204" pitchFamily="34" charset="0"/>
            <a:buChar char="•"/>
          </a:pPr>
          <a:r>
            <a:rPr lang="en-US" sz="1600" b="0" i="0" dirty="0"/>
            <a:t>Health care access and quality</a:t>
          </a:r>
        </a:p>
      </dgm:t>
    </dgm:pt>
    <dgm:pt modelId="{51ACF3E0-6EC2-4CE9-89BB-5A4AC71B9D35}" type="parTrans" cxnId="{EEA375C0-36B5-4685-B45B-DF49F17A96FE}">
      <dgm:prSet/>
      <dgm:spPr/>
      <dgm:t>
        <a:bodyPr/>
        <a:lstStyle/>
        <a:p>
          <a:endParaRPr lang="en-US"/>
        </a:p>
      </dgm:t>
    </dgm:pt>
    <dgm:pt modelId="{D8E97BA9-D18E-4518-958D-F3F6993613A4}" type="sibTrans" cxnId="{EEA375C0-36B5-4685-B45B-DF49F17A96FE}">
      <dgm:prSet/>
      <dgm:spPr/>
      <dgm:t>
        <a:bodyPr/>
        <a:lstStyle/>
        <a:p>
          <a:endParaRPr lang="en-US"/>
        </a:p>
      </dgm:t>
    </dgm:pt>
    <dgm:pt modelId="{A45BE9D7-5F84-4C5C-BC44-81C6E713FCA9}">
      <dgm:prSet custT="1"/>
      <dgm:spPr/>
      <dgm:t>
        <a:bodyPr/>
        <a:lstStyle/>
        <a:p>
          <a:pPr>
            <a:buFont typeface="Arial" panose="020B0604020202020204" pitchFamily="34" charset="0"/>
            <a:buChar char="•"/>
          </a:pPr>
          <a:r>
            <a:rPr lang="en-US" sz="1600" b="0" i="0" dirty="0"/>
            <a:t>Social and community context  </a:t>
          </a:r>
        </a:p>
      </dgm:t>
    </dgm:pt>
    <dgm:pt modelId="{A2F77FC7-7F48-437A-A888-C7D7EC8EE720}" type="parTrans" cxnId="{B530E53B-F234-4402-AA5C-F8BCF3E71C70}">
      <dgm:prSet/>
      <dgm:spPr/>
      <dgm:t>
        <a:bodyPr/>
        <a:lstStyle/>
        <a:p>
          <a:endParaRPr lang="en-US"/>
        </a:p>
      </dgm:t>
    </dgm:pt>
    <dgm:pt modelId="{6A1E5ACF-1566-4428-8BB0-71410FC195C8}" type="sibTrans" cxnId="{B530E53B-F234-4402-AA5C-F8BCF3E71C70}">
      <dgm:prSet/>
      <dgm:spPr/>
      <dgm:t>
        <a:bodyPr/>
        <a:lstStyle/>
        <a:p>
          <a:endParaRPr lang="en-US"/>
        </a:p>
      </dgm:t>
    </dgm:pt>
    <dgm:pt modelId="{D2B07156-9F19-447E-BEF7-C0B8A41E26EC}">
      <dgm:prSet custT="1"/>
      <dgm:spPr/>
      <dgm:t>
        <a:bodyPr/>
        <a:lstStyle/>
        <a:p>
          <a:pPr>
            <a:buFont typeface="Arial" panose="020B0604020202020204" pitchFamily="34" charset="0"/>
            <a:buChar char="•"/>
          </a:pPr>
          <a:r>
            <a:rPr lang="en-US" sz="1600" b="0" i="0" dirty="0"/>
            <a:t>SDoH</a:t>
          </a:r>
        </a:p>
      </dgm:t>
    </dgm:pt>
    <dgm:pt modelId="{BF9CDC03-FFCF-4C8B-A4D8-5D12ABA20E27}" type="parTrans" cxnId="{B270745F-5DC9-411C-9F78-B0FAD770CF43}">
      <dgm:prSet/>
      <dgm:spPr/>
    </dgm:pt>
    <dgm:pt modelId="{A3213C9A-CB87-4622-8202-2084A050DB70}" type="sibTrans" cxnId="{B270745F-5DC9-411C-9F78-B0FAD770CF43}">
      <dgm:prSet/>
      <dgm:spPr/>
    </dgm:pt>
    <dgm:pt modelId="{FB61BAE3-9B24-42E8-B0EE-08AD1DA15689}" type="pres">
      <dgm:prSet presAssocID="{A9A78DF0-4536-49BB-A301-A74558458FD3}" presName="Name0" presStyleCnt="0">
        <dgm:presLayoutVars>
          <dgm:dir/>
          <dgm:animLvl val="lvl"/>
          <dgm:resizeHandles val="exact"/>
        </dgm:presLayoutVars>
      </dgm:prSet>
      <dgm:spPr/>
    </dgm:pt>
    <dgm:pt modelId="{8856C3C8-C3A8-4586-A4D9-B70933EEFF5D}" type="pres">
      <dgm:prSet presAssocID="{178B43BF-17C6-466A-BB14-52B3DBDD871F}" presName="composite" presStyleCnt="0"/>
      <dgm:spPr/>
    </dgm:pt>
    <dgm:pt modelId="{1D716E5F-7543-4E78-B77F-6B34B95FFFDA}" type="pres">
      <dgm:prSet presAssocID="{178B43BF-17C6-466A-BB14-52B3DBDD871F}" presName="parTx" presStyleLbl="alignNode1" presStyleIdx="0" presStyleCnt="3">
        <dgm:presLayoutVars>
          <dgm:chMax val="0"/>
          <dgm:chPref val="0"/>
          <dgm:bulletEnabled val="1"/>
        </dgm:presLayoutVars>
      </dgm:prSet>
      <dgm:spPr/>
    </dgm:pt>
    <dgm:pt modelId="{903E0221-E3E3-446E-921D-7795066999BC}" type="pres">
      <dgm:prSet presAssocID="{178B43BF-17C6-466A-BB14-52B3DBDD871F}" presName="desTx" presStyleLbl="alignAccFollowNode1" presStyleIdx="0" presStyleCnt="3">
        <dgm:presLayoutVars>
          <dgm:bulletEnabled val="1"/>
        </dgm:presLayoutVars>
      </dgm:prSet>
      <dgm:spPr/>
    </dgm:pt>
    <dgm:pt modelId="{F3A22FCC-4A3B-4976-8282-005AB09643E1}" type="pres">
      <dgm:prSet presAssocID="{7B3EBA61-82F5-41C2-B008-0D416407CC05}" presName="space" presStyleCnt="0"/>
      <dgm:spPr/>
    </dgm:pt>
    <dgm:pt modelId="{B698AC91-C3C4-415E-924A-9A9CCC9283F5}" type="pres">
      <dgm:prSet presAssocID="{BECCB3AD-44BF-456A-B93D-578997D3AF91}" presName="composite" presStyleCnt="0"/>
      <dgm:spPr/>
    </dgm:pt>
    <dgm:pt modelId="{819FDC5F-C219-4EEA-9565-E1A18C8F8787}" type="pres">
      <dgm:prSet presAssocID="{BECCB3AD-44BF-456A-B93D-578997D3AF91}" presName="parTx" presStyleLbl="alignNode1" presStyleIdx="1" presStyleCnt="3">
        <dgm:presLayoutVars>
          <dgm:chMax val="0"/>
          <dgm:chPref val="0"/>
          <dgm:bulletEnabled val="1"/>
        </dgm:presLayoutVars>
      </dgm:prSet>
      <dgm:spPr/>
    </dgm:pt>
    <dgm:pt modelId="{3F7912E6-3C25-48DA-8788-A12E3F8CA81A}" type="pres">
      <dgm:prSet presAssocID="{BECCB3AD-44BF-456A-B93D-578997D3AF91}" presName="desTx" presStyleLbl="alignAccFollowNode1" presStyleIdx="1" presStyleCnt="3">
        <dgm:presLayoutVars>
          <dgm:bulletEnabled val="1"/>
        </dgm:presLayoutVars>
      </dgm:prSet>
      <dgm:spPr/>
    </dgm:pt>
    <dgm:pt modelId="{0C255D5D-3697-443F-B75A-BB2F14D64090}" type="pres">
      <dgm:prSet presAssocID="{4A7F0D28-10D7-4D66-863D-DBFCB7C1C553}" presName="space" presStyleCnt="0"/>
      <dgm:spPr/>
    </dgm:pt>
    <dgm:pt modelId="{03D851E1-904B-4E47-BF1A-1094352B6718}" type="pres">
      <dgm:prSet presAssocID="{0B535BF1-C0C2-4EF6-84F8-A44E6C491E5C}" presName="composite" presStyleCnt="0"/>
      <dgm:spPr/>
    </dgm:pt>
    <dgm:pt modelId="{4832E160-8A6E-434F-A200-C7715A81CEB1}" type="pres">
      <dgm:prSet presAssocID="{0B535BF1-C0C2-4EF6-84F8-A44E6C491E5C}" presName="parTx" presStyleLbl="alignNode1" presStyleIdx="2" presStyleCnt="3" custLinFactNeighborX="1385" custLinFactNeighborY="-29505">
        <dgm:presLayoutVars>
          <dgm:chMax val="0"/>
          <dgm:chPref val="0"/>
          <dgm:bulletEnabled val="1"/>
        </dgm:presLayoutVars>
      </dgm:prSet>
      <dgm:spPr/>
    </dgm:pt>
    <dgm:pt modelId="{53E1E42F-877E-4E9A-AAA1-35E8CC08A6C8}" type="pres">
      <dgm:prSet presAssocID="{0B535BF1-C0C2-4EF6-84F8-A44E6C491E5C}" presName="desTx" presStyleLbl="alignAccFollowNode1" presStyleIdx="2" presStyleCnt="3">
        <dgm:presLayoutVars>
          <dgm:bulletEnabled val="1"/>
        </dgm:presLayoutVars>
      </dgm:prSet>
      <dgm:spPr/>
    </dgm:pt>
  </dgm:ptLst>
  <dgm:cxnLst>
    <dgm:cxn modelId="{DD837800-5727-4F1D-A946-7F4340344576}" srcId="{69017BC5-6D1C-4997-A053-74AF5761848F}" destId="{EEA656C8-0782-454B-AB52-F0E6D713ED85}" srcOrd="4" destOrd="0" parTransId="{FCDFDEF1-6823-43CF-A1E8-8ADB0B03A633}" sibTransId="{7A5D0565-C785-450A-9E41-1883445A1216}"/>
    <dgm:cxn modelId="{757BF21C-AAB2-4B79-9F0F-60829D2E7F91}" type="presOf" srcId="{EEA656C8-0782-454B-AB52-F0E6D713ED85}" destId="{3F7912E6-3C25-48DA-8788-A12E3F8CA81A}" srcOrd="0" destOrd="7" presId="urn:microsoft.com/office/officeart/2005/8/layout/hList1"/>
    <dgm:cxn modelId="{BCE06425-ABC7-4E53-A739-7AFBC499DFA7}" type="presOf" srcId="{C7804992-79BF-4821-BB35-8D6BCC8AC5C5}" destId="{903E0221-E3E3-446E-921D-7795066999BC}" srcOrd="0" destOrd="3" presId="urn:microsoft.com/office/officeart/2005/8/layout/hList1"/>
    <dgm:cxn modelId="{40DDFD31-35D1-4D4E-8310-EC411B9AF81F}" type="presOf" srcId="{F7E7FCA7-1592-4FAA-A043-6A46DC5B0A41}" destId="{3F7912E6-3C25-48DA-8788-A12E3F8CA81A}" srcOrd="0" destOrd="8" presId="urn:microsoft.com/office/officeart/2005/8/layout/hList1"/>
    <dgm:cxn modelId="{2D88623A-4EF5-4C43-87D4-AD814CDB7737}" type="presOf" srcId="{07DD32E9-63C3-41D5-A090-9E0DFA4E8AE5}" destId="{53E1E42F-877E-4E9A-AAA1-35E8CC08A6C8}" srcOrd="0" destOrd="1" presId="urn:microsoft.com/office/officeart/2005/8/layout/hList1"/>
    <dgm:cxn modelId="{B530E53B-F234-4402-AA5C-F8BCF3E71C70}" srcId="{69017BC5-6D1C-4997-A053-74AF5761848F}" destId="{A45BE9D7-5F84-4C5C-BC44-81C6E713FCA9}" srcOrd="3" destOrd="0" parTransId="{A2F77FC7-7F48-437A-A888-C7D7EC8EE720}" sibTransId="{6A1E5ACF-1566-4428-8BB0-71410FC195C8}"/>
    <dgm:cxn modelId="{4C28263E-82ED-4B04-B5FD-3D4BDB002643}" type="presOf" srcId="{40898955-4B68-4120-988F-E6C86D3E2A77}" destId="{903E0221-E3E3-446E-921D-7795066999BC}" srcOrd="0" destOrd="2" presId="urn:microsoft.com/office/officeart/2005/8/layout/hList1"/>
    <dgm:cxn modelId="{70163B3E-4ECE-4ABF-B885-A1D9D2F97E74}" srcId="{69017BC5-6D1C-4997-A053-74AF5761848F}" destId="{4E219A20-0594-4E32-ABBA-B17913EF53BF}" srcOrd="1" destOrd="0" parTransId="{E2C47BEF-5C62-4B89-87C9-B34566D254F0}" sibTransId="{1C1A491F-AA94-4E4B-B56D-825E35644E46}"/>
    <dgm:cxn modelId="{14A71F5B-53F7-414C-AB91-41FEDB1087B4}" type="presOf" srcId="{46EF8BE3-F7A3-46C0-ABC5-49C0CE237140}" destId="{3F7912E6-3C25-48DA-8788-A12E3F8CA81A}" srcOrd="0" destOrd="3" presId="urn:microsoft.com/office/officeart/2005/8/layout/hList1"/>
    <dgm:cxn modelId="{0F43765B-E633-43ED-9172-2E1DE1E96D3F}" srcId="{A9A78DF0-4536-49BB-A301-A74558458FD3}" destId="{BECCB3AD-44BF-456A-B93D-578997D3AF91}" srcOrd="1" destOrd="0" parTransId="{8715FAF8-FD96-4B14-B588-9D51A592F20A}" sibTransId="{4A7F0D28-10D7-4D66-863D-DBFCB7C1C553}"/>
    <dgm:cxn modelId="{EDE4FE5B-DCB2-4518-B268-5D0DC95B4F69}" srcId="{A9A78DF0-4536-49BB-A301-A74558458FD3}" destId="{178B43BF-17C6-466A-BB14-52B3DBDD871F}" srcOrd="0" destOrd="0" parTransId="{389566F6-A8E5-4CB1-816E-D56AD58AD4BB}" sibTransId="{7B3EBA61-82F5-41C2-B008-0D416407CC05}"/>
    <dgm:cxn modelId="{0115865D-2979-4704-B7C2-3AF866136D5E}" type="presOf" srcId="{84ECAED3-97F5-46C2-BEE5-59A90255B8C6}" destId="{53E1E42F-877E-4E9A-AAA1-35E8CC08A6C8}" srcOrd="0" destOrd="2" presId="urn:microsoft.com/office/officeart/2005/8/layout/hList1"/>
    <dgm:cxn modelId="{DF54EF5D-9715-4F5D-BB41-A1FF806246C0}" srcId="{BECCB3AD-44BF-456A-B93D-578997D3AF91}" destId="{B2FC4160-9DB3-4272-A920-93F885F1B87F}" srcOrd="0" destOrd="0" parTransId="{169F6061-436F-4D8A-8884-1EE2264BF6AA}" sibTransId="{734F4B93-5FC6-4C9D-90F7-6538854E6EB1}"/>
    <dgm:cxn modelId="{5841435E-DAF5-471E-8261-D5CDAAF4A939}" type="presOf" srcId="{5390C991-8D3A-4C12-8CD1-7F966B86ABE3}" destId="{903E0221-E3E3-446E-921D-7795066999BC}" srcOrd="0" destOrd="1" presId="urn:microsoft.com/office/officeart/2005/8/layout/hList1"/>
    <dgm:cxn modelId="{B270745F-5DC9-411C-9F78-B0FAD770CF43}" srcId="{BECCB3AD-44BF-456A-B93D-578997D3AF91}" destId="{D2B07156-9F19-447E-BEF7-C0B8A41E26EC}" srcOrd="1" destOrd="0" parTransId="{BF9CDC03-FFCF-4C8B-A4D8-5D12ABA20E27}" sibTransId="{A3213C9A-CB87-4622-8202-2084A050DB70}"/>
    <dgm:cxn modelId="{EBF18074-5213-4E0A-8E14-5AF681343DF8}" type="presOf" srcId="{69017BC5-6D1C-4997-A053-74AF5761848F}" destId="{3F7912E6-3C25-48DA-8788-A12E3F8CA81A}" srcOrd="0" destOrd="2" presId="urn:microsoft.com/office/officeart/2005/8/layout/hList1"/>
    <dgm:cxn modelId="{946D3E75-D7FF-45F3-B3A9-52E3C08FC076}" srcId="{178B43BF-17C6-466A-BB14-52B3DBDD871F}" destId="{5390C991-8D3A-4C12-8CD1-7F966B86ABE3}" srcOrd="1" destOrd="0" parTransId="{33FA31BA-9083-49C5-A4D3-52890230F904}" sibTransId="{38616E7D-4C5A-4924-8D16-C063BB7E8F46}"/>
    <dgm:cxn modelId="{B42B857D-7094-4948-995F-4721D6411256}" type="presOf" srcId="{8CE3DE19-C211-45CC-AA8D-10AAFDD62FC4}" destId="{903E0221-E3E3-446E-921D-7795066999BC}" srcOrd="0" destOrd="0" presId="urn:microsoft.com/office/officeart/2005/8/layout/hList1"/>
    <dgm:cxn modelId="{81B2657F-0FA1-4489-A681-1C321D6BC1CB}" srcId="{178B43BF-17C6-466A-BB14-52B3DBDD871F}" destId="{8CE3DE19-C211-45CC-AA8D-10AAFDD62FC4}" srcOrd="0" destOrd="0" parTransId="{E952CB2C-11EB-4E64-865F-271C9AF768D2}" sibTransId="{8F358306-862D-490B-AE1F-EEC7AFECB3E2}"/>
    <dgm:cxn modelId="{3039BB87-A3F1-4E94-80CE-D5EB2ABA7C3E}" srcId="{69017BC5-6D1C-4997-A053-74AF5761848F}" destId="{F7E7FCA7-1592-4FAA-A043-6A46DC5B0A41}" srcOrd="5" destOrd="0" parTransId="{4020F800-42F8-485F-B036-101E0E2AF533}" sibTransId="{59AA6067-304C-4346-B2F3-2AC7C4AC390A}"/>
    <dgm:cxn modelId="{CD02D998-F30E-44B0-ACBC-28AA0A62E7EE}" type="presOf" srcId="{178B43BF-17C6-466A-BB14-52B3DBDD871F}" destId="{1D716E5F-7543-4E78-B77F-6B34B95FFFDA}" srcOrd="0" destOrd="0" presId="urn:microsoft.com/office/officeart/2005/8/layout/hList1"/>
    <dgm:cxn modelId="{E4EF1F9A-136D-4999-BD04-163ABCA51473}" type="presOf" srcId="{A45BE9D7-5F84-4C5C-BC44-81C6E713FCA9}" destId="{3F7912E6-3C25-48DA-8788-A12E3F8CA81A}" srcOrd="0" destOrd="6" presId="urn:microsoft.com/office/officeart/2005/8/layout/hList1"/>
    <dgm:cxn modelId="{59D2B29E-6822-4EB2-8901-959FAABC23AA}" type="presOf" srcId="{A9A78DF0-4536-49BB-A301-A74558458FD3}" destId="{FB61BAE3-9B24-42E8-B0EE-08AD1DA15689}" srcOrd="0" destOrd="0" presId="urn:microsoft.com/office/officeart/2005/8/layout/hList1"/>
    <dgm:cxn modelId="{C2F39CA0-4EA4-403D-A730-C35A7AA9D30F}" type="presOf" srcId="{B2FC4160-9DB3-4272-A920-93F885F1B87F}" destId="{3F7912E6-3C25-48DA-8788-A12E3F8CA81A}" srcOrd="0" destOrd="0" presId="urn:microsoft.com/office/officeart/2005/8/layout/hList1"/>
    <dgm:cxn modelId="{5D0B52A4-F57D-4E1F-AB3B-B46E99782A1F}" srcId="{A9A78DF0-4536-49BB-A301-A74558458FD3}" destId="{0B535BF1-C0C2-4EF6-84F8-A44E6C491E5C}" srcOrd="2" destOrd="0" parTransId="{EE1B239F-3D35-4A54-A10F-C5D41EA89CEE}" sibTransId="{0A065E5B-502D-4297-B9E0-33F181A29AD8}"/>
    <dgm:cxn modelId="{842957A8-2307-4045-B097-909C56E79655}" type="presOf" srcId="{0B535BF1-C0C2-4EF6-84F8-A44E6C491E5C}" destId="{4832E160-8A6E-434F-A200-C7715A81CEB1}" srcOrd="0" destOrd="0" presId="urn:microsoft.com/office/officeart/2005/8/layout/hList1"/>
    <dgm:cxn modelId="{005347AD-183C-4267-B85B-65CC833EA810}" srcId="{178B43BF-17C6-466A-BB14-52B3DBDD871F}" destId="{C7804992-79BF-4821-BB35-8D6BCC8AC5C5}" srcOrd="3" destOrd="0" parTransId="{7DFF3031-8E61-4C21-AFFE-BC0E5E18E45B}" sibTransId="{C44F7FE5-A0C1-40DD-8F1C-29F50FC58FE5}"/>
    <dgm:cxn modelId="{68306DAD-C87F-4813-A0CC-82F36AA11ED7}" srcId="{BECCB3AD-44BF-456A-B93D-578997D3AF91}" destId="{69017BC5-6D1C-4997-A053-74AF5761848F}" srcOrd="2" destOrd="0" parTransId="{9B96D94E-3577-4EC0-B4A2-0E2CC7F37343}" sibTransId="{6898C701-8C1C-45DA-8650-C2C3DA279253}"/>
    <dgm:cxn modelId="{17AEAAAE-3A4A-4E82-B756-116AD6874D4D}" srcId="{0B535BF1-C0C2-4EF6-84F8-A44E6C491E5C}" destId="{84ECAED3-97F5-46C2-BEE5-59A90255B8C6}" srcOrd="2" destOrd="0" parTransId="{3B002473-44D6-4498-AE55-3989AB2E84AC}" sibTransId="{62B6603F-05E1-4D05-BD2E-C87EEE72A78A}"/>
    <dgm:cxn modelId="{95E2A7B2-0566-42DE-A515-6A1270A55AF0}" type="presOf" srcId="{387EEFBD-8923-4211-8ECE-8B9A509F089E}" destId="{3F7912E6-3C25-48DA-8788-A12E3F8CA81A}" srcOrd="0" destOrd="5" presId="urn:microsoft.com/office/officeart/2005/8/layout/hList1"/>
    <dgm:cxn modelId="{16DA1FBB-CCDA-4739-925A-AC44ECB2C8DB}" srcId="{178B43BF-17C6-466A-BB14-52B3DBDD871F}" destId="{40898955-4B68-4120-988F-E6C86D3E2A77}" srcOrd="2" destOrd="0" parTransId="{6AF08C88-CCD9-4911-AA1B-2FB48FCDA239}" sibTransId="{FDFF34B1-A2F0-48ED-9E61-A220F7461A9F}"/>
    <dgm:cxn modelId="{EEA375C0-36B5-4685-B45B-DF49F17A96FE}" srcId="{69017BC5-6D1C-4997-A053-74AF5761848F}" destId="{387EEFBD-8923-4211-8ECE-8B9A509F089E}" srcOrd="2" destOrd="0" parTransId="{51ACF3E0-6EC2-4CE9-89BB-5A4AC71B9D35}" sibTransId="{D8E97BA9-D18E-4518-958D-F3F6993613A4}"/>
    <dgm:cxn modelId="{57A944C2-1E1B-4580-9E6D-E22648662AEC}" srcId="{69017BC5-6D1C-4997-A053-74AF5761848F}" destId="{46EF8BE3-F7A3-46C0-ABC5-49C0CE237140}" srcOrd="0" destOrd="0" parTransId="{1F31942B-04E2-4B01-9305-6C604C443D21}" sibTransId="{0BFEEC9C-E09A-4F2A-9023-48FFAC25DDF7}"/>
    <dgm:cxn modelId="{9393CED6-57E0-4833-9E37-46B175656268}" type="presOf" srcId="{FF8D002F-8737-40CB-B81C-122E55D9F4AF}" destId="{903E0221-E3E3-446E-921D-7795066999BC}" srcOrd="0" destOrd="4" presId="urn:microsoft.com/office/officeart/2005/8/layout/hList1"/>
    <dgm:cxn modelId="{757F51E0-0E93-417D-8F7A-C79E1E28D671}" srcId="{0B535BF1-C0C2-4EF6-84F8-A44E6C491E5C}" destId="{07DD32E9-63C3-41D5-A090-9E0DFA4E8AE5}" srcOrd="1" destOrd="0" parTransId="{A5E3F7E5-60D8-4677-B0A2-06C8A78A1E68}" sibTransId="{80F84F2E-849E-4B10-88CA-0AB38E030189}"/>
    <dgm:cxn modelId="{2FD381E6-0BA6-4F0C-A27A-AD8F09F68AF9}" type="presOf" srcId="{D2B07156-9F19-447E-BEF7-C0B8A41E26EC}" destId="{3F7912E6-3C25-48DA-8788-A12E3F8CA81A}" srcOrd="0" destOrd="1" presId="urn:microsoft.com/office/officeart/2005/8/layout/hList1"/>
    <dgm:cxn modelId="{312168EC-BD95-4F85-82DF-B6C1340DA66F}" type="presOf" srcId="{4E219A20-0594-4E32-ABBA-B17913EF53BF}" destId="{3F7912E6-3C25-48DA-8788-A12E3F8CA81A}" srcOrd="0" destOrd="4" presId="urn:microsoft.com/office/officeart/2005/8/layout/hList1"/>
    <dgm:cxn modelId="{C72C8BED-AE79-49AF-AE46-953724AFAE01}" srcId="{0B535BF1-C0C2-4EF6-84F8-A44E6C491E5C}" destId="{2C0918A9-C3BC-4AB9-9C34-884A0E14ADC2}" srcOrd="0" destOrd="0" parTransId="{6862426E-28A4-4190-8E49-C5F27E6D787C}" sibTransId="{41C9C256-AEE8-4ECD-A19E-75B2CAC71596}"/>
    <dgm:cxn modelId="{D75F66EF-90F5-4FB4-862A-1E584F0A3921}" srcId="{178B43BF-17C6-466A-BB14-52B3DBDD871F}" destId="{FF8D002F-8737-40CB-B81C-122E55D9F4AF}" srcOrd="4" destOrd="0" parTransId="{0056662E-C5BD-4CD2-9A8B-4717B656AAA7}" sibTransId="{376D27AD-1348-487B-B766-1E6374664730}"/>
    <dgm:cxn modelId="{EBD8D8F7-8FCA-4E0C-A450-DEFA8E94BA3E}" type="presOf" srcId="{BECCB3AD-44BF-456A-B93D-578997D3AF91}" destId="{819FDC5F-C219-4EEA-9565-E1A18C8F8787}" srcOrd="0" destOrd="0" presId="urn:microsoft.com/office/officeart/2005/8/layout/hList1"/>
    <dgm:cxn modelId="{C2F832FA-7DB8-40D2-A842-A1B06FC964BA}" type="presOf" srcId="{2C0918A9-C3BC-4AB9-9C34-884A0E14ADC2}" destId="{53E1E42F-877E-4E9A-AAA1-35E8CC08A6C8}" srcOrd="0" destOrd="0" presId="urn:microsoft.com/office/officeart/2005/8/layout/hList1"/>
    <dgm:cxn modelId="{118F8635-FB05-4247-91BE-1B1B21B169A7}" type="presParOf" srcId="{FB61BAE3-9B24-42E8-B0EE-08AD1DA15689}" destId="{8856C3C8-C3A8-4586-A4D9-B70933EEFF5D}" srcOrd="0" destOrd="0" presId="urn:microsoft.com/office/officeart/2005/8/layout/hList1"/>
    <dgm:cxn modelId="{508C0593-9263-4334-BE31-E1F1B8753B77}" type="presParOf" srcId="{8856C3C8-C3A8-4586-A4D9-B70933EEFF5D}" destId="{1D716E5F-7543-4E78-B77F-6B34B95FFFDA}" srcOrd="0" destOrd="0" presId="urn:microsoft.com/office/officeart/2005/8/layout/hList1"/>
    <dgm:cxn modelId="{99A3A9E7-505C-4318-A9BF-99AA3FA790AB}" type="presParOf" srcId="{8856C3C8-C3A8-4586-A4D9-B70933EEFF5D}" destId="{903E0221-E3E3-446E-921D-7795066999BC}" srcOrd="1" destOrd="0" presId="urn:microsoft.com/office/officeart/2005/8/layout/hList1"/>
    <dgm:cxn modelId="{090D8E4F-57F8-460A-BA97-1C2AFD02B4B1}" type="presParOf" srcId="{FB61BAE3-9B24-42E8-B0EE-08AD1DA15689}" destId="{F3A22FCC-4A3B-4976-8282-005AB09643E1}" srcOrd="1" destOrd="0" presId="urn:microsoft.com/office/officeart/2005/8/layout/hList1"/>
    <dgm:cxn modelId="{2E005F10-A6AE-4A01-B870-0ACC096F7B29}" type="presParOf" srcId="{FB61BAE3-9B24-42E8-B0EE-08AD1DA15689}" destId="{B698AC91-C3C4-415E-924A-9A9CCC9283F5}" srcOrd="2" destOrd="0" presId="urn:microsoft.com/office/officeart/2005/8/layout/hList1"/>
    <dgm:cxn modelId="{1FBAEEEE-45ED-4327-997E-EF6CFF30F9BE}" type="presParOf" srcId="{B698AC91-C3C4-415E-924A-9A9CCC9283F5}" destId="{819FDC5F-C219-4EEA-9565-E1A18C8F8787}" srcOrd="0" destOrd="0" presId="urn:microsoft.com/office/officeart/2005/8/layout/hList1"/>
    <dgm:cxn modelId="{7BDF78CC-8564-4A81-BC02-2F0E5AAC28C9}" type="presParOf" srcId="{B698AC91-C3C4-415E-924A-9A9CCC9283F5}" destId="{3F7912E6-3C25-48DA-8788-A12E3F8CA81A}" srcOrd="1" destOrd="0" presId="urn:microsoft.com/office/officeart/2005/8/layout/hList1"/>
    <dgm:cxn modelId="{4EED4EA6-3E01-410D-92CB-1D005AD6461D}" type="presParOf" srcId="{FB61BAE3-9B24-42E8-B0EE-08AD1DA15689}" destId="{0C255D5D-3697-443F-B75A-BB2F14D64090}" srcOrd="3" destOrd="0" presId="urn:microsoft.com/office/officeart/2005/8/layout/hList1"/>
    <dgm:cxn modelId="{AF240716-4EBD-4E98-BA99-46272FFF342A}" type="presParOf" srcId="{FB61BAE3-9B24-42E8-B0EE-08AD1DA15689}" destId="{03D851E1-904B-4E47-BF1A-1094352B6718}" srcOrd="4" destOrd="0" presId="urn:microsoft.com/office/officeart/2005/8/layout/hList1"/>
    <dgm:cxn modelId="{4F4FCFD8-1824-4B31-BA96-2B9D8397F525}" type="presParOf" srcId="{03D851E1-904B-4E47-BF1A-1094352B6718}" destId="{4832E160-8A6E-434F-A200-C7715A81CEB1}" srcOrd="0" destOrd="0" presId="urn:microsoft.com/office/officeart/2005/8/layout/hList1"/>
    <dgm:cxn modelId="{F3A5D54D-248E-4853-B285-689B9F3C3B10}" type="presParOf" srcId="{03D851E1-904B-4E47-BF1A-1094352B6718}" destId="{53E1E42F-877E-4E9A-AAA1-35E8CC08A6C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90F1E19-FBA6-4D3E-9A73-25D93DB14B35}" type="doc">
      <dgm:prSet loTypeId="urn:microsoft.com/office/officeart/2016/7/layout/VerticalHollowActionList" loCatId="List" qsTypeId="urn:microsoft.com/office/officeart/2005/8/quickstyle/simple2#1" qsCatId="simple" csTypeId="urn:microsoft.com/office/officeart/2005/8/colors/accent3_3#1" csCatId="accent3" phldr="1"/>
      <dgm:spPr/>
      <dgm:t>
        <a:bodyPr/>
        <a:lstStyle/>
        <a:p>
          <a:endParaRPr lang="en-US"/>
        </a:p>
      </dgm:t>
    </dgm:pt>
    <dgm:pt modelId="{FC331025-095A-4EB4-9F3E-41839D414E03}">
      <dgm:prSet/>
      <dgm:spPr/>
      <dgm:t>
        <a:bodyPr/>
        <a:lstStyle/>
        <a:p>
          <a:r>
            <a:rPr lang="en-US" dirty="0"/>
            <a:t>Use</a:t>
          </a:r>
        </a:p>
      </dgm:t>
    </dgm:pt>
    <dgm:pt modelId="{1AE041EC-B238-41D9-8AA7-672529319FE0}" type="parTrans" cxnId="{D519896A-C0AA-42F7-922A-552792A6F489}">
      <dgm:prSet/>
      <dgm:spPr/>
      <dgm:t>
        <a:bodyPr/>
        <a:lstStyle/>
        <a:p>
          <a:endParaRPr lang="en-US"/>
        </a:p>
      </dgm:t>
    </dgm:pt>
    <dgm:pt modelId="{3F497BB6-D43D-4A64-8602-97C5DC1179CB}" type="sibTrans" cxnId="{D519896A-C0AA-42F7-922A-552792A6F489}">
      <dgm:prSet/>
      <dgm:spPr/>
      <dgm:t>
        <a:bodyPr/>
        <a:lstStyle/>
        <a:p>
          <a:endParaRPr lang="en-US"/>
        </a:p>
      </dgm:t>
    </dgm:pt>
    <dgm:pt modelId="{CF678260-122D-4ECC-8E45-6087B9BD2543}">
      <dgm:prSet custT="1"/>
      <dgm:spPr/>
      <dgm:t>
        <a:bodyPr/>
        <a:lstStyle/>
        <a:p>
          <a:r>
            <a:rPr lang="en-US" sz="1800" b="1" dirty="0"/>
            <a:t>Professional interpreters consistently and provide written instructions in the patient’s preferred language</a:t>
          </a:r>
        </a:p>
      </dgm:t>
    </dgm:pt>
    <dgm:pt modelId="{0BD37A9D-385E-40B2-B498-A1C9CE1C60E2}" type="parTrans" cxnId="{90D940E2-D737-4F2F-9F38-6C2B57502E42}">
      <dgm:prSet/>
      <dgm:spPr/>
      <dgm:t>
        <a:bodyPr/>
        <a:lstStyle/>
        <a:p>
          <a:endParaRPr lang="en-US"/>
        </a:p>
      </dgm:t>
    </dgm:pt>
    <dgm:pt modelId="{0D0FEBE7-7186-4E99-B780-9C046E6AAF95}" type="sibTrans" cxnId="{90D940E2-D737-4F2F-9F38-6C2B57502E42}">
      <dgm:prSet/>
      <dgm:spPr/>
      <dgm:t>
        <a:bodyPr/>
        <a:lstStyle/>
        <a:p>
          <a:endParaRPr lang="en-US"/>
        </a:p>
      </dgm:t>
    </dgm:pt>
    <dgm:pt modelId="{3812037A-CF5C-4F31-8A35-F23A4482C30C}">
      <dgm:prSet custT="1"/>
      <dgm:spPr/>
      <dgm:t>
        <a:bodyPr/>
        <a:lstStyle/>
        <a:p>
          <a:r>
            <a:rPr lang="en-US" sz="1800" dirty="0"/>
            <a:t>Confirm  </a:t>
          </a:r>
        </a:p>
      </dgm:t>
    </dgm:pt>
    <dgm:pt modelId="{BBDCB70E-32C2-4FF9-90C5-8902ED08E33E}" type="parTrans" cxnId="{2D54A0EE-FC83-46A8-BE0C-A1BD1B0741FF}">
      <dgm:prSet/>
      <dgm:spPr/>
      <dgm:t>
        <a:bodyPr/>
        <a:lstStyle/>
        <a:p>
          <a:endParaRPr lang="en-US"/>
        </a:p>
      </dgm:t>
    </dgm:pt>
    <dgm:pt modelId="{8DF40C47-0D24-4872-8666-0F7D8A989860}" type="sibTrans" cxnId="{2D54A0EE-FC83-46A8-BE0C-A1BD1B0741FF}">
      <dgm:prSet/>
      <dgm:spPr/>
      <dgm:t>
        <a:bodyPr/>
        <a:lstStyle/>
        <a:p>
          <a:endParaRPr lang="en-US"/>
        </a:p>
      </dgm:t>
    </dgm:pt>
    <dgm:pt modelId="{1B8678A8-310B-4F31-945E-1C382CB8935A}">
      <dgm:prSet custT="1"/>
      <dgm:spPr/>
      <dgm:t>
        <a:bodyPr/>
        <a:lstStyle/>
        <a:p>
          <a:r>
            <a:rPr lang="en-US" sz="1800" b="1" dirty="0"/>
            <a:t>Plain language </a:t>
          </a:r>
        </a:p>
      </dgm:t>
    </dgm:pt>
    <dgm:pt modelId="{319DB41C-A88E-4BAE-B207-A8BD821C0521}" type="parTrans" cxnId="{9418CBD0-2E00-4E34-B0F2-AB9372FDB9F6}">
      <dgm:prSet/>
      <dgm:spPr/>
      <dgm:t>
        <a:bodyPr/>
        <a:lstStyle/>
        <a:p>
          <a:endParaRPr lang="en-US"/>
        </a:p>
      </dgm:t>
    </dgm:pt>
    <dgm:pt modelId="{50B1D875-B9A8-4166-9B52-D03BE4D871B3}" type="sibTrans" cxnId="{9418CBD0-2E00-4E34-B0F2-AB9372FDB9F6}">
      <dgm:prSet/>
      <dgm:spPr/>
      <dgm:t>
        <a:bodyPr/>
        <a:lstStyle/>
        <a:p>
          <a:endParaRPr lang="en-US"/>
        </a:p>
      </dgm:t>
    </dgm:pt>
    <dgm:pt modelId="{B66C5B91-F5EA-433E-A901-25C09EB7B19A}">
      <dgm:prSet/>
      <dgm:spPr/>
      <dgm:t>
        <a:bodyPr/>
        <a:lstStyle/>
        <a:p>
          <a:r>
            <a:rPr lang="en-US" dirty="0"/>
            <a:t>Assess</a:t>
          </a:r>
        </a:p>
      </dgm:t>
    </dgm:pt>
    <dgm:pt modelId="{B3810321-B72B-48B7-BBC6-E68162EA0DD2}" type="parTrans" cxnId="{C8D22DCB-93B2-470F-9AE8-41D40D6CCE95}">
      <dgm:prSet/>
      <dgm:spPr/>
      <dgm:t>
        <a:bodyPr/>
        <a:lstStyle/>
        <a:p>
          <a:endParaRPr lang="en-US"/>
        </a:p>
      </dgm:t>
    </dgm:pt>
    <dgm:pt modelId="{7A7A1BA1-CD0A-482D-8405-0DC0405A176E}" type="sibTrans" cxnId="{C8D22DCB-93B2-470F-9AE8-41D40D6CCE95}">
      <dgm:prSet/>
      <dgm:spPr/>
      <dgm:t>
        <a:bodyPr/>
        <a:lstStyle/>
        <a:p>
          <a:endParaRPr lang="en-US"/>
        </a:p>
      </dgm:t>
    </dgm:pt>
    <dgm:pt modelId="{65B599BE-D7C0-4AD6-9349-45D1D7C48D95}">
      <dgm:prSet custT="1"/>
      <dgm:spPr/>
      <dgm:t>
        <a:bodyPr/>
        <a:lstStyle/>
        <a:p>
          <a:r>
            <a:rPr lang="en-US" sz="1800" b="1" dirty="0"/>
            <a:t>Barriers before labeling “non-compliant,” including work schedule, transportation, and food access</a:t>
          </a:r>
          <a:endParaRPr lang="en-US" sz="1300" b="1" dirty="0"/>
        </a:p>
      </dgm:t>
    </dgm:pt>
    <dgm:pt modelId="{25F673CB-55FD-4624-9378-6E479141C363}" type="parTrans" cxnId="{CC8707CC-5B50-4BAE-8C67-670AD50D75C1}">
      <dgm:prSet/>
      <dgm:spPr/>
      <dgm:t>
        <a:bodyPr/>
        <a:lstStyle/>
        <a:p>
          <a:endParaRPr lang="en-US"/>
        </a:p>
      </dgm:t>
    </dgm:pt>
    <dgm:pt modelId="{8B32DE71-F725-4089-A289-81CB00A84C99}" type="sibTrans" cxnId="{CC8707CC-5B50-4BAE-8C67-670AD50D75C1}">
      <dgm:prSet/>
      <dgm:spPr/>
      <dgm:t>
        <a:bodyPr/>
        <a:lstStyle/>
        <a:p>
          <a:endParaRPr lang="en-US"/>
        </a:p>
      </dgm:t>
    </dgm:pt>
    <dgm:pt modelId="{897AF7AC-E36C-4D1E-9184-40AC611C83FF}">
      <dgm:prSet/>
      <dgm:spPr/>
      <dgm:t>
        <a:bodyPr/>
        <a:lstStyle/>
        <a:p>
          <a:r>
            <a:rPr lang="en-US" dirty="0"/>
            <a:t>Screen</a:t>
          </a:r>
        </a:p>
      </dgm:t>
    </dgm:pt>
    <dgm:pt modelId="{BB60C878-407D-43AD-9A88-7D545448649C}" type="parTrans" cxnId="{CA792DB3-277E-4DEB-A902-D6C0D355E3EA}">
      <dgm:prSet/>
      <dgm:spPr/>
      <dgm:t>
        <a:bodyPr/>
        <a:lstStyle/>
        <a:p>
          <a:endParaRPr lang="en-US"/>
        </a:p>
      </dgm:t>
    </dgm:pt>
    <dgm:pt modelId="{01FA155C-35E1-4193-BEB0-E927692F2574}" type="sibTrans" cxnId="{CA792DB3-277E-4DEB-A902-D6C0D355E3EA}">
      <dgm:prSet/>
      <dgm:spPr/>
      <dgm:t>
        <a:bodyPr/>
        <a:lstStyle/>
        <a:p>
          <a:endParaRPr lang="en-US"/>
        </a:p>
      </dgm:t>
    </dgm:pt>
    <dgm:pt modelId="{025CCFA8-E6FF-4E6F-9E3F-C1F2EE4386BF}">
      <dgm:prSet custT="1"/>
      <dgm:spPr/>
      <dgm:t>
        <a:bodyPr/>
        <a:lstStyle/>
        <a:p>
          <a:r>
            <a:rPr lang="en-US" sz="1800" b="1" dirty="0"/>
            <a:t>For key social conditions </a:t>
          </a:r>
        </a:p>
      </dgm:t>
    </dgm:pt>
    <dgm:pt modelId="{4B5BBB0D-A011-44A4-8C88-F3F661E3046A}" type="parTrans" cxnId="{09C603C7-84C2-44D4-9007-A4CB0856B3B9}">
      <dgm:prSet/>
      <dgm:spPr/>
      <dgm:t>
        <a:bodyPr/>
        <a:lstStyle/>
        <a:p>
          <a:endParaRPr lang="en-US"/>
        </a:p>
      </dgm:t>
    </dgm:pt>
    <dgm:pt modelId="{5119C849-580E-47D4-B79A-34C9A078AF5F}" type="sibTrans" cxnId="{09C603C7-84C2-44D4-9007-A4CB0856B3B9}">
      <dgm:prSet/>
      <dgm:spPr/>
      <dgm:t>
        <a:bodyPr/>
        <a:lstStyle/>
        <a:p>
          <a:endParaRPr lang="en-US"/>
        </a:p>
      </dgm:t>
    </dgm:pt>
    <dgm:pt modelId="{C7B02A6C-8138-4D8E-A440-8544C2354B80}">
      <dgm:prSet/>
      <dgm:spPr/>
      <dgm:t>
        <a:bodyPr/>
        <a:lstStyle/>
        <a:p>
          <a:r>
            <a:rPr lang="en-US" dirty="0"/>
            <a:t>Adapt/ coordinate</a:t>
          </a:r>
        </a:p>
      </dgm:t>
    </dgm:pt>
    <dgm:pt modelId="{DBC0A763-323A-4377-9F88-EF107A2B723C}" type="parTrans" cxnId="{64990C16-9EF6-4184-A936-A6098EC8D311}">
      <dgm:prSet/>
      <dgm:spPr/>
      <dgm:t>
        <a:bodyPr/>
        <a:lstStyle/>
        <a:p>
          <a:endParaRPr lang="en-US"/>
        </a:p>
      </dgm:t>
    </dgm:pt>
    <dgm:pt modelId="{0B6679AB-61BD-43C4-BBA7-0C3C1CF686B7}" type="sibTrans" cxnId="{64990C16-9EF6-4184-A936-A6098EC8D311}">
      <dgm:prSet/>
      <dgm:spPr/>
      <dgm:t>
        <a:bodyPr/>
        <a:lstStyle/>
        <a:p>
          <a:endParaRPr lang="en-US"/>
        </a:p>
      </dgm:t>
    </dgm:pt>
    <dgm:pt modelId="{9A307B60-B4A1-4777-9038-203BF807E832}">
      <dgm:prSet custT="1"/>
      <dgm:spPr/>
      <dgm:t>
        <a:bodyPr/>
        <a:lstStyle/>
        <a:p>
          <a:r>
            <a:rPr lang="en-US" sz="1800" b="1" dirty="0"/>
            <a:t>Care through simplified regimens, flexible follow‑ups, and referrals to care management or community resources</a:t>
          </a:r>
          <a:endParaRPr lang="en-US" sz="1300" b="1" dirty="0"/>
        </a:p>
      </dgm:t>
    </dgm:pt>
    <dgm:pt modelId="{57F60522-E868-43A1-A5C9-28AFD4184F07}" type="parTrans" cxnId="{215117E2-83FB-4A57-9062-E5D724A1EEE7}">
      <dgm:prSet/>
      <dgm:spPr/>
      <dgm:t>
        <a:bodyPr/>
        <a:lstStyle/>
        <a:p>
          <a:endParaRPr lang="en-US"/>
        </a:p>
      </dgm:t>
    </dgm:pt>
    <dgm:pt modelId="{6A300951-A4EA-4FDF-BF77-BB385D7D9205}" type="sibTrans" cxnId="{215117E2-83FB-4A57-9062-E5D724A1EEE7}">
      <dgm:prSet/>
      <dgm:spPr/>
      <dgm:t>
        <a:bodyPr/>
        <a:lstStyle/>
        <a:p>
          <a:endParaRPr lang="en-US"/>
        </a:p>
      </dgm:t>
    </dgm:pt>
    <dgm:pt modelId="{497D8AB4-D9AF-467B-BEF1-7670DF8568FF}">
      <dgm:prSet/>
      <dgm:spPr/>
      <dgm:t>
        <a:bodyPr/>
        <a:lstStyle/>
        <a:p>
          <a:r>
            <a:rPr lang="en-US" dirty="0"/>
            <a:t>Use </a:t>
          </a:r>
        </a:p>
      </dgm:t>
    </dgm:pt>
    <dgm:pt modelId="{37E86ADF-27D7-4DF5-A9F8-4A6746BA9BF0}" type="sibTrans" cxnId="{F943F7AC-DB5E-4DE1-A516-C45DD5E620D3}">
      <dgm:prSet/>
      <dgm:spPr/>
      <dgm:t>
        <a:bodyPr/>
        <a:lstStyle/>
        <a:p>
          <a:endParaRPr lang="en-US"/>
        </a:p>
      </dgm:t>
    </dgm:pt>
    <dgm:pt modelId="{C15E9725-ABC1-441B-9CBF-5E01283F90D3}" type="parTrans" cxnId="{F943F7AC-DB5E-4DE1-A516-C45DD5E620D3}">
      <dgm:prSet/>
      <dgm:spPr/>
      <dgm:t>
        <a:bodyPr/>
        <a:lstStyle/>
        <a:p>
          <a:endParaRPr lang="en-US"/>
        </a:p>
      </dgm:t>
    </dgm:pt>
    <dgm:pt modelId="{D6E271AF-9EE3-4E04-B68E-5B303C74BE62}">
      <dgm:prSet custT="1"/>
      <dgm:spPr/>
      <dgm:t>
        <a:bodyPr/>
        <a:lstStyle/>
        <a:p>
          <a:r>
            <a:rPr lang="en-US" sz="1800" b="1" dirty="0"/>
            <a:t>Understanding with </a:t>
          </a:r>
          <a:r>
            <a:rPr lang="en-US" sz="1800" b="1" i="1" dirty="0"/>
            <a:t>teach‑back technique</a:t>
          </a:r>
        </a:p>
      </dgm:t>
    </dgm:pt>
    <dgm:pt modelId="{4C9CA1EB-6BB4-41AC-8BE1-3427A5AF5835}" type="parTrans" cxnId="{546708E0-FF15-4213-8227-70134F78E302}">
      <dgm:prSet/>
      <dgm:spPr/>
      <dgm:t>
        <a:bodyPr/>
        <a:lstStyle/>
        <a:p>
          <a:endParaRPr lang="en-US"/>
        </a:p>
      </dgm:t>
    </dgm:pt>
    <dgm:pt modelId="{85E62257-48C0-4EC9-835B-950DB4D21F97}" type="sibTrans" cxnId="{546708E0-FF15-4213-8227-70134F78E302}">
      <dgm:prSet/>
      <dgm:spPr/>
      <dgm:t>
        <a:bodyPr/>
        <a:lstStyle/>
        <a:p>
          <a:endParaRPr lang="en-US"/>
        </a:p>
      </dgm:t>
    </dgm:pt>
    <dgm:pt modelId="{44CD3226-8A36-4EEA-AED5-4B421114FC92}" type="pres">
      <dgm:prSet presAssocID="{090F1E19-FBA6-4D3E-9A73-25D93DB14B35}" presName="Name0" presStyleCnt="0">
        <dgm:presLayoutVars>
          <dgm:dir/>
          <dgm:animLvl val="lvl"/>
          <dgm:resizeHandles val="exact"/>
        </dgm:presLayoutVars>
      </dgm:prSet>
      <dgm:spPr/>
    </dgm:pt>
    <dgm:pt modelId="{F0C3C47A-2C07-4866-B1F8-2EBA739187E8}" type="pres">
      <dgm:prSet presAssocID="{FC331025-095A-4EB4-9F3E-41839D414E03}" presName="linNode" presStyleCnt="0"/>
      <dgm:spPr/>
    </dgm:pt>
    <dgm:pt modelId="{B056E540-A668-443A-8E80-0E99BFA37709}" type="pres">
      <dgm:prSet presAssocID="{FC331025-095A-4EB4-9F3E-41839D414E03}" presName="parentText" presStyleLbl="solidFgAcc1" presStyleIdx="0" presStyleCnt="6">
        <dgm:presLayoutVars>
          <dgm:chMax val="1"/>
          <dgm:bulletEnabled/>
        </dgm:presLayoutVars>
      </dgm:prSet>
      <dgm:spPr/>
    </dgm:pt>
    <dgm:pt modelId="{12DC358D-8CBF-4DD2-BCCA-5C135EC2CC7F}" type="pres">
      <dgm:prSet presAssocID="{FC331025-095A-4EB4-9F3E-41839D414E03}" presName="descendantText" presStyleLbl="alignNode1" presStyleIdx="0" presStyleCnt="6">
        <dgm:presLayoutVars>
          <dgm:bulletEnabled/>
        </dgm:presLayoutVars>
      </dgm:prSet>
      <dgm:spPr/>
    </dgm:pt>
    <dgm:pt modelId="{35B60651-57D4-4292-AD77-483386DC12C5}" type="pres">
      <dgm:prSet presAssocID="{3F497BB6-D43D-4A64-8602-97C5DC1179CB}" presName="sp" presStyleCnt="0"/>
      <dgm:spPr/>
    </dgm:pt>
    <dgm:pt modelId="{74589C07-1F33-4CFD-BA21-F0BE135041DE}" type="pres">
      <dgm:prSet presAssocID="{3812037A-CF5C-4F31-8A35-F23A4482C30C}" presName="linNode" presStyleCnt="0"/>
      <dgm:spPr/>
    </dgm:pt>
    <dgm:pt modelId="{3F4F1E9E-9309-4D82-B7CD-07D0B34EA1D1}" type="pres">
      <dgm:prSet presAssocID="{3812037A-CF5C-4F31-8A35-F23A4482C30C}" presName="parentText" presStyleLbl="solidFgAcc1" presStyleIdx="1" presStyleCnt="6">
        <dgm:presLayoutVars>
          <dgm:chMax val="1"/>
          <dgm:bulletEnabled/>
        </dgm:presLayoutVars>
      </dgm:prSet>
      <dgm:spPr/>
    </dgm:pt>
    <dgm:pt modelId="{D63F2812-F6A5-46B3-99DF-57CD1F6D8614}" type="pres">
      <dgm:prSet presAssocID="{3812037A-CF5C-4F31-8A35-F23A4482C30C}" presName="descendantText" presStyleLbl="alignNode1" presStyleIdx="1" presStyleCnt="6" custLinFactNeighborX="0" custLinFactNeighborY="-7542">
        <dgm:presLayoutVars>
          <dgm:bulletEnabled/>
        </dgm:presLayoutVars>
      </dgm:prSet>
      <dgm:spPr/>
    </dgm:pt>
    <dgm:pt modelId="{0804320F-F57E-49B4-939A-8BDB529D59FC}" type="pres">
      <dgm:prSet presAssocID="{8DF40C47-0D24-4872-8666-0F7D8A989860}" presName="sp" presStyleCnt="0"/>
      <dgm:spPr/>
    </dgm:pt>
    <dgm:pt modelId="{0A82F5DD-75DD-4713-9A76-77F66B741718}" type="pres">
      <dgm:prSet presAssocID="{497D8AB4-D9AF-467B-BEF1-7670DF8568FF}" presName="linNode" presStyleCnt="0"/>
      <dgm:spPr/>
    </dgm:pt>
    <dgm:pt modelId="{BFFB55EE-640B-481A-9892-A221C00A0F03}" type="pres">
      <dgm:prSet presAssocID="{497D8AB4-D9AF-467B-BEF1-7670DF8568FF}" presName="parentText" presStyleLbl="solidFgAcc1" presStyleIdx="2" presStyleCnt="6">
        <dgm:presLayoutVars>
          <dgm:chMax val="1"/>
          <dgm:bulletEnabled/>
        </dgm:presLayoutVars>
      </dgm:prSet>
      <dgm:spPr/>
    </dgm:pt>
    <dgm:pt modelId="{4A3A756B-61F4-45DB-80CA-AEF12A1E0029}" type="pres">
      <dgm:prSet presAssocID="{497D8AB4-D9AF-467B-BEF1-7670DF8568FF}" presName="descendantText" presStyleLbl="alignNode1" presStyleIdx="2" presStyleCnt="6">
        <dgm:presLayoutVars>
          <dgm:bulletEnabled/>
        </dgm:presLayoutVars>
      </dgm:prSet>
      <dgm:spPr/>
    </dgm:pt>
    <dgm:pt modelId="{C28CE593-44DD-4FC5-8A33-CEC053107871}" type="pres">
      <dgm:prSet presAssocID="{37E86ADF-27D7-4DF5-A9F8-4A6746BA9BF0}" presName="sp" presStyleCnt="0"/>
      <dgm:spPr/>
    </dgm:pt>
    <dgm:pt modelId="{217CD940-713A-4541-B979-CF2F8D33BBC9}" type="pres">
      <dgm:prSet presAssocID="{B66C5B91-F5EA-433E-A901-25C09EB7B19A}" presName="linNode" presStyleCnt="0"/>
      <dgm:spPr/>
    </dgm:pt>
    <dgm:pt modelId="{A8A175B6-849F-4FC6-AC34-B3074FEB4047}" type="pres">
      <dgm:prSet presAssocID="{B66C5B91-F5EA-433E-A901-25C09EB7B19A}" presName="parentText" presStyleLbl="solidFgAcc1" presStyleIdx="3" presStyleCnt="6">
        <dgm:presLayoutVars>
          <dgm:chMax val="1"/>
          <dgm:bulletEnabled/>
        </dgm:presLayoutVars>
      </dgm:prSet>
      <dgm:spPr/>
    </dgm:pt>
    <dgm:pt modelId="{A12B1BF4-8DF7-4CCF-884F-F12FD3DCF2E8}" type="pres">
      <dgm:prSet presAssocID="{B66C5B91-F5EA-433E-A901-25C09EB7B19A}" presName="descendantText" presStyleLbl="alignNode1" presStyleIdx="3" presStyleCnt="6">
        <dgm:presLayoutVars>
          <dgm:bulletEnabled/>
        </dgm:presLayoutVars>
      </dgm:prSet>
      <dgm:spPr/>
    </dgm:pt>
    <dgm:pt modelId="{63D43E92-BD3D-4114-9EAE-3C4F787B9757}" type="pres">
      <dgm:prSet presAssocID="{7A7A1BA1-CD0A-482D-8405-0DC0405A176E}" presName="sp" presStyleCnt="0"/>
      <dgm:spPr/>
    </dgm:pt>
    <dgm:pt modelId="{B4EBDE23-BD86-4136-9271-4491BDC03C9B}" type="pres">
      <dgm:prSet presAssocID="{897AF7AC-E36C-4D1E-9184-40AC611C83FF}" presName="linNode" presStyleCnt="0"/>
      <dgm:spPr/>
    </dgm:pt>
    <dgm:pt modelId="{BA648F52-39CA-4BF6-BBAB-DB02A2B321C7}" type="pres">
      <dgm:prSet presAssocID="{897AF7AC-E36C-4D1E-9184-40AC611C83FF}" presName="parentText" presStyleLbl="solidFgAcc1" presStyleIdx="4" presStyleCnt="6">
        <dgm:presLayoutVars>
          <dgm:chMax val="1"/>
          <dgm:bulletEnabled/>
        </dgm:presLayoutVars>
      </dgm:prSet>
      <dgm:spPr/>
    </dgm:pt>
    <dgm:pt modelId="{A7BAF299-7BA5-4EB7-9239-EEF3D8A04787}" type="pres">
      <dgm:prSet presAssocID="{897AF7AC-E36C-4D1E-9184-40AC611C83FF}" presName="descendantText" presStyleLbl="alignNode1" presStyleIdx="4" presStyleCnt="6">
        <dgm:presLayoutVars>
          <dgm:bulletEnabled/>
        </dgm:presLayoutVars>
      </dgm:prSet>
      <dgm:spPr/>
    </dgm:pt>
    <dgm:pt modelId="{99F6D241-FC7F-4BFC-879B-B9F50A51C0FA}" type="pres">
      <dgm:prSet presAssocID="{01FA155C-35E1-4193-BEB0-E927692F2574}" presName="sp" presStyleCnt="0"/>
      <dgm:spPr/>
    </dgm:pt>
    <dgm:pt modelId="{86D5B3C2-0374-48C3-9EF6-3154103740EF}" type="pres">
      <dgm:prSet presAssocID="{C7B02A6C-8138-4D8E-A440-8544C2354B80}" presName="linNode" presStyleCnt="0"/>
      <dgm:spPr/>
    </dgm:pt>
    <dgm:pt modelId="{1453DDC0-9AE3-46EA-A9B7-14B50DA5A542}" type="pres">
      <dgm:prSet presAssocID="{C7B02A6C-8138-4D8E-A440-8544C2354B80}" presName="parentText" presStyleLbl="solidFgAcc1" presStyleIdx="5" presStyleCnt="6">
        <dgm:presLayoutVars>
          <dgm:chMax val="1"/>
          <dgm:bulletEnabled/>
        </dgm:presLayoutVars>
      </dgm:prSet>
      <dgm:spPr/>
    </dgm:pt>
    <dgm:pt modelId="{D4D06AA5-0B78-4E6B-B0AC-BEDDB11DC55E}" type="pres">
      <dgm:prSet presAssocID="{C7B02A6C-8138-4D8E-A440-8544C2354B80}" presName="descendantText" presStyleLbl="alignNode1" presStyleIdx="5" presStyleCnt="6">
        <dgm:presLayoutVars>
          <dgm:bulletEnabled/>
        </dgm:presLayoutVars>
      </dgm:prSet>
      <dgm:spPr/>
    </dgm:pt>
  </dgm:ptLst>
  <dgm:cxnLst>
    <dgm:cxn modelId="{662F5F11-3C05-4C69-8B7E-50C222BD1994}" type="presOf" srcId="{CF678260-122D-4ECC-8E45-6087B9BD2543}" destId="{12DC358D-8CBF-4DD2-BCCA-5C135EC2CC7F}" srcOrd="0" destOrd="0" presId="urn:microsoft.com/office/officeart/2016/7/layout/VerticalHollowActionList"/>
    <dgm:cxn modelId="{33597611-F015-4E96-A3F8-C84270AD13CB}" type="presOf" srcId="{025CCFA8-E6FF-4E6F-9E3F-C1F2EE4386BF}" destId="{A7BAF299-7BA5-4EB7-9239-EEF3D8A04787}" srcOrd="0" destOrd="0" presId="urn:microsoft.com/office/officeart/2016/7/layout/VerticalHollowActionList"/>
    <dgm:cxn modelId="{3D217C15-0103-4B89-A4D3-E273C3DF9402}" type="presOf" srcId="{D6E271AF-9EE3-4E04-B68E-5B303C74BE62}" destId="{D63F2812-F6A5-46B3-99DF-57CD1F6D8614}" srcOrd="0" destOrd="0" presId="urn:microsoft.com/office/officeart/2016/7/layout/VerticalHollowActionList"/>
    <dgm:cxn modelId="{64990C16-9EF6-4184-A936-A6098EC8D311}" srcId="{090F1E19-FBA6-4D3E-9A73-25D93DB14B35}" destId="{C7B02A6C-8138-4D8E-A440-8544C2354B80}" srcOrd="5" destOrd="0" parTransId="{DBC0A763-323A-4377-9F88-EF107A2B723C}" sibTransId="{0B6679AB-61BD-43C4-BBA7-0C3C1CF686B7}"/>
    <dgm:cxn modelId="{304F7E23-75C1-4095-BC91-3AAEF96D5AC7}" type="presOf" srcId="{C7B02A6C-8138-4D8E-A440-8544C2354B80}" destId="{1453DDC0-9AE3-46EA-A9B7-14B50DA5A542}" srcOrd="0" destOrd="0" presId="urn:microsoft.com/office/officeart/2016/7/layout/VerticalHollowActionList"/>
    <dgm:cxn modelId="{E678BF5F-BA4A-4450-B14B-4E56616EC0F6}" type="presOf" srcId="{65B599BE-D7C0-4AD6-9349-45D1D7C48D95}" destId="{A12B1BF4-8DF7-4CCF-884F-F12FD3DCF2E8}" srcOrd="0" destOrd="0" presId="urn:microsoft.com/office/officeart/2016/7/layout/VerticalHollowActionList"/>
    <dgm:cxn modelId="{7E53226A-D269-41B6-8EFB-26ECBAC27690}" type="presOf" srcId="{9A307B60-B4A1-4777-9038-203BF807E832}" destId="{D4D06AA5-0B78-4E6B-B0AC-BEDDB11DC55E}" srcOrd="0" destOrd="0" presId="urn:microsoft.com/office/officeart/2016/7/layout/VerticalHollowActionList"/>
    <dgm:cxn modelId="{D519896A-C0AA-42F7-922A-552792A6F489}" srcId="{090F1E19-FBA6-4D3E-9A73-25D93DB14B35}" destId="{FC331025-095A-4EB4-9F3E-41839D414E03}" srcOrd="0" destOrd="0" parTransId="{1AE041EC-B238-41D9-8AA7-672529319FE0}" sibTransId="{3F497BB6-D43D-4A64-8602-97C5DC1179CB}"/>
    <dgm:cxn modelId="{E8D00774-E65B-4EF0-970A-DF190F82332E}" type="presOf" srcId="{897AF7AC-E36C-4D1E-9184-40AC611C83FF}" destId="{BA648F52-39CA-4BF6-BBAB-DB02A2B321C7}" srcOrd="0" destOrd="0" presId="urn:microsoft.com/office/officeart/2016/7/layout/VerticalHollowActionList"/>
    <dgm:cxn modelId="{966B7376-FDBF-494D-9D75-56B566FE4EF3}" type="presOf" srcId="{B66C5B91-F5EA-433E-A901-25C09EB7B19A}" destId="{A8A175B6-849F-4FC6-AC34-B3074FEB4047}" srcOrd="0" destOrd="0" presId="urn:microsoft.com/office/officeart/2016/7/layout/VerticalHollowActionList"/>
    <dgm:cxn modelId="{B0685378-1143-492D-AF29-3374D91686A6}" type="presOf" srcId="{FC331025-095A-4EB4-9F3E-41839D414E03}" destId="{B056E540-A668-443A-8E80-0E99BFA37709}" srcOrd="0" destOrd="0" presId="urn:microsoft.com/office/officeart/2016/7/layout/VerticalHollowActionList"/>
    <dgm:cxn modelId="{EDDC6879-B33B-4B3B-AB8F-0F9EA79AE560}" type="presOf" srcId="{1B8678A8-310B-4F31-945E-1C382CB8935A}" destId="{4A3A756B-61F4-45DB-80CA-AEF12A1E0029}" srcOrd="0" destOrd="0" presId="urn:microsoft.com/office/officeart/2016/7/layout/VerticalHollowActionList"/>
    <dgm:cxn modelId="{F943F7AC-DB5E-4DE1-A516-C45DD5E620D3}" srcId="{090F1E19-FBA6-4D3E-9A73-25D93DB14B35}" destId="{497D8AB4-D9AF-467B-BEF1-7670DF8568FF}" srcOrd="2" destOrd="0" parTransId="{C15E9725-ABC1-441B-9CBF-5E01283F90D3}" sibTransId="{37E86ADF-27D7-4DF5-A9F8-4A6746BA9BF0}"/>
    <dgm:cxn modelId="{CA792DB3-277E-4DEB-A902-D6C0D355E3EA}" srcId="{090F1E19-FBA6-4D3E-9A73-25D93DB14B35}" destId="{897AF7AC-E36C-4D1E-9184-40AC611C83FF}" srcOrd="4" destOrd="0" parTransId="{BB60C878-407D-43AD-9A88-7D545448649C}" sibTransId="{01FA155C-35E1-4193-BEB0-E927692F2574}"/>
    <dgm:cxn modelId="{0200A9B9-3BA5-4A74-8D9A-255C9FF69747}" type="presOf" srcId="{497D8AB4-D9AF-467B-BEF1-7670DF8568FF}" destId="{BFFB55EE-640B-481A-9892-A221C00A0F03}" srcOrd="0" destOrd="0" presId="urn:microsoft.com/office/officeart/2016/7/layout/VerticalHollowActionList"/>
    <dgm:cxn modelId="{09C603C7-84C2-44D4-9007-A4CB0856B3B9}" srcId="{897AF7AC-E36C-4D1E-9184-40AC611C83FF}" destId="{025CCFA8-E6FF-4E6F-9E3F-C1F2EE4386BF}" srcOrd="0" destOrd="0" parTransId="{4B5BBB0D-A011-44A4-8C88-F3F661E3046A}" sibTransId="{5119C849-580E-47D4-B79A-34C9A078AF5F}"/>
    <dgm:cxn modelId="{C8D22DCB-93B2-470F-9AE8-41D40D6CCE95}" srcId="{090F1E19-FBA6-4D3E-9A73-25D93DB14B35}" destId="{B66C5B91-F5EA-433E-A901-25C09EB7B19A}" srcOrd="3" destOrd="0" parTransId="{B3810321-B72B-48B7-BBC6-E68162EA0DD2}" sibTransId="{7A7A1BA1-CD0A-482D-8405-0DC0405A176E}"/>
    <dgm:cxn modelId="{CC8707CC-5B50-4BAE-8C67-670AD50D75C1}" srcId="{B66C5B91-F5EA-433E-A901-25C09EB7B19A}" destId="{65B599BE-D7C0-4AD6-9349-45D1D7C48D95}" srcOrd="0" destOrd="0" parTransId="{25F673CB-55FD-4624-9378-6E479141C363}" sibTransId="{8B32DE71-F725-4089-A289-81CB00A84C99}"/>
    <dgm:cxn modelId="{9418CBD0-2E00-4E34-B0F2-AB9372FDB9F6}" srcId="{497D8AB4-D9AF-467B-BEF1-7670DF8568FF}" destId="{1B8678A8-310B-4F31-945E-1C382CB8935A}" srcOrd="0" destOrd="0" parTransId="{319DB41C-A88E-4BAE-B207-A8BD821C0521}" sibTransId="{50B1D875-B9A8-4166-9B52-D03BE4D871B3}"/>
    <dgm:cxn modelId="{546708E0-FF15-4213-8227-70134F78E302}" srcId="{3812037A-CF5C-4F31-8A35-F23A4482C30C}" destId="{D6E271AF-9EE3-4E04-B68E-5B303C74BE62}" srcOrd="0" destOrd="0" parTransId="{4C9CA1EB-6BB4-41AC-8BE1-3427A5AF5835}" sibTransId="{85E62257-48C0-4EC9-835B-950DB4D21F97}"/>
    <dgm:cxn modelId="{36945FE0-BE3A-43FF-B614-39DA07F76E4D}" type="presOf" srcId="{090F1E19-FBA6-4D3E-9A73-25D93DB14B35}" destId="{44CD3226-8A36-4EEA-AED5-4B421114FC92}" srcOrd="0" destOrd="0" presId="urn:microsoft.com/office/officeart/2016/7/layout/VerticalHollowActionList"/>
    <dgm:cxn modelId="{215117E2-83FB-4A57-9062-E5D724A1EEE7}" srcId="{C7B02A6C-8138-4D8E-A440-8544C2354B80}" destId="{9A307B60-B4A1-4777-9038-203BF807E832}" srcOrd="0" destOrd="0" parTransId="{57F60522-E868-43A1-A5C9-28AFD4184F07}" sibTransId="{6A300951-A4EA-4FDF-BF77-BB385D7D9205}"/>
    <dgm:cxn modelId="{90D940E2-D737-4F2F-9F38-6C2B57502E42}" srcId="{FC331025-095A-4EB4-9F3E-41839D414E03}" destId="{CF678260-122D-4ECC-8E45-6087B9BD2543}" srcOrd="0" destOrd="0" parTransId="{0BD37A9D-385E-40B2-B498-A1C9CE1C60E2}" sibTransId="{0D0FEBE7-7186-4E99-B780-9C046E6AAF95}"/>
    <dgm:cxn modelId="{2D54A0EE-FC83-46A8-BE0C-A1BD1B0741FF}" srcId="{090F1E19-FBA6-4D3E-9A73-25D93DB14B35}" destId="{3812037A-CF5C-4F31-8A35-F23A4482C30C}" srcOrd="1" destOrd="0" parTransId="{BBDCB70E-32C2-4FF9-90C5-8902ED08E33E}" sibTransId="{8DF40C47-0D24-4872-8666-0F7D8A989860}"/>
    <dgm:cxn modelId="{A866DDF5-5F55-4D2A-B991-9FC5AB8A7C1D}" type="presOf" srcId="{3812037A-CF5C-4F31-8A35-F23A4482C30C}" destId="{3F4F1E9E-9309-4D82-B7CD-07D0B34EA1D1}" srcOrd="0" destOrd="0" presId="urn:microsoft.com/office/officeart/2016/7/layout/VerticalHollowActionList"/>
    <dgm:cxn modelId="{DE2A1FFA-46B8-4E2F-B266-112DA9B1AAF6}" type="presParOf" srcId="{44CD3226-8A36-4EEA-AED5-4B421114FC92}" destId="{F0C3C47A-2C07-4866-B1F8-2EBA739187E8}" srcOrd="0" destOrd="0" presId="urn:microsoft.com/office/officeart/2016/7/layout/VerticalHollowActionList"/>
    <dgm:cxn modelId="{E2566861-58FA-42DC-9980-8A47DD5BE2D8}" type="presParOf" srcId="{F0C3C47A-2C07-4866-B1F8-2EBA739187E8}" destId="{B056E540-A668-443A-8E80-0E99BFA37709}" srcOrd="0" destOrd="0" presId="urn:microsoft.com/office/officeart/2016/7/layout/VerticalHollowActionList"/>
    <dgm:cxn modelId="{290B167C-293A-4139-9142-BBF41AB4280D}" type="presParOf" srcId="{F0C3C47A-2C07-4866-B1F8-2EBA739187E8}" destId="{12DC358D-8CBF-4DD2-BCCA-5C135EC2CC7F}" srcOrd="1" destOrd="0" presId="urn:microsoft.com/office/officeart/2016/7/layout/VerticalHollowActionList"/>
    <dgm:cxn modelId="{5FC5ADFA-6BBF-4E9E-BC04-CFFD3E932908}" type="presParOf" srcId="{44CD3226-8A36-4EEA-AED5-4B421114FC92}" destId="{35B60651-57D4-4292-AD77-483386DC12C5}" srcOrd="1" destOrd="0" presId="urn:microsoft.com/office/officeart/2016/7/layout/VerticalHollowActionList"/>
    <dgm:cxn modelId="{37FAAB8D-03AC-4809-A907-7D6D3C55113D}" type="presParOf" srcId="{44CD3226-8A36-4EEA-AED5-4B421114FC92}" destId="{74589C07-1F33-4CFD-BA21-F0BE135041DE}" srcOrd="2" destOrd="0" presId="urn:microsoft.com/office/officeart/2016/7/layout/VerticalHollowActionList"/>
    <dgm:cxn modelId="{56B8C1CD-5F56-4CE5-AD86-BC5BB8B245C5}" type="presParOf" srcId="{74589C07-1F33-4CFD-BA21-F0BE135041DE}" destId="{3F4F1E9E-9309-4D82-B7CD-07D0B34EA1D1}" srcOrd="0" destOrd="0" presId="urn:microsoft.com/office/officeart/2016/7/layout/VerticalHollowActionList"/>
    <dgm:cxn modelId="{DBEA3334-5963-4E0B-8CD6-2C5403CC0C8B}" type="presParOf" srcId="{74589C07-1F33-4CFD-BA21-F0BE135041DE}" destId="{D63F2812-F6A5-46B3-99DF-57CD1F6D8614}" srcOrd="1" destOrd="0" presId="urn:microsoft.com/office/officeart/2016/7/layout/VerticalHollowActionList"/>
    <dgm:cxn modelId="{988004AD-E810-44D8-B3DF-8A9A2E442C03}" type="presParOf" srcId="{44CD3226-8A36-4EEA-AED5-4B421114FC92}" destId="{0804320F-F57E-49B4-939A-8BDB529D59FC}" srcOrd="3" destOrd="0" presId="urn:microsoft.com/office/officeart/2016/7/layout/VerticalHollowActionList"/>
    <dgm:cxn modelId="{0F7E8DD7-5871-4565-909F-B4B0F207E36B}" type="presParOf" srcId="{44CD3226-8A36-4EEA-AED5-4B421114FC92}" destId="{0A82F5DD-75DD-4713-9A76-77F66B741718}" srcOrd="4" destOrd="0" presId="urn:microsoft.com/office/officeart/2016/7/layout/VerticalHollowActionList"/>
    <dgm:cxn modelId="{D29DD93B-340E-4B1A-8B43-78A118A92C78}" type="presParOf" srcId="{0A82F5DD-75DD-4713-9A76-77F66B741718}" destId="{BFFB55EE-640B-481A-9892-A221C00A0F03}" srcOrd="0" destOrd="0" presId="urn:microsoft.com/office/officeart/2016/7/layout/VerticalHollowActionList"/>
    <dgm:cxn modelId="{FF7F6C7D-D231-498C-A085-83843EF10792}" type="presParOf" srcId="{0A82F5DD-75DD-4713-9A76-77F66B741718}" destId="{4A3A756B-61F4-45DB-80CA-AEF12A1E0029}" srcOrd="1" destOrd="0" presId="urn:microsoft.com/office/officeart/2016/7/layout/VerticalHollowActionList"/>
    <dgm:cxn modelId="{E35022D3-D299-4F40-B8E1-E2FED28CC8A8}" type="presParOf" srcId="{44CD3226-8A36-4EEA-AED5-4B421114FC92}" destId="{C28CE593-44DD-4FC5-8A33-CEC053107871}" srcOrd="5" destOrd="0" presId="urn:microsoft.com/office/officeart/2016/7/layout/VerticalHollowActionList"/>
    <dgm:cxn modelId="{0E09A841-6505-4446-B7A6-5A99F0101EEB}" type="presParOf" srcId="{44CD3226-8A36-4EEA-AED5-4B421114FC92}" destId="{217CD940-713A-4541-B979-CF2F8D33BBC9}" srcOrd="6" destOrd="0" presId="urn:microsoft.com/office/officeart/2016/7/layout/VerticalHollowActionList"/>
    <dgm:cxn modelId="{D8046F2F-4E96-4223-92E1-EF1817F984C8}" type="presParOf" srcId="{217CD940-713A-4541-B979-CF2F8D33BBC9}" destId="{A8A175B6-849F-4FC6-AC34-B3074FEB4047}" srcOrd="0" destOrd="0" presId="urn:microsoft.com/office/officeart/2016/7/layout/VerticalHollowActionList"/>
    <dgm:cxn modelId="{749985E7-52F0-4CC1-8C12-0929F01B88F7}" type="presParOf" srcId="{217CD940-713A-4541-B979-CF2F8D33BBC9}" destId="{A12B1BF4-8DF7-4CCF-884F-F12FD3DCF2E8}" srcOrd="1" destOrd="0" presId="urn:microsoft.com/office/officeart/2016/7/layout/VerticalHollowActionList"/>
    <dgm:cxn modelId="{6434A9F3-BC47-4CBE-9341-D5D5CA84FA5B}" type="presParOf" srcId="{44CD3226-8A36-4EEA-AED5-4B421114FC92}" destId="{63D43E92-BD3D-4114-9EAE-3C4F787B9757}" srcOrd="7" destOrd="0" presId="urn:microsoft.com/office/officeart/2016/7/layout/VerticalHollowActionList"/>
    <dgm:cxn modelId="{7ECA6626-FCDC-449E-960F-5D3E1B789F2A}" type="presParOf" srcId="{44CD3226-8A36-4EEA-AED5-4B421114FC92}" destId="{B4EBDE23-BD86-4136-9271-4491BDC03C9B}" srcOrd="8" destOrd="0" presId="urn:microsoft.com/office/officeart/2016/7/layout/VerticalHollowActionList"/>
    <dgm:cxn modelId="{8211779E-DE1C-4FEE-AAC5-7E9AA9D7BC09}" type="presParOf" srcId="{B4EBDE23-BD86-4136-9271-4491BDC03C9B}" destId="{BA648F52-39CA-4BF6-BBAB-DB02A2B321C7}" srcOrd="0" destOrd="0" presId="urn:microsoft.com/office/officeart/2016/7/layout/VerticalHollowActionList"/>
    <dgm:cxn modelId="{31C38720-9C38-4B7F-AEBE-47F231BC7D3D}" type="presParOf" srcId="{B4EBDE23-BD86-4136-9271-4491BDC03C9B}" destId="{A7BAF299-7BA5-4EB7-9239-EEF3D8A04787}" srcOrd="1" destOrd="0" presId="urn:microsoft.com/office/officeart/2016/7/layout/VerticalHollowActionList"/>
    <dgm:cxn modelId="{07484006-37C1-42CF-A1CA-50426A2BDCA4}" type="presParOf" srcId="{44CD3226-8A36-4EEA-AED5-4B421114FC92}" destId="{99F6D241-FC7F-4BFC-879B-B9F50A51C0FA}" srcOrd="9" destOrd="0" presId="urn:microsoft.com/office/officeart/2016/7/layout/VerticalHollowActionList"/>
    <dgm:cxn modelId="{22974438-277F-4255-9EB0-53433E8C2EE6}" type="presParOf" srcId="{44CD3226-8A36-4EEA-AED5-4B421114FC92}" destId="{86D5B3C2-0374-48C3-9EF6-3154103740EF}" srcOrd="10" destOrd="0" presId="urn:microsoft.com/office/officeart/2016/7/layout/VerticalHollowActionList"/>
    <dgm:cxn modelId="{028CB2A8-9790-49DF-9EDA-01EB3AE33A4C}" type="presParOf" srcId="{86D5B3C2-0374-48C3-9EF6-3154103740EF}" destId="{1453DDC0-9AE3-46EA-A9B7-14B50DA5A542}" srcOrd="0" destOrd="0" presId="urn:microsoft.com/office/officeart/2016/7/layout/VerticalHollowActionList"/>
    <dgm:cxn modelId="{45B19419-0A71-4B6C-B81B-7F734DE088E3}" type="presParOf" srcId="{86D5B3C2-0374-48C3-9EF6-3154103740EF}" destId="{D4D06AA5-0B78-4E6B-B0AC-BEDDB11DC55E}"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76F6D21-A433-4819-985A-B21293CFF167}" type="doc">
      <dgm:prSet loTypeId="urn:microsoft.com/office/officeart/2005/8/layout/list1" loCatId="list" qsTypeId="urn:microsoft.com/office/officeart/2005/8/quickstyle/simple1#6" qsCatId="simple" csTypeId="urn:microsoft.com/office/officeart/2005/8/colors/accent1_2#5" csCatId="accent1" phldr="1"/>
      <dgm:spPr/>
      <dgm:t>
        <a:bodyPr/>
        <a:lstStyle/>
        <a:p>
          <a:endParaRPr lang="en-US"/>
        </a:p>
      </dgm:t>
    </dgm:pt>
    <dgm:pt modelId="{564AEF13-B276-4A3F-991C-112A5E59B856}">
      <dgm:prSet/>
      <dgm:spPr>
        <a:solidFill>
          <a:srgbClr val="00B050"/>
        </a:solidFill>
      </dgm:spPr>
      <dgm:t>
        <a:bodyPr/>
        <a:lstStyle/>
        <a:p>
          <a:r>
            <a:rPr lang="en-US" b="0" dirty="0"/>
            <a:t>Health disparities show up in everyday clinical care</a:t>
          </a:r>
        </a:p>
      </dgm:t>
    </dgm:pt>
    <dgm:pt modelId="{20FBE957-9F95-4901-B25D-D48E29C6BD18}" type="parTrans" cxnId="{CE348EC5-B2EF-4396-91D2-59FD1306CD2D}">
      <dgm:prSet/>
      <dgm:spPr/>
      <dgm:t>
        <a:bodyPr/>
        <a:lstStyle/>
        <a:p>
          <a:endParaRPr lang="en-US"/>
        </a:p>
      </dgm:t>
    </dgm:pt>
    <dgm:pt modelId="{C7C987CA-3EC3-4BAE-9C10-0DE3C73AC7B7}" type="sibTrans" cxnId="{CE348EC5-B2EF-4396-91D2-59FD1306CD2D}">
      <dgm:prSet/>
      <dgm:spPr/>
      <dgm:t>
        <a:bodyPr/>
        <a:lstStyle/>
        <a:p>
          <a:endParaRPr lang="en-US"/>
        </a:p>
      </dgm:t>
    </dgm:pt>
    <dgm:pt modelId="{05911854-CA4A-4E8A-90CA-F17A6791FDBA}">
      <dgm:prSet/>
      <dgm:spPr/>
      <dgm:t>
        <a:bodyPr/>
        <a:lstStyle/>
        <a:p>
          <a:r>
            <a:rPr lang="en-US" dirty="0"/>
            <a:t>Providers can help reduce disparities by:</a:t>
          </a:r>
        </a:p>
      </dgm:t>
    </dgm:pt>
    <dgm:pt modelId="{08099E2B-757D-4703-A9DB-C0C6B4393F1F}" type="parTrans" cxnId="{E7997A21-DE32-4F96-AE2E-6A281D7EE05B}">
      <dgm:prSet/>
      <dgm:spPr/>
      <dgm:t>
        <a:bodyPr/>
        <a:lstStyle/>
        <a:p>
          <a:endParaRPr lang="en-US"/>
        </a:p>
      </dgm:t>
    </dgm:pt>
    <dgm:pt modelId="{2D287B2D-FA4E-44A2-A59A-C7BDAC0169C5}" type="sibTrans" cxnId="{E7997A21-DE32-4F96-AE2E-6A281D7EE05B}">
      <dgm:prSet/>
      <dgm:spPr/>
      <dgm:t>
        <a:bodyPr/>
        <a:lstStyle/>
        <a:p>
          <a:endParaRPr lang="en-US"/>
        </a:p>
      </dgm:t>
    </dgm:pt>
    <dgm:pt modelId="{E302A2A6-C513-45D1-A628-FF4E2DC13B13}">
      <dgm:prSet custT="1"/>
      <dgm:spPr/>
      <dgm:t>
        <a:bodyPr/>
        <a:lstStyle/>
        <a:p>
          <a:r>
            <a:rPr lang="en-US" sz="1800" dirty="0"/>
            <a:t>Recognizing how social, structural, and environmental factors may affect   patients’ ability to access care</a:t>
          </a:r>
        </a:p>
      </dgm:t>
    </dgm:pt>
    <dgm:pt modelId="{8AFC1FD3-93AB-4F26-A22B-FBEE1E75CEEF}" type="parTrans" cxnId="{BE4924A0-6070-4FA7-8993-F72A3D058204}">
      <dgm:prSet/>
      <dgm:spPr/>
      <dgm:t>
        <a:bodyPr/>
        <a:lstStyle/>
        <a:p>
          <a:endParaRPr lang="en-US"/>
        </a:p>
      </dgm:t>
    </dgm:pt>
    <dgm:pt modelId="{C847B2F8-46DF-4336-9235-A5A02A777377}" type="sibTrans" cxnId="{BE4924A0-6070-4FA7-8993-F72A3D058204}">
      <dgm:prSet/>
      <dgm:spPr/>
      <dgm:t>
        <a:bodyPr/>
        <a:lstStyle/>
        <a:p>
          <a:endParaRPr lang="en-US"/>
        </a:p>
      </dgm:t>
    </dgm:pt>
    <dgm:pt modelId="{F9229C4D-2825-4B3C-8A37-F0A1FF9BA115}">
      <dgm:prSet custT="1"/>
      <dgm:spPr/>
      <dgm:t>
        <a:bodyPr/>
        <a:lstStyle/>
        <a:p>
          <a:r>
            <a:rPr lang="en-US" sz="1800" dirty="0"/>
            <a:t>Avoiding assumptions about patients’ behaviors, preferences, or engagement</a:t>
          </a:r>
        </a:p>
      </dgm:t>
    </dgm:pt>
    <dgm:pt modelId="{9FC3514C-ED23-4B40-940D-A6A049A205FE}" type="parTrans" cxnId="{F5CD8039-43CE-448F-BA43-5C9817505139}">
      <dgm:prSet/>
      <dgm:spPr/>
      <dgm:t>
        <a:bodyPr/>
        <a:lstStyle/>
        <a:p>
          <a:endParaRPr lang="en-US"/>
        </a:p>
      </dgm:t>
    </dgm:pt>
    <dgm:pt modelId="{8FA16742-774C-413C-A9A0-DD5E13385146}" type="sibTrans" cxnId="{F5CD8039-43CE-448F-BA43-5C9817505139}">
      <dgm:prSet/>
      <dgm:spPr/>
      <dgm:t>
        <a:bodyPr/>
        <a:lstStyle/>
        <a:p>
          <a:endParaRPr lang="en-US"/>
        </a:p>
      </dgm:t>
    </dgm:pt>
    <dgm:pt modelId="{F4058B50-482D-4EB6-B274-157807F3EDE3}">
      <dgm:prSet custT="1"/>
      <dgm:spPr/>
      <dgm:t>
        <a:bodyPr/>
        <a:lstStyle/>
        <a:p>
          <a:r>
            <a:rPr lang="en-US" sz="1800" dirty="0"/>
            <a:t>Communicating in ways that are respectful, clear, and culturally responsive</a:t>
          </a:r>
        </a:p>
      </dgm:t>
    </dgm:pt>
    <dgm:pt modelId="{F2FF005E-7FCC-4DA4-9164-B12D928DE488}" type="parTrans" cxnId="{6AFD3F8B-7314-4EE2-9D92-0CE662A10DE0}">
      <dgm:prSet/>
      <dgm:spPr/>
      <dgm:t>
        <a:bodyPr/>
        <a:lstStyle/>
        <a:p>
          <a:endParaRPr lang="en-US"/>
        </a:p>
      </dgm:t>
    </dgm:pt>
    <dgm:pt modelId="{1D51B957-E8D4-41AA-82D3-68E43F033477}" type="sibTrans" cxnId="{6AFD3F8B-7314-4EE2-9D92-0CE662A10DE0}">
      <dgm:prSet/>
      <dgm:spPr/>
      <dgm:t>
        <a:bodyPr/>
        <a:lstStyle/>
        <a:p>
          <a:endParaRPr lang="en-US"/>
        </a:p>
      </dgm:t>
    </dgm:pt>
    <dgm:pt modelId="{CA964BFB-F9B1-4E15-9065-99F3276972E9}">
      <dgm:prSet custT="1"/>
      <dgm:spPr/>
      <dgm:t>
        <a:bodyPr/>
        <a:lstStyle/>
        <a:p>
          <a:r>
            <a:rPr lang="en-US" sz="1800" dirty="0"/>
            <a:t>Using language assistance services and accessible resources when needed</a:t>
          </a:r>
        </a:p>
      </dgm:t>
    </dgm:pt>
    <dgm:pt modelId="{53450EBB-D831-4058-B145-08A269B1AF5A}" type="parTrans" cxnId="{238BA8FE-1793-45A2-AB8D-1BEA95A54574}">
      <dgm:prSet/>
      <dgm:spPr/>
      <dgm:t>
        <a:bodyPr/>
        <a:lstStyle/>
        <a:p>
          <a:endParaRPr lang="en-US"/>
        </a:p>
      </dgm:t>
    </dgm:pt>
    <dgm:pt modelId="{E9E6959D-D220-4C42-BD9C-C3D5318CD849}" type="sibTrans" cxnId="{238BA8FE-1793-45A2-AB8D-1BEA95A54574}">
      <dgm:prSet/>
      <dgm:spPr/>
      <dgm:t>
        <a:bodyPr/>
        <a:lstStyle/>
        <a:p>
          <a:endParaRPr lang="en-US"/>
        </a:p>
      </dgm:t>
    </dgm:pt>
    <dgm:pt modelId="{070C5674-22B7-404E-86A2-7750897DF6B1}">
      <dgm:prSet custT="1"/>
      <dgm:spPr/>
      <dgm:t>
        <a:bodyPr/>
        <a:lstStyle/>
        <a:p>
          <a:r>
            <a:rPr lang="en-US" sz="1800" dirty="0"/>
            <a:t>Connecting patients to supports that address health‑related social needs when appropriate.</a:t>
          </a:r>
        </a:p>
      </dgm:t>
    </dgm:pt>
    <dgm:pt modelId="{7A9A3A59-B27D-4160-9F04-3C0A573F5C4B}" type="parTrans" cxnId="{7365831F-BE38-4F92-98D7-43B17D6971A9}">
      <dgm:prSet/>
      <dgm:spPr/>
      <dgm:t>
        <a:bodyPr/>
        <a:lstStyle/>
        <a:p>
          <a:endParaRPr lang="en-US"/>
        </a:p>
      </dgm:t>
    </dgm:pt>
    <dgm:pt modelId="{65C0C2A6-4534-442C-B84E-D55CF035D956}" type="sibTrans" cxnId="{7365831F-BE38-4F92-98D7-43B17D6971A9}">
      <dgm:prSet/>
      <dgm:spPr/>
      <dgm:t>
        <a:bodyPr/>
        <a:lstStyle/>
        <a:p>
          <a:endParaRPr lang="en-US"/>
        </a:p>
      </dgm:t>
    </dgm:pt>
    <dgm:pt modelId="{DECAA736-5412-41A1-9C5D-F2189E7F65F0}" type="pres">
      <dgm:prSet presAssocID="{776F6D21-A433-4819-985A-B21293CFF167}" presName="linear" presStyleCnt="0">
        <dgm:presLayoutVars>
          <dgm:dir/>
          <dgm:animLvl val="lvl"/>
          <dgm:resizeHandles val="exact"/>
        </dgm:presLayoutVars>
      </dgm:prSet>
      <dgm:spPr/>
    </dgm:pt>
    <dgm:pt modelId="{0EEAA58A-9A49-4D54-8207-F64CE5DA8848}" type="pres">
      <dgm:prSet presAssocID="{564AEF13-B276-4A3F-991C-112A5E59B856}" presName="parentLin" presStyleCnt="0"/>
      <dgm:spPr/>
    </dgm:pt>
    <dgm:pt modelId="{C0E6E5DE-AE70-419A-9180-9EE9E0BAF4EA}" type="pres">
      <dgm:prSet presAssocID="{564AEF13-B276-4A3F-991C-112A5E59B856}" presName="parentLeftMargin" presStyleLbl="node1" presStyleIdx="0" presStyleCnt="2"/>
      <dgm:spPr/>
    </dgm:pt>
    <dgm:pt modelId="{27EFABF3-C789-4C6C-B094-99001E1FFD4B}" type="pres">
      <dgm:prSet presAssocID="{564AEF13-B276-4A3F-991C-112A5E59B856}" presName="parentText" presStyleLbl="node1" presStyleIdx="0" presStyleCnt="2" custLinFactNeighborX="6065" custLinFactNeighborY="46095">
        <dgm:presLayoutVars>
          <dgm:chMax val="0"/>
          <dgm:bulletEnabled val="1"/>
        </dgm:presLayoutVars>
      </dgm:prSet>
      <dgm:spPr/>
    </dgm:pt>
    <dgm:pt modelId="{B5A6C01C-CE87-4AF6-A4DF-6C3BC7DF2DF7}" type="pres">
      <dgm:prSet presAssocID="{564AEF13-B276-4A3F-991C-112A5E59B856}" presName="negativeSpace" presStyleCnt="0"/>
      <dgm:spPr/>
    </dgm:pt>
    <dgm:pt modelId="{E03B7F3A-AAC0-4493-BF17-166D7569BB61}" type="pres">
      <dgm:prSet presAssocID="{564AEF13-B276-4A3F-991C-112A5E59B856}" presName="childText" presStyleLbl="conFgAcc1" presStyleIdx="0" presStyleCnt="2">
        <dgm:presLayoutVars>
          <dgm:bulletEnabled val="1"/>
        </dgm:presLayoutVars>
      </dgm:prSet>
      <dgm:spPr/>
    </dgm:pt>
    <dgm:pt modelId="{66444232-D8B6-404E-B598-D8887002A955}" type="pres">
      <dgm:prSet presAssocID="{C7C987CA-3EC3-4BAE-9C10-0DE3C73AC7B7}" presName="spaceBetweenRectangles" presStyleCnt="0"/>
      <dgm:spPr/>
    </dgm:pt>
    <dgm:pt modelId="{D18C71ED-AF85-430F-B57B-9C089B9C7E37}" type="pres">
      <dgm:prSet presAssocID="{05911854-CA4A-4E8A-90CA-F17A6791FDBA}" presName="parentLin" presStyleCnt="0"/>
      <dgm:spPr/>
    </dgm:pt>
    <dgm:pt modelId="{1101830F-B12C-4CFB-8B8A-C4B61F3B541B}" type="pres">
      <dgm:prSet presAssocID="{05911854-CA4A-4E8A-90CA-F17A6791FDBA}" presName="parentLeftMargin" presStyleLbl="node1" presStyleIdx="0" presStyleCnt="2"/>
      <dgm:spPr/>
    </dgm:pt>
    <dgm:pt modelId="{A87EA657-559E-4D54-952F-31939C025E39}" type="pres">
      <dgm:prSet presAssocID="{05911854-CA4A-4E8A-90CA-F17A6791FDBA}" presName="parentText" presStyleLbl="node1" presStyleIdx="1" presStyleCnt="2">
        <dgm:presLayoutVars>
          <dgm:chMax val="0"/>
          <dgm:bulletEnabled val="1"/>
        </dgm:presLayoutVars>
      </dgm:prSet>
      <dgm:spPr/>
    </dgm:pt>
    <dgm:pt modelId="{857CC0D8-882E-448E-8974-E538523A0584}" type="pres">
      <dgm:prSet presAssocID="{05911854-CA4A-4E8A-90CA-F17A6791FDBA}" presName="negativeSpace" presStyleCnt="0"/>
      <dgm:spPr/>
    </dgm:pt>
    <dgm:pt modelId="{689E0D3D-5883-4BC3-B78B-B2C4903473FC}" type="pres">
      <dgm:prSet presAssocID="{05911854-CA4A-4E8A-90CA-F17A6791FDBA}" presName="childText" presStyleLbl="conFgAcc1" presStyleIdx="1" presStyleCnt="2">
        <dgm:presLayoutVars>
          <dgm:bulletEnabled val="1"/>
        </dgm:presLayoutVars>
      </dgm:prSet>
      <dgm:spPr/>
    </dgm:pt>
  </dgm:ptLst>
  <dgm:cxnLst>
    <dgm:cxn modelId="{64F50C0E-5545-4A67-A5A1-A86230FA145A}" type="presOf" srcId="{F4058B50-482D-4EB6-B274-157807F3EDE3}" destId="{689E0D3D-5883-4BC3-B78B-B2C4903473FC}" srcOrd="0" destOrd="2" presId="urn:microsoft.com/office/officeart/2005/8/layout/list1"/>
    <dgm:cxn modelId="{204E5815-6D40-4202-9C5C-E6315187129C}" type="presOf" srcId="{E302A2A6-C513-45D1-A628-FF4E2DC13B13}" destId="{689E0D3D-5883-4BC3-B78B-B2C4903473FC}" srcOrd="0" destOrd="0" presId="urn:microsoft.com/office/officeart/2005/8/layout/list1"/>
    <dgm:cxn modelId="{7365831F-BE38-4F92-98D7-43B17D6971A9}" srcId="{05911854-CA4A-4E8A-90CA-F17A6791FDBA}" destId="{070C5674-22B7-404E-86A2-7750897DF6B1}" srcOrd="4" destOrd="0" parTransId="{7A9A3A59-B27D-4160-9F04-3C0A573F5C4B}" sibTransId="{65C0C2A6-4534-442C-B84E-D55CF035D956}"/>
    <dgm:cxn modelId="{E7997A21-DE32-4F96-AE2E-6A281D7EE05B}" srcId="{776F6D21-A433-4819-985A-B21293CFF167}" destId="{05911854-CA4A-4E8A-90CA-F17A6791FDBA}" srcOrd="1" destOrd="0" parTransId="{08099E2B-757D-4703-A9DB-C0C6B4393F1F}" sibTransId="{2D287B2D-FA4E-44A2-A59A-C7BDAC0169C5}"/>
    <dgm:cxn modelId="{5EBDF42F-650C-4287-98F8-64EC11726063}" type="presOf" srcId="{CA964BFB-F9B1-4E15-9065-99F3276972E9}" destId="{689E0D3D-5883-4BC3-B78B-B2C4903473FC}" srcOrd="0" destOrd="3" presId="urn:microsoft.com/office/officeart/2005/8/layout/list1"/>
    <dgm:cxn modelId="{F5CD8039-43CE-448F-BA43-5C9817505139}" srcId="{05911854-CA4A-4E8A-90CA-F17A6791FDBA}" destId="{F9229C4D-2825-4B3C-8A37-F0A1FF9BA115}" srcOrd="1" destOrd="0" parTransId="{9FC3514C-ED23-4B40-940D-A6A049A205FE}" sibTransId="{8FA16742-774C-413C-A9A0-DD5E13385146}"/>
    <dgm:cxn modelId="{7BB2CA6C-CE85-458E-9CC3-8D6035917A7C}" type="presOf" srcId="{05911854-CA4A-4E8A-90CA-F17A6791FDBA}" destId="{A87EA657-559E-4D54-952F-31939C025E39}" srcOrd="1" destOrd="0" presId="urn:microsoft.com/office/officeart/2005/8/layout/list1"/>
    <dgm:cxn modelId="{B23F288B-1166-431F-B2FF-3AC110E89047}" type="presOf" srcId="{564AEF13-B276-4A3F-991C-112A5E59B856}" destId="{27EFABF3-C789-4C6C-B094-99001E1FFD4B}" srcOrd="1" destOrd="0" presId="urn:microsoft.com/office/officeart/2005/8/layout/list1"/>
    <dgm:cxn modelId="{6AFD3F8B-7314-4EE2-9D92-0CE662A10DE0}" srcId="{05911854-CA4A-4E8A-90CA-F17A6791FDBA}" destId="{F4058B50-482D-4EB6-B274-157807F3EDE3}" srcOrd="2" destOrd="0" parTransId="{F2FF005E-7FCC-4DA4-9164-B12D928DE488}" sibTransId="{1D51B957-E8D4-41AA-82D3-68E43F033477}"/>
    <dgm:cxn modelId="{BE4924A0-6070-4FA7-8993-F72A3D058204}" srcId="{05911854-CA4A-4E8A-90CA-F17A6791FDBA}" destId="{E302A2A6-C513-45D1-A628-FF4E2DC13B13}" srcOrd="0" destOrd="0" parTransId="{8AFC1FD3-93AB-4F26-A22B-FBEE1E75CEEF}" sibTransId="{C847B2F8-46DF-4336-9235-A5A02A777377}"/>
    <dgm:cxn modelId="{5C1C1BAD-8E72-4FCE-ADE4-8F0CC5D57C19}" type="presOf" srcId="{05911854-CA4A-4E8A-90CA-F17A6791FDBA}" destId="{1101830F-B12C-4CFB-8B8A-C4B61F3B541B}" srcOrd="0" destOrd="0" presId="urn:microsoft.com/office/officeart/2005/8/layout/list1"/>
    <dgm:cxn modelId="{CE348EC5-B2EF-4396-91D2-59FD1306CD2D}" srcId="{776F6D21-A433-4819-985A-B21293CFF167}" destId="{564AEF13-B276-4A3F-991C-112A5E59B856}" srcOrd="0" destOrd="0" parTransId="{20FBE957-9F95-4901-B25D-D48E29C6BD18}" sibTransId="{C7C987CA-3EC3-4BAE-9C10-0DE3C73AC7B7}"/>
    <dgm:cxn modelId="{BBDD14C8-18B5-482D-8C28-F8D97AD355CE}" type="presOf" srcId="{070C5674-22B7-404E-86A2-7750897DF6B1}" destId="{689E0D3D-5883-4BC3-B78B-B2C4903473FC}" srcOrd="0" destOrd="4" presId="urn:microsoft.com/office/officeart/2005/8/layout/list1"/>
    <dgm:cxn modelId="{BB173BDB-7B6A-468B-997F-6E5E9B0FCEAF}" type="presOf" srcId="{776F6D21-A433-4819-985A-B21293CFF167}" destId="{DECAA736-5412-41A1-9C5D-F2189E7F65F0}" srcOrd="0" destOrd="0" presId="urn:microsoft.com/office/officeart/2005/8/layout/list1"/>
    <dgm:cxn modelId="{96061AFB-CE4B-447E-9047-990835D960C2}" type="presOf" srcId="{564AEF13-B276-4A3F-991C-112A5E59B856}" destId="{C0E6E5DE-AE70-419A-9180-9EE9E0BAF4EA}" srcOrd="0" destOrd="0" presId="urn:microsoft.com/office/officeart/2005/8/layout/list1"/>
    <dgm:cxn modelId="{DFED48FE-A3CF-4A09-9CC0-F4F8699D33B8}" type="presOf" srcId="{F9229C4D-2825-4B3C-8A37-F0A1FF9BA115}" destId="{689E0D3D-5883-4BC3-B78B-B2C4903473FC}" srcOrd="0" destOrd="1" presId="urn:microsoft.com/office/officeart/2005/8/layout/list1"/>
    <dgm:cxn modelId="{238BA8FE-1793-45A2-AB8D-1BEA95A54574}" srcId="{05911854-CA4A-4E8A-90CA-F17A6791FDBA}" destId="{CA964BFB-F9B1-4E15-9065-99F3276972E9}" srcOrd="3" destOrd="0" parTransId="{53450EBB-D831-4058-B145-08A269B1AF5A}" sibTransId="{E9E6959D-D220-4C42-BD9C-C3D5318CD849}"/>
    <dgm:cxn modelId="{E406D696-80A3-4236-BFBB-0F35BE76D8C5}" type="presParOf" srcId="{DECAA736-5412-41A1-9C5D-F2189E7F65F0}" destId="{0EEAA58A-9A49-4D54-8207-F64CE5DA8848}" srcOrd="0" destOrd="0" presId="urn:microsoft.com/office/officeart/2005/8/layout/list1"/>
    <dgm:cxn modelId="{019903E8-7F47-4ACE-B30F-4FE9B3A5EBE4}" type="presParOf" srcId="{0EEAA58A-9A49-4D54-8207-F64CE5DA8848}" destId="{C0E6E5DE-AE70-419A-9180-9EE9E0BAF4EA}" srcOrd="0" destOrd="0" presId="urn:microsoft.com/office/officeart/2005/8/layout/list1"/>
    <dgm:cxn modelId="{C9D5F55F-451F-4EA1-9397-B673BA8E866A}" type="presParOf" srcId="{0EEAA58A-9A49-4D54-8207-F64CE5DA8848}" destId="{27EFABF3-C789-4C6C-B094-99001E1FFD4B}" srcOrd="1" destOrd="0" presId="urn:microsoft.com/office/officeart/2005/8/layout/list1"/>
    <dgm:cxn modelId="{CC7272A6-D7D7-444B-85DF-10AB715CBC00}" type="presParOf" srcId="{DECAA736-5412-41A1-9C5D-F2189E7F65F0}" destId="{B5A6C01C-CE87-4AF6-A4DF-6C3BC7DF2DF7}" srcOrd="1" destOrd="0" presId="urn:microsoft.com/office/officeart/2005/8/layout/list1"/>
    <dgm:cxn modelId="{E2752C6F-3BF5-4EAA-8304-DD642C798610}" type="presParOf" srcId="{DECAA736-5412-41A1-9C5D-F2189E7F65F0}" destId="{E03B7F3A-AAC0-4493-BF17-166D7569BB61}" srcOrd="2" destOrd="0" presId="urn:microsoft.com/office/officeart/2005/8/layout/list1"/>
    <dgm:cxn modelId="{C16BAE3F-6730-437D-9FBD-BAAF4942842F}" type="presParOf" srcId="{DECAA736-5412-41A1-9C5D-F2189E7F65F0}" destId="{66444232-D8B6-404E-B598-D8887002A955}" srcOrd="3" destOrd="0" presId="urn:microsoft.com/office/officeart/2005/8/layout/list1"/>
    <dgm:cxn modelId="{9E155532-D7DA-4ED3-8EEA-DA31590C0426}" type="presParOf" srcId="{DECAA736-5412-41A1-9C5D-F2189E7F65F0}" destId="{D18C71ED-AF85-430F-B57B-9C089B9C7E37}" srcOrd="4" destOrd="0" presId="urn:microsoft.com/office/officeart/2005/8/layout/list1"/>
    <dgm:cxn modelId="{90D97C31-BA22-4A44-8E10-A6895551178E}" type="presParOf" srcId="{D18C71ED-AF85-430F-B57B-9C089B9C7E37}" destId="{1101830F-B12C-4CFB-8B8A-C4B61F3B541B}" srcOrd="0" destOrd="0" presId="urn:microsoft.com/office/officeart/2005/8/layout/list1"/>
    <dgm:cxn modelId="{471A2334-ACEC-4184-9660-CC9573DB2979}" type="presParOf" srcId="{D18C71ED-AF85-430F-B57B-9C089B9C7E37}" destId="{A87EA657-559E-4D54-952F-31939C025E39}" srcOrd="1" destOrd="0" presId="urn:microsoft.com/office/officeart/2005/8/layout/list1"/>
    <dgm:cxn modelId="{2CE8B6FF-0AF6-4B70-805D-DC4024D98123}" type="presParOf" srcId="{DECAA736-5412-41A1-9C5D-F2189E7F65F0}" destId="{857CC0D8-882E-448E-8974-E538523A0584}" srcOrd="5" destOrd="0" presId="urn:microsoft.com/office/officeart/2005/8/layout/list1"/>
    <dgm:cxn modelId="{65EAF5B9-01A6-4F44-ADA2-3D93E2AC929C}" type="presParOf" srcId="{DECAA736-5412-41A1-9C5D-F2189E7F65F0}" destId="{689E0D3D-5883-4BC3-B78B-B2C4903473FC}"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32F5D5F-1B7B-463F-AE9E-C79CC5ED7DE3}" type="doc">
      <dgm:prSet loTypeId="urn:microsoft.com/office/officeart/2005/8/layout/hList1" loCatId="list" qsTypeId="urn:microsoft.com/office/officeart/2005/8/quickstyle/simple1#7" qsCatId="simple" csTypeId="urn:microsoft.com/office/officeart/2005/8/colors/accent1_2#6" csCatId="accent1" phldr="1"/>
      <dgm:spPr/>
      <dgm:t>
        <a:bodyPr/>
        <a:lstStyle/>
        <a:p>
          <a:endParaRPr lang="en-US"/>
        </a:p>
      </dgm:t>
    </dgm:pt>
    <dgm:pt modelId="{82F941A2-049F-4116-BC0D-035EA4A310D6}">
      <dgm:prSet phldrT="[Text]"/>
      <dgm:spPr/>
      <dgm:t>
        <a:bodyPr/>
        <a:lstStyle/>
        <a:p>
          <a:pPr>
            <a:buNone/>
          </a:pPr>
          <a:r>
            <a:rPr lang="en-US" b="1" i="0" dirty="0"/>
            <a:t>Implicit (Unconscious) Bias</a:t>
          </a:r>
        </a:p>
      </dgm:t>
    </dgm:pt>
    <dgm:pt modelId="{AE6096AD-B4BE-4D0D-B229-72C0369762D1}" type="parTrans" cxnId="{B2418B25-46EE-4F2B-8539-A76D3906E513}">
      <dgm:prSet/>
      <dgm:spPr/>
      <dgm:t>
        <a:bodyPr/>
        <a:lstStyle/>
        <a:p>
          <a:endParaRPr lang="en-US"/>
        </a:p>
      </dgm:t>
    </dgm:pt>
    <dgm:pt modelId="{E5C6BDEA-E62D-4575-82E5-668C29AD7ABA}" type="sibTrans" cxnId="{B2418B25-46EE-4F2B-8539-A76D3906E513}">
      <dgm:prSet/>
      <dgm:spPr/>
      <dgm:t>
        <a:bodyPr/>
        <a:lstStyle/>
        <a:p>
          <a:endParaRPr lang="en-US"/>
        </a:p>
      </dgm:t>
    </dgm:pt>
    <dgm:pt modelId="{3EB8AAD2-9ABB-443C-BE50-366989485953}">
      <dgm:prSet phldrT="[Text]" custT="1"/>
      <dgm:spPr/>
      <dgm:t>
        <a:bodyPr/>
        <a:lstStyle/>
        <a:p>
          <a:pPr algn="ctr">
            <a:buNone/>
          </a:pPr>
          <a:r>
            <a:rPr lang="en-US" sz="2000" b="0" i="0" dirty="0"/>
            <a:t>Implicit bias refers to attitudes or stereotypes that operate outside of conscious awareness. These biases can unintentionally influence decision‑making, communication, and perceptions of patients</a:t>
          </a:r>
          <a:r>
            <a:rPr lang="en-US" sz="2100" b="0" i="0" dirty="0"/>
            <a:t>.</a:t>
          </a:r>
          <a:endParaRPr lang="en-US" sz="2100" dirty="0"/>
        </a:p>
      </dgm:t>
    </dgm:pt>
    <dgm:pt modelId="{55F7BE82-3F76-4DF2-B286-12B81AE58497}" type="parTrans" cxnId="{831E9BC9-FD67-4D54-BAFC-ED478BDF811B}">
      <dgm:prSet/>
      <dgm:spPr/>
      <dgm:t>
        <a:bodyPr/>
        <a:lstStyle/>
        <a:p>
          <a:endParaRPr lang="en-US"/>
        </a:p>
      </dgm:t>
    </dgm:pt>
    <dgm:pt modelId="{209711BA-73D9-4FBF-97BA-204BF7289410}" type="sibTrans" cxnId="{831E9BC9-FD67-4D54-BAFC-ED478BDF811B}">
      <dgm:prSet/>
      <dgm:spPr/>
      <dgm:t>
        <a:bodyPr/>
        <a:lstStyle/>
        <a:p>
          <a:endParaRPr lang="en-US"/>
        </a:p>
      </dgm:t>
    </dgm:pt>
    <dgm:pt modelId="{E2BD1226-1436-4090-A4DA-623C10E7A773}">
      <dgm:prSet/>
      <dgm:spPr/>
      <dgm:t>
        <a:bodyPr/>
        <a:lstStyle/>
        <a:p>
          <a:pPr>
            <a:buNone/>
          </a:pPr>
          <a:r>
            <a:rPr lang="en-US" b="1" dirty="0"/>
            <a:t>Explicit Bias</a:t>
          </a:r>
        </a:p>
      </dgm:t>
    </dgm:pt>
    <dgm:pt modelId="{A41D31AD-0ABA-49D4-B931-5401C3565140}" type="parTrans" cxnId="{40AF9D04-3A8C-4EDA-AFF6-D0BDE28DD540}">
      <dgm:prSet/>
      <dgm:spPr/>
      <dgm:t>
        <a:bodyPr/>
        <a:lstStyle/>
        <a:p>
          <a:endParaRPr lang="en-US"/>
        </a:p>
      </dgm:t>
    </dgm:pt>
    <dgm:pt modelId="{30D5696D-D161-40EC-944F-8C0C237E13AA}" type="sibTrans" cxnId="{40AF9D04-3A8C-4EDA-AFF6-D0BDE28DD540}">
      <dgm:prSet/>
      <dgm:spPr/>
      <dgm:t>
        <a:bodyPr/>
        <a:lstStyle/>
        <a:p>
          <a:endParaRPr lang="en-US"/>
        </a:p>
      </dgm:t>
    </dgm:pt>
    <dgm:pt modelId="{97EA8F67-ECAC-4A5B-8E73-DD48252A2E77}">
      <dgm:prSet custT="1"/>
      <dgm:spPr/>
      <dgm:t>
        <a:bodyPr/>
        <a:lstStyle/>
        <a:p>
          <a:pPr algn="ctr">
            <a:buNone/>
          </a:pPr>
          <a:r>
            <a:rPr lang="en-US" sz="2000" b="0" i="0" dirty="0"/>
            <a:t>Explicit bias involves conscious beliefs or attitudes about a person or group and may result in deliberate actions or behaviors.</a:t>
          </a:r>
          <a:endParaRPr lang="en-US" sz="2000" dirty="0"/>
        </a:p>
      </dgm:t>
    </dgm:pt>
    <dgm:pt modelId="{C1680523-5CCC-4AD5-8FA7-B8BF97366B1D}" type="parTrans" cxnId="{A1DA8274-90C4-4C13-B37A-E486DF555833}">
      <dgm:prSet/>
      <dgm:spPr/>
      <dgm:t>
        <a:bodyPr/>
        <a:lstStyle/>
        <a:p>
          <a:endParaRPr lang="en-US"/>
        </a:p>
      </dgm:t>
    </dgm:pt>
    <dgm:pt modelId="{ACF90721-1F63-4F30-A805-9C2CB5F381FA}" type="sibTrans" cxnId="{A1DA8274-90C4-4C13-B37A-E486DF555833}">
      <dgm:prSet/>
      <dgm:spPr/>
      <dgm:t>
        <a:bodyPr/>
        <a:lstStyle/>
        <a:p>
          <a:endParaRPr lang="en-US"/>
        </a:p>
      </dgm:t>
    </dgm:pt>
    <dgm:pt modelId="{AEE0AA4B-4109-4458-87D5-E3776BCDB9A8}" type="pres">
      <dgm:prSet presAssocID="{B32F5D5F-1B7B-463F-AE9E-C79CC5ED7DE3}" presName="Name0" presStyleCnt="0">
        <dgm:presLayoutVars>
          <dgm:dir/>
          <dgm:animLvl val="lvl"/>
          <dgm:resizeHandles val="exact"/>
        </dgm:presLayoutVars>
      </dgm:prSet>
      <dgm:spPr/>
    </dgm:pt>
    <dgm:pt modelId="{CB7653C0-57B3-4417-913B-D4CEDF352EF9}" type="pres">
      <dgm:prSet presAssocID="{82F941A2-049F-4116-BC0D-035EA4A310D6}" presName="composite" presStyleCnt="0"/>
      <dgm:spPr/>
    </dgm:pt>
    <dgm:pt modelId="{074DEFCA-63B6-42F5-9EE0-0237C79BF43F}" type="pres">
      <dgm:prSet presAssocID="{82F941A2-049F-4116-BC0D-035EA4A310D6}" presName="parTx" presStyleLbl="alignNode1" presStyleIdx="0" presStyleCnt="2">
        <dgm:presLayoutVars>
          <dgm:chMax val="0"/>
          <dgm:chPref val="0"/>
          <dgm:bulletEnabled val="1"/>
        </dgm:presLayoutVars>
      </dgm:prSet>
      <dgm:spPr/>
    </dgm:pt>
    <dgm:pt modelId="{EFD97B15-9FAB-4244-B685-273F42442FD6}" type="pres">
      <dgm:prSet presAssocID="{82F941A2-049F-4116-BC0D-035EA4A310D6}" presName="desTx" presStyleLbl="alignAccFollowNode1" presStyleIdx="0" presStyleCnt="2">
        <dgm:presLayoutVars>
          <dgm:bulletEnabled val="1"/>
        </dgm:presLayoutVars>
      </dgm:prSet>
      <dgm:spPr/>
    </dgm:pt>
    <dgm:pt modelId="{FA5712E5-3BD4-4075-B541-8BAAE4C71941}" type="pres">
      <dgm:prSet presAssocID="{E5C6BDEA-E62D-4575-82E5-668C29AD7ABA}" presName="space" presStyleCnt="0"/>
      <dgm:spPr/>
    </dgm:pt>
    <dgm:pt modelId="{2899F8BF-8869-4AAD-B96F-55FA84E791A2}" type="pres">
      <dgm:prSet presAssocID="{E2BD1226-1436-4090-A4DA-623C10E7A773}" presName="composite" presStyleCnt="0"/>
      <dgm:spPr/>
    </dgm:pt>
    <dgm:pt modelId="{A33C304C-31BE-4BCA-A871-D303E9657EFC}" type="pres">
      <dgm:prSet presAssocID="{E2BD1226-1436-4090-A4DA-623C10E7A773}" presName="parTx" presStyleLbl="alignNode1" presStyleIdx="1" presStyleCnt="2">
        <dgm:presLayoutVars>
          <dgm:chMax val="0"/>
          <dgm:chPref val="0"/>
          <dgm:bulletEnabled val="1"/>
        </dgm:presLayoutVars>
      </dgm:prSet>
      <dgm:spPr/>
    </dgm:pt>
    <dgm:pt modelId="{B948EF3A-83EE-437C-B2DC-2B42DECE3650}" type="pres">
      <dgm:prSet presAssocID="{E2BD1226-1436-4090-A4DA-623C10E7A773}" presName="desTx" presStyleLbl="alignAccFollowNode1" presStyleIdx="1" presStyleCnt="2">
        <dgm:presLayoutVars>
          <dgm:bulletEnabled val="1"/>
        </dgm:presLayoutVars>
      </dgm:prSet>
      <dgm:spPr/>
    </dgm:pt>
  </dgm:ptLst>
  <dgm:cxnLst>
    <dgm:cxn modelId="{40AF9D04-3A8C-4EDA-AFF6-D0BDE28DD540}" srcId="{B32F5D5F-1B7B-463F-AE9E-C79CC5ED7DE3}" destId="{E2BD1226-1436-4090-A4DA-623C10E7A773}" srcOrd="1" destOrd="0" parTransId="{A41D31AD-0ABA-49D4-B931-5401C3565140}" sibTransId="{30D5696D-D161-40EC-944F-8C0C237E13AA}"/>
    <dgm:cxn modelId="{B2418B25-46EE-4F2B-8539-A76D3906E513}" srcId="{B32F5D5F-1B7B-463F-AE9E-C79CC5ED7DE3}" destId="{82F941A2-049F-4116-BC0D-035EA4A310D6}" srcOrd="0" destOrd="0" parTransId="{AE6096AD-B4BE-4D0D-B229-72C0369762D1}" sibTransId="{E5C6BDEA-E62D-4575-82E5-668C29AD7ABA}"/>
    <dgm:cxn modelId="{B9F0A233-15BA-4051-A5DB-ABAE93CB2FBB}" type="presOf" srcId="{3EB8AAD2-9ABB-443C-BE50-366989485953}" destId="{EFD97B15-9FAB-4244-B685-273F42442FD6}" srcOrd="0" destOrd="0" presId="urn:microsoft.com/office/officeart/2005/8/layout/hList1"/>
    <dgm:cxn modelId="{A1DA8274-90C4-4C13-B37A-E486DF555833}" srcId="{E2BD1226-1436-4090-A4DA-623C10E7A773}" destId="{97EA8F67-ECAC-4A5B-8E73-DD48252A2E77}" srcOrd="0" destOrd="0" parTransId="{C1680523-5CCC-4AD5-8FA7-B8BF97366B1D}" sibTransId="{ACF90721-1F63-4F30-A805-9C2CB5F381FA}"/>
    <dgm:cxn modelId="{6355D5B1-DF67-4D19-BDDD-65DF5D8B4E80}" type="presOf" srcId="{B32F5D5F-1B7B-463F-AE9E-C79CC5ED7DE3}" destId="{AEE0AA4B-4109-4458-87D5-E3776BCDB9A8}" srcOrd="0" destOrd="0" presId="urn:microsoft.com/office/officeart/2005/8/layout/hList1"/>
    <dgm:cxn modelId="{831E9BC9-FD67-4D54-BAFC-ED478BDF811B}" srcId="{82F941A2-049F-4116-BC0D-035EA4A310D6}" destId="{3EB8AAD2-9ABB-443C-BE50-366989485953}" srcOrd="0" destOrd="0" parTransId="{55F7BE82-3F76-4DF2-B286-12B81AE58497}" sibTransId="{209711BA-73D9-4FBF-97BA-204BF7289410}"/>
    <dgm:cxn modelId="{F9A890D9-BEDB-45CF-AA82-6E418A15BB46}" type="presOf" srcId="{97EA8F67-ECAC-4A5B-8E73-DD48252A2E77}" destId="{B948EF3A-83EE-437C-B2DC-2B42DECE3650}" srcOrd="0" destOrd="0" presId="urn:microsoft.com/office/officeart/2005/8/layout/hList1"/>
    <dgm:cxn modelId="{848F30DC-E538-4B93-8674-1080EF0E0E1F}" type="presOf" srcId="{82F941A2-049F-4116-BC0D-035EA4A310D6}" destId="{074DEFCA-63B6-42F5-9EE0-0237C79BF43F}" srcOrd="0" destOrd="0" presId="urn:microsoft.com/office/officeart/2005/8/layout/hList1"/>
    <dgm:cxn modelId="{7A3838FA-A7EE-44D3-9337-0AC395A7E59F}" type="presOf" srcId="{E2BD1226-1436-4090-A4DA-623C10E7A773}" destId="{A33C304C-31BE-4BCA-A871-D303E9657EFC}" srcOrd="0" destOrd="0" presId="urn:microsoft.com/office/officeart/2005/8/layout/hList1"/>
    <dgm:cxn modelId="{6E2FC517-BE73-41E5-B20B-DE7C4A86E4EF}" type="presParOf" srcId="{AEE0AA4B-4109-4458-87D5-E3776BCDB9A8}" destId="{CB7653C0-57B3-4417-913B-D4CEDF352EF9}" srcOrd="0" destOrd="0" presId="urn:microsoft.com/office/officeart/2005/8/layout/hList1"/>
    <dgm:cxn modelId="{47775F9F-EF7E-4F71-87A7-35AC9E5DDF5F}" type="presParOf" srcId="{CB7653C0-57B3-4417-913B-D4CEDF352EF9}" destId="{074DEFCA-63B6-42F5-9EE0-0237C79BF43F}" srcOrd="0" destOrd="0" presId="urn:microsoft.com/office/officeart/2005/8/layout/hList1"/>
    <dgm:cxn modelId="{FFD30EE2-B184-45B7-90C5-EA71FE9A7FD4}" type="presParOf" srcId="{CB7653C0-57B3-4417-913B-D4CEDF352EF9}" destId="{EFD97B15-9FAB-4244-B685-273F42442FD6}" srcOrd="1" destOrd="0" presId="urn:microsoft.com/office/officeart/2005/8/layout/hList1"/>
    <dgm:cxn modelId="{7643F0E3-221C-42D3-9EDE-DA75CB6B054D}" type="presParOf" srcId="{AEE0AA4B-4109-4458-87D5-E3776BCDB9A8}" destId="{FA5712E5-3BD4-4075-B541-8BAAE4C71941}" srcOrd="1" destOrd="0" presId="urn:microsoft.com/office/officeart/2005/8/layout/hList1"/>
    <dgm:cxn modelId="{B2D0ED33-E6FC-475E-9662-DDB4839E32E0}" type="presParOf" srcId="{AEE0AA4B-4109-4458-87D5-E3776BCDB9A8}" destId="{2899F8BF-8869-4AAD-B96F-55FA84E791A2}" srcOrd="2" destOrd="0" presId="urn:microsoft.com/office/officeart/2005/8/layout/hList1"/>
    <dgm:cxn modelId="{6A578415-DEAD-4794-9430-69DEDF963821}" type="presParOf" srcId="{2899F8BF-8869-4AAD-B96F-55FA84E791A2}" destId="{A33C304C-31BE-4BCA-A871-D303E9657EFC}" srcOrd="0" destOrd="0" presId="urn:microsoft.com/office/officeart/2005/8/layout/hList1"/>
    <dgm:cxn modelId="{438F1405-5072-49A2-B5E9-6C08AB1FE427}" type="presParOf" srcId="{2899F8BF-8869-4AAD-B96F-55FA84E791A2}" destId="{B948EF3A-83EE-437C-B2DC-2B42DECE365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35DDD8E-8A79-412B-B55D-C48DFD6AC620}" type="doc">
      <dgm:prSet loTypeId="urn:microsoft.com/office/officeart/2005/8/layout/default" loCatId="list" qsTypeId="urn:microsoft.com/office/officeart/2005/8/quickstyle/simple1#8" qsCatId="simple" csTypeId="urn:microsoft.com/office/officeart/2005/8/colors/accent1_4#1" csCatId="accent1" phldr="1"/>
      <dgm:spPr/>
      <dgm:t>
        <a:bodyPr/>
        <a:lstStyle/>
        <a:p>
          <a:endParaRPr lang="en-US"/>
        </a:p>
      </dgm:t>
    </dgm:pt>
    <dgm:pt modelId="{96D67722-C15D-48A2-9AB4-FCA4E97D85D4}">
      <dgm:prSet phldrT="[Text]" custT="1"/>
      <dgm:spPr/>
      <dgm:t>
        <a:bodyPr/>
        <a:lstStyle/>
        <a:p>
          <a:pPr>
            <a:buFont typeface="Wingdings" panose="05000000000000000000" pitchFamily="2" charset="2"/>
            <a:buChar char="ü"/>
          </a:pPr>
          <a:r>
            <a:rPr lang="en-US" sz="1800" dirty="0">
              <a:effectLst/>
              <a:latin typeface="+mn-lt"/>
            </a:rPr>
            <a:t>are </a:t>
          </a:r>
          <a:r>
            <a:rPr lang="en-US" sz="1800" b="0" dirty="0">
              <a:latin typeface="+mn-lt"/>
            </a:rPr>
            <a:t>twice </a:t>
          </a:r>
          <a:r>
            <a:rPr lang="en-US" sz="1800" b="0" dirty="0">
              <a:effectLst/>
              <a:latin typeface="+mn-lt"/>
            </a:rPr>
            <a:t>as </a:t>
          </a:r>
          <a:r>
            <a:rPr lang="en-US" sz="1800" dirty="0">
              <a:effectLst/>
              <a:latin typeface="+mn-lt"/>
            </a:rPr>
            <a:t>likely to encounter health care providers whose skills and facilities do not meet their needs</a:t>
          </a:r>
          <a:endParaRPr lang="en-US" sz="1800" dirty="0">
            <a:latin typeface="+mn-lt"/>
          </a:endParaRPr>
        </a:p>
      </dgm:t>
    </dgm:pt>
    <dgm:pt modelId="{17327277-3342-4D35-8635-CC39AEDAD5D7}" type="parTrans" cxnId="{39A58CCE-158B-42A1-BEC5-28862A9102DF}">
      <dgm:prSet/>
      <dgm:spPr/>
      <dgm:t>
        <a:bodyPr/>
        <a:lstStyle/>
        <a:p>
          <a:endParaRPr lang="en-US"/>
        </a:p>
      </dgm:t>
    </dgm:pt>
    <dgm:pt modelId="{3325014B-9D39-4A0E-B867-FCBA6815CCAB}" type="sibTrans" cxnId="{39A58CCE-158B-42A1-BEC5-28862A9102DF}">
      <dgm:prSet/>
      <dgm:spPr/>
      <dgm:t>
        <a:bodyPr/>
        <a:lstStyle/>
        <a:p>
          <a:endParaRPr lang="en-US"/>
        </a:p>
      </dgm:t>
    </dgm:pt>
    <dgm:pt modelId="{F305214D-7B80-4B33-9DCB-29026FAA86EC}">
      <dgm:prSet phldrT="[Text]" custT="1"/>
      <dgm:spPr/>
      <dgm:t>
        <a:bodyPr/>
        <a:lstStyle/>
        <a:p>
          <a:r>
            <a:rPr lang="en-US" sz="1800" dirty="0">
              <a:latin typeface="+mn-lt"/>
              <a:ea typeface="Calibri" panose="020F0502020204030204" pitchFamily="34" charset="0"/>
              <a:cs typeface="Calibri" panose="020F0502020204030204" pitchFamily="34" charset="0"/>
            </a:rPr>
            <a:t> are three times more likely to be denied health care</a:t>
          </a:r>
          <a:endParaRPr lang="en-US" sz="1800" dirty="0">
            <a:latin typeface="+mn-lt"/>
          </a:endParaRPr>
        </a:p>
      </dgm:t>
    </dgm:pt>
    <dgm:pt modelId="{7DD1FE2E-E26B-473E-A291-C26A358DDAEA}" type="parTrans" cxnId="{3040FB65-7000-47AA-B6FB-8C2FF4A30850}">
      <dgm:prSet/>
      <dgm:spPr/>
      <dgm:t>
        <a:bodyPr/>
        <a:lstStyle/>
        <a:p>
          <a:endParaRPr lang="en-US"/>
        </a:p>
      </dgm:t>
    </dgm:pt>
    <dgm:pt modelId="{205CC7CE-37E6-4A79-84A7-1F13538B9D52}" type="sibTrans" cxnId="{3040FB65-7000-47AA-B6FB-8C2FF4A30850}">
      <dgm:prSet/>
      <dgm:spPr/>
      <dgm:t>
        <a:bodyPr/>
        <a:lstStyle/>
        <a:p>
          <a:endParaRPr lang="en-US"/>
        </a:p>
      </dgm:t>
    </dgm:pt>
    <dgm:pt modelId="{AC319DD1-24FA-48A1-8139-0CFC45C4DFB4}">
      <dgm:prSet phldrT="[Text]" custT="1"/>
      <dgm:spPr/>
      <dgm:t>
        <a:bodyPr/>
        <a:lstStyle/>
        <a:p>
          <a:r>
            <a:rPr lang="en-US" sz="1800" dirty="0">
              <a:latin typeface="+mn-lt"/>
            </a:rPr>
            <a:t>50%</a:t>
          </a:r>
          <a:r>
            <a:rPr lang="en-US" sz="1800" dirty="0">
              <a:effectLst/>
              <a:latin typeface="+mn-lt"/>
            </a:rPr>
            <a:t> of people with disabilities are unable to afford health care, and the expenses paid directly by families can drive them into poverty</a:t>
          </a:r>
          <a:endParaRPr lang="en-US" sz="1800" dirty="0">
            <a:latin typeface="+mn-lt"/>
          </a:endParaRPr>
        </a:p>
      </dgm:t>
    </dgm:pt>
    <dgm:pt modelId="{EFF5E32F-683B-42D7-A618-29D1C5511E41}" type="parTrans" cxnId="{759617D0-1B7E-4754-BA20-F9D2589E506A}">
      <dgm:prSet/>
      <dgm:spPr/>
      <dgm:t>
        <a:bodyPr/>
        <a:lstStyle/>
        <a:p>
          <a:endParaRPr lang="en-US"/>
        </a:p>
      </dgm:t>
    </dgm:pt>
    <dgm:pt modelId="{0BAB86EC-AE2E-491A-9815-95F6719C201B}" type="sibTrans" cxnId="{759617D0-1B7E-4754-BA20-F9D2589E506A}">
      <dgm:prSet/>
      <dgm:spPr/>
      <dgm:t>
        <a:bodyPr/>
        <a:lstStyle/>
        <a:p>
          <a:endParaRPr lang="en-US"/>
        </a:p>
      </dgm:t>
    </dgm:pt>
    <dgm:pt modelId="{CDF790BE-6185-430C-B44D-644088DB67B5}">
      <dgm:prSet phldrT="[Text]" custT="1"/>
      <dgm:spPr/>
      <dgm:t>
        <a:bodyPr/>
        <a:lstStyle/>
        <a:p>
          <a:pPr>
            <a:buFont typeface="Wingdings" panose="05000000000000000000" pitchFamily="2" charset="2"/>
            <a:buChar char="ü"/>
          </a:pPr>
          <a:r>
            <a:rPr lang="en-US" sz="1800" dirty="0">
              <a:effectLst/>
              <a:latin typeface="+mn-lt"/>
            </a:rPr>
            <a:t>face poor treatment in the health care system at a rate four times higher than others</a:t>
          </a:r>
          <a:endParaRPr lang="en-US" sz="2100" dirty="0"/>
        </a:p>
      </dgm:t>
    </dgm:pt>
    <dgm:pt modelId="{7709CE9D-FCAD-4039-AE84-83E57FAA4029}" type="parTrans" cxnId="{B2B27B3C-DEB5-4ECA-9019-543B9278B6B9}">
      <dgm:prSet/>
      <dgm:spPr/>
      <dgm:t>
        <a:bodyPr/>
        <a:lstStyle/>
        <a:p>
          <a:endParaRPr lang="en-US"/>
        </a:p>
      </dgm:t>
    </dgm:pt>
    <dgm:pt modelId="{159D16BF-08A4-4D11-AA92-FB6CC977794B}" type="sibTrans" cxnId="{B2B27B3C-DEB5-4ECA-9019-543B9278B6B9}">
      <dgm:prSet/>
      <dgm:spPr/>
      <dgm:t>
        <a:bodyPr/>
        <a:lstStyle/>
        <a:p>
          <a:endParaRPr lang="en-US"/>
        </a:p>
      </dgm:t>
    </dgm:pt>
    <dgm:pt modelId="{0FDAC67E-55A3-4CDD-9763-63A2C07695F1}">
      <dgm:prSet custT="1"/>
      <dgm:spPr/>
      <dgm:t>
        <a:bodyPr/>
        <a:lstStyle/>
        <a:p>
          <a:r>
            <a:rPr lang="en-US" sz="1800" dirty="0">
              <a:effectLst/>
              <a:latin typeface="+mn-lt"/>
            </a:rPr>
            <a:t> face a 50% higher risk of incurring catastrophic health expenses</a:t>
          </a:r>
          <a:endParaRPr lang="en-US" sz="1800" dirty="0">
            <a:latin typeface="+mn-lt"/>
            <a:ea typeface="Calibri" panose="020F0502020204030204" pitchFamily="34" charset="0"/>
            <a:cs typeface="Calibri" panose="020F0502020204030204" pitchFamily="34" charset="0"/>
          </a:endParaRPr>
        </a:p>
      </dgm:t>
    </dgm:pt>
    <dgm:pt modelId="{29DB0157-154B-4C47-A77F-E3DB410CB80A}" type="parTrans" cxnId="{DBB93E95-0554-45C9-9620-B4B343E5BD9A}">
      <dgm:prSet/>
      <dgm:spPr/>
      <dgm:t>
        <a:bodyPr/>
        <a:lstStyle/>
        <a:p>
          <a:endParaRPr lang="en-US"/>
        </a:p>
      </dgm:t>
    </dgm:pt>
    <dgm:pt modelId="{17D3241E-3D5C-4264-91AE-F1A2F60AEA0A}" type="sibTrans" cxnId="{DBB93E95-0554-45C9-9620-B4B343E5BD9A}">
      <dgm:prSet/>
      <dgm:spPr/>
      <dgm:t>
        <a:bodyPr/>
        <a:lstStyle/>
        <a:p>
          <a:endParaRPr lang="en-US"/>
        </a:p>
      </dgm:t>
    </dgm:pt>
    <dgm:pt modelId="{B49E7EBB-5D84-4651-8078-FE15635FFC2A}" type="pres">
      <dgm:prSet presAssocID="{435DDD8E-8A79-412B-B55D-C48DFD6AC620}" presName="diagram" presStyleCnt="0">
        <dgm:presLayoutVars>
          <dgm:dir/>
          <dgm:resizeHandles val="exact"/>
        </dgm:presLayoutVars>
      </dgm:prSet>
      <dgm:spPr/>
    </dgm:pt>
    <dgm:pt modelId="{98D4C44F-D3B7-4DEC-ADD3-54BBB28630C4}" type="pres">
      <dgm:prSet presAssocID="{96D67722-C15D-48A2-9AB4-FCA4E97D85D4}" presName="node" presStyleLbl="node1" presStyleIdx="0" presStyleCnt="5">
        <dgm:presLayoutVars>
          <dgm:bulletEnabled val="1"/>
        </dgm:presLayoutVars>
      </dgm:prSet>
      <dgm:spPr/>
    </dgm:pt>
    <dgm:pt modelId="{6F6E35F8-C84E-4692-8ACE-BB3613D40CB3}" type="pres">
      <dgm:prSet presAssocID="{3325014B-9D39-4A0E-B867-FCBA6815CCAB}" presName="sibTrans" presStyleCnt="0"/>
      <dgm:spPr/>
    </dgm:pt>
    <dgm:pt modelId="{087DBFF1-70A2-4822-9F22-EFC5CCC6C8FB}" type="pres">
      <dgm:prSet presAssocID="{F305214D-7B80-4B33-9DCB-29026FAA86EC}" presName="node" presStyleLbl="node1" presStyleIdx="1" presStyleCnt="5" custLinFactNeighborY="-1667">
        <dgm:presLayoutVars>
          <dgm:bulletEnabled val="1"/>
        </dgm:presLayoutVars>
      </dgm:prSet>
      <dgm:spPr/>
    </dgm:pt>
    <dgm:pt modelId="{56F0005C-4DCD-401A-B218-A2E00F6021A1}" type="pres">
      <dgm:prSet presAssocID="{205CC7CE-37E6-4A79-84A7-1F13538B9D52}" presName="sibTrans" presStyleCnt="0"/>
      <dgm:spPr/>
    </dgm:pt>
    <dgm:pt modelId="{18C66007-95A5-4B94-8FFC-FC9F993F1443}" type="pres">
      <dgm:prSet presAssocID="{AC319DD1-24FA-48A1-8139-0CFC45C4DFB4}" presName="node" presStyleLbl="node1" presStyleIdx="2" presStyleCnt="5">
        <dgm:presLayoutVars>
          <dgm:bulletEnabled val="1"/>
        </dgm:presLayoutVars>
      </dgm:prSet>
      <dgm:spPr/>
    </dgm:pt>
    <dgm:pt modelId="{EA50D7F6-69F1-4C21-84B4-EC3A79214A84}" type="pres">
      <dgm:prSet presAssocID="{0BAB86EC-AE2E-491A-9815-95F6719C201B}" presName="sibTrans" presStyleCnt="0"/>
      <dgm:spPr/>
    </dgm:pt>
    <dgm:pt modelId="{C28D986A-7B9D-4DB9-B7B2-6BA5CBB4CE54}" type="pres">
      <dgm:prSet presAssocID="{CDF790BE-6185-430C-B44D-644088DB67B5}" presName="node" presStyleLbl="node1" presStyleIdx="3" presStyleCnt="5">
        <dgm:presLayoutVars>
          <dgm:bulletEnabled val="1"/>
        </dgm:presLayoutVars>
      </dgm:prSet>
      <dgm:spPr/>
    </dgm:pt>
    <dgm:pt modelId="{02C9A685-6D35-4598-B7F9-085534469801}" type="pres">
      <dgm:prSet presAssocID="{159D16BF-08A4-4D11-AA92-FB6CC977794B}" presName="sibTrans" presStyleCnt="0"/>
      <dgm:spPr/>
    </dgm:pt>
    <dgm:pt modelId="{AA4A9DDE-9CF2-4B16-9F89-D21BAAE560C9}" type="pres">
      <dgm:prSet presAssocID="{0FDAC67E-55A3-4CDD-9763-63A2C07695F1}" presName="node" presStyleLbl="node1" presStyleIdx="4" presStyleCnt="5">
        <dgm:presLayoutVars>
          <dgm:bulletEnabled val="1"/>
        </dgm:presLayoutVars>
      </dgm:prSet>
      <dgm:spPr/>
    </dgm:pt>
  </dgm:ptLst>
  <dgm:cxnLst>
    <dgm:cxn modelId="{B2B27B3C-DEB5-4ECA-9019-543B9278B6B9}" srcId="{435DDD8E-8A79-412B-B55D-C48DFD6AC620}" destId="{CDF790BE-6185-430C-B44D-644088DB67B5}" srcOrd="3" destOrd="0" parTransId="{7709CE9D-FCAD-4039-AE84-83E57FAA4029}" sibTransId="{159D16BF-08A4-4D11-AA92-FB6CC977794B}"/>
    <dgm:cxn modelId="{3040FB65-7000-47AA-B6FB-8C2FF4A30850}" srcId="{435DDD8E-8A79-412B-B55D-C48DFD6AC620}" destId="{F305214D-7B80-4B33-9DCB-29026FAA86EC}" srcOrd="1" destOrd="0" parTransId="{7DD1FE2E-E26B-473E-A291-C26A358DDAEA}" sibTransId="{205CC7CE-37E6-4A79-84A7-1F13538B9D52}"/>
    <dgm:cxn modelId="{B1E5F76F-EF42-492E-8873-4DF6AA6ACF96}" type="presOf" srcId="{435DDD8E-8A79-412B-B55D-C48DFD6AC620}" destId="{B49E7EBB-5D84-4651-8078-FE15635FFC2A}" srcOrd="0" destOrd="0" presId="urn:microsoft.com/office/officeart/2005/8/layout/default"/>
    <dgm:cxn modelId="{A946F455-63B8-4209-B7EF-AD9C505FE147}" type="presOf" srcId="{CDF790BE-6185-430C-B44D-644088DB67B5}" destId="{C28D986A-7B9D-4DB9-B7B2-6BA5CBB4CE54}" srcOrd="0" destOrd="0" presId="urn:microsoft.com/office/officeart/2005/8/layout/default"/>
    <dgm:cxn modelId="{DC8DF655-81FC-4456-BE74-926E1BACF4CB}" type="presOf" srcId="{0FDAC67E-55A3-4CDD-9763-63A2C07695F1}" destId="{AA4A9DDE-9CF2-4B16-9F89-D21BAAE560C9}" srcOrd="0" destOrd="0" presId="urn:microsoft.com/office/officeart/2005/8/layout/default"/>
    <dgm:cxn modelId="{9B7E0F8B-18FD-468E-8068-E0FF5C67DBB3}" type="presOf" srcId="{F305214D-7B80-4B33-9DCB-29026FAA86EC}" destId="{087DBFF1-70A2-4822-9F22-EFC5CCC6C8FB}" srcOrd="0" destOrd="0" presId="urn:microsoft.com/office/officeart/2005/8/layout/default"/>
    <dgm:cxn modelId="{DBB93E95-0554-45C9-9620-B4B343E5BD9A}" srcId="{435DDD8E-8A79-412B-B55D-C48DFD6AC620}" destId="{0FDAC67E-55A3-4CDD-9763-63A2C07695F1}" srcOrd="4" destOrd="0" parTransId="{29DB0157-154B-4C47-A77F-E3DB410CB80A}" sibTransId="{17D3241E-3D5C-4264-91AE-F1A2F60AEA0A}"/>
    <dgm:cxn modelId="{87CC69A5-2297-41B3-8CC4-F0DDDE3BF433}" type="presOf" srcId="{96D67722-C15D-48A2-9AB4-FCA4E97D85D4}" destId="{98D4C44F-D3B7-4DEC-ADD3-54BBB28630C4}" srcOrd="0" destOrd="0" presId="urn:microsoft.com/office/officeart/2005/8/layout/default"/>
    <dgm:cxn modelId="{39A58CCE-158B-42A1-BEC5-28862A9102DF}" srcId="{435DDD8E-8A79-412B-B55D-C48DFD6AC620}" destId="{96D67722-C15D-48A2-9AB4-FCA4E97D85D4}" srcOrd="0" destOrd="0" parTransId="{17327277-3342-4D35-8635-CC39AEDAD5D7}" sibTransId="{3325014B-9D39-4A0E-B867-FCBA6815CCAB}"/>
    <dgm:cxn modelId="{759617D0-1B7E-4754-BA20-F9D2589E506A}" srcId="{435DDD8E-8A79-412B-B55D-C48DFD6AC620}" destId="{AC319DD1-24FA-48A1-8139-0CFC45C4DFB4}" srcOrd="2" destOrd="0" parTransId="{EFF5E32F-683B-42D7-A618-29D1C5511E41}" sibTransId="{0BAB86EC-AE2E-491A-9815-95F6719C201B}"/>
    <dgm:cxn modelId="{5CBD50E0-D817-402E-83CD-D2D06FD39933}" type="presOf" srcId="{AC319DD1-24FA-48A1-8139-0CFC45C4DFB4}" destId="{18C66007-95A5-4B94-8FFC-FC9F993F1443}" srcOrd="0" destOrd="0" presId="urn:microsoft.com/office/officeart/2005/8/layout/default"/>
    <dgm:cxn modelId="{7FCC9161-1C5E-493E-B7D5-EA29BC8845A5}" type="presParOf" srcId="{B49E7EBB-5D84-4651-8078-FE15635FFC2A}" destId="{98D4C44F-D3B7-4DEC-ADD3-54BBB28630C4}" srcOrd="0" destOrd="0" presId="urn:microsoft.com/office/officeart/2005/8/layout/default"/>
    <dgm:cxn modelId="{6BE5CD2B-717D-47CF-8835-7403F68432EC}" type="presParOf" srcId="{B49E7EBB-5D84-4651-8078-FE15635FFC2A}" destId="{6F6E35F8-C84E-4692-8ACE-BB3613D40CB3}" srcOrd="1" destOrd="0" presId="urn:microsoft.com/office/officeart/2005/8/layout/default"/>
    <dgm:cxn modelId="{9D5EEFE0-1E77-4FC2-83A0-C17B59BB6230}" type="presParOf" srcId="{B49E7EBB-5D84-4651-8078-FE15635FFC2A}" destId="{087DBFF1-70A2-4822-9F22-EFC5CCC6C8FB}" srcOrd="2" destOrd="0" presId="urn:microsoft.com/office/officeart/2005/8/layout/default"/>
    <dgm:cxn modelId="{B15EC037-4F53-4CE1-AA8F-F2CAA3A69C7C}" type="presParOf" srcId="{B49E7EBB-5D84-4651-8078-FE15635FFC2A}" destId="{56F0005C-4DCD-401A-B218-A2E00F6021A1}" srcOrd="3" destOrd="0" presId="urn:microsoft.com/office/officeart/2005/8/layout/default"/>
    <dgm:cxn modelId="{16448C13-55B9-4CD4-A5AF-401AF948C34F}" type="presParOf" srcId="{B49E7EBB-5D84-4651-8078-FE15635FFC2A}" destId="{18C66007-95A5-4B94-8FFC-FC9F993F1443}" srcOrd="4" destOrd="0" presId="urn:microsoft.com/office/officeart/2005/8/layout/default"/>
    <dgm:cxn modelId="{24146C23-6004-4856-9122-AF54C0CC4EF8}" type="presParOf" srcId="{B49E7EBB-5D84-4651-8078-FE15635FFC2A}" destId="{EA50D7F6-69F1-4C21-84B4-EC3A79214A84}" srcOrd="5" destOrd="0" presId="urn:microsoft.com/office/officeart/2005/8/layout/default"/>
    <dgm:cxn modelId="{FFFCD0B5-B6C7-4740-8B38-C115C712D8B1}" type="presParOf" srcId="{B49E7EBB-5D84-4651-8078-FE15635FFC2A}" destId="{C28D986A-7B9D-4DB9-B7B2-6BA5CBB4CE54}" srcOrd="6" destOrd="0" presId="urn:microsoft.com/office/officeart/2005/8/layout/default"/>
    <dgm:cxn modelId="{C0217974-DB33-40B7-AEBD-BC5EC1B6E801}" type="presParOf" srcId="{B49E7EBB-5D84-4651-8078-FE15635FFC2A}" destId="{02C9A685-6D35-4598-B7F9-085534469801}" srcOrd="7" destOrd="0" presId="urn:microsoft.com/office/officeart/2005/8/layout/default"/>
    <dgm:cxn modelId="{ED84EEF1-FD8E-4F04-914C-B8484AD2C721}" type="presParOf" srcId="{B49E7EBB-5D84-4651-8078-FE15635FFC2A}" destId="{AA4A9DDE-9CF2-4B16-9F89-D21BAAE560C9}"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FF537B-1CC1-4524-BB89-5DE1DBF0171E}" type="doc">
      <dgm:prSet loTypeId="urn:microsoft.com/office/officeart/2016/7/layout/HorizontalActionList" loCatId="List" qsTypeId="urn:microsoft.com/office/officeart/2005/8/quickstyle/simple5#1" qsCatId="simple" csTypeId="urn:microsoft.com/office/officeart/2005/8/colors/accent2_2#1" csCatId="accent2" phldr="1"/>
      <dgm:spPr/>
      <dgm:t>
        <a:bodyPr/>
        <a:lstStyle/>
        <a:p>
          <a:endParaRPr lang="en-US"/>
        </a:p>
      </dgm:t>
    </dgm:pt>
    <dgm:pt modelId="{4392BBBE-7FC4-4854-B4B7-CFB4543CA26D}">
      <dgm:prSet/>
      <dgm:spPr>
        <a:solidFill>
          <a:schemeClr val="accent3"/>
        </a:solidFill>
      </dgm:spPr>
      <dgm:t>
        <a:bodyPr/>
        <a:lstStyle/>
        <a:p>
          <a:r>
            <a:rPr lang="en-US" b="1" dirty="0">
              <a:solidFill>
                <a:schemeClr val="bg2"/>
              </a:solidFill>
            </a:rPr>
            <a:t>Schedule</a:t>
          </a:r>
        </a:p>
      </dgm:t>
    </dgm:pt>
    <dgm:pt modelId="{3163B966-5D8A-4E1E-A6D2-5DEA80BCA4E1}" type="parTrans" cxnId="{655710F5-CBDE-4181-8318-EE23982880B1}">
      <dgm:prSet/>
      <dgm:spPr/>
      <dgm:t>
        <a:bodyPr/>
        <a:lstStyle/>
        <a:p>
          <a:endParaRPr lang="en-US"/>
        </a:p>
      </dgm:t>
    </dgm:pt>
    <dgm:pt modelId="{D7671664-2D82-4A72-8A49-5FD4EC0D2FDB}" type="sibTrans" cxnId="{655710F5-CBDE-4181-8318-EE23982880B1}">
      <dgm:prSet/>
      <dgm:spPr/>
      <dgm:t>
        <a:bodyPr/>
        <a:lstStyle/>
        <a:p>
          <a:endParaRPr lang="en-US"/>
        </a:p>
      </dgm:t>
    </dgm:pt>
    <dgm:pt modelId="{A5BB3D19-65C7-4014-B3B8-E9BDF32F4F18}">
      <dgm:prSet custT="1"/>
      <dgm:spPr>
        <a:solidFill>
          <a:schemeClr val="accent2">
            <a:alpha val="90000"/>
          </a:schemeClr>
        </a:solidFill>
      </dgm:spPr>
      <dgm:t>
        <a:bodyPr/>
        <a:lstStyle/>
        <a:p>
          <a:pPr algn="ctr"/>
          <a:r>
            <a:rPr lang="en-US" sz="1800" dirty="0"/>
            <a:t>an accessible exam room with adjustable equipment</a:t>
          </a:r>
        </a:p>
      </dgm:t>
    </dgm:pt>
    <dgm:pt modelId="{E0277075-1952-4751-BB33-0191E1410E6A}" type="parTrans" cxnId="{AD3A5022-D90E-478C-97D9-E663341D4E48}">
      <dgm:prSet/>
      <dgm:spPr/>
      <dgm:t>
        <a:bodyPr/>
        <a:lstStyle/>
        <a:p>
          <a:endParaRPr lang="en-US"/>
        </a:p>
      </dgm:t>
    </dgm:pt>
    <dgm:pt modelId="{3EAA9AAA-5A4D-4885-8A8F-F6F0D91E4B77}" type="sibTrans" cxnId="{AD3A5022-D90E-478C-97D9-E663341D4E48}">
      <dgm:prSet/>
      <dgm:spPr/>
      <dgm:t>
        <a:bodyPr/>
        <a:lstStyle/>
        <a:p>
          <a:endParaRPr lang="en-US"/>
        </a:p>
      </dgm:t>
    </dgm:pt>
    <dgm:pt modelId="{932C9BE4-B379-4013-8983-931E23259430}">
      <dgm:prSet/>
      <dgm:spPr>
        <a:solidFill>
          <a:schemeClr val="accent3"/>
        </a:solidFill>
      </dgm:spPr>
      <dgm:t>
        <a:bodyPr/>
        <a:lstStyle/>
        <a:p>
          <a:r>
            <a:rPr lang="en-US" b="1" dirty="0">
              <a:solidFill>
                <a:schemeClr val="bg2"/>
              </a:solidFill>
            </a:rPr>
            <a:t>Ask</a:t>
          </a:r>
        </a:p>
      </dgm:t>
    </dgm:pt>
    <dgm:pt modelId="{9C90ECE1-80BB-4D1E-962D-6F2665DEB2CA}" type="parTrans" cxnId="{5BBB23F4-30DD-473C-8498-12F26ED3E0D2}">
      <dgm:prSet/>
      <dgm:spPr/>
      <dgm:t>
        <a:bodyPr/>
        <a:lstStyle/>
        <a:p>
          <a:endParaRPr lang="en-US"/>
        </a:p>
      </dgm:t>
    </dgm:pt>
    <dgm:pt modelId="{7A88736E-8B73-47EF-A190-3264C8690467}" type="sibTrans" cxnId="{5BBB23F4-30DD-473C-8498-12F26ED3E0D2}">
      <dgm:prSet/>
      <dgm:spPr/>
      <dgm:t>
        <a:bodyPr/>
        <a:lstStyle/>
        <a:p>
          <a:endParaRPr lang="en-US"/>
        </a:p>
      </dgm:t>
    </dgm:pt>
    <dgm:pt modelId="{7CE245F6-AB2D-4C25-8431-F6CBA5826853}">
      <dgm:prSet custT="1"/>
      <dgm:spPr>
        <a:solidFill>
          <a:schemeClr val="accent2">
            <a:alpha val="90000"/>
          </a:schemeClr>
        </a:solidFill>
      </dgm:spPr>
      <dgm:t>
        <a:bodyPr/>
        <a:lstStyle/>
        <a:p>
          <a:pPr algn="ctr"/>
          <a:r>
            <a:rPr lang="en-US" sz="1800" dirty="0"/>
            <a:t>about communication preferences and accommodations</a:t>
          </a:r>
        </a:p>
      </dgm:t>
    </dgm:pt>
    <dgm:pt modelId="{FDE63CFE-4FC1-40BA-9FBF-D267A633299F}" type="parTrans" cxnId="{4ADF1049-8BDF-41E6-BCD7-2DF5C9AD57B0}">
      <dgm:prSet/>
      <dgm:spPr/>
      <dgm:t>
        <a:bodyPr/>
        <a:lstStyle/>
        <a:p>
          <a:endParaRPr lang="en-US"/>
        </a:p>
      </dgm:t>
    </dgm:pt>
    <dgm:pt modelId="{5A536713-D0CA-487A-A9DB-DE5A1F86C070}" type="sibTrans" cxnId="{4ADF1049-8BDF-41E6-BCD7-2DF5C9AD57B0}">
      <dgm:prSet/>
      <dgm:spPr/>
      <dgm:t>
        <a:bodyPr/>
        <a:lstStyle/>
        <a:p>
          <a:endParaRPr lang="en-US"/>
        </a:p>
      </dgm:t>
    </dgm:pt>
    <dgm:pt modelId="{084D7AC4-B8EE-403C-8688-E05F1B0E6020}">
      <dgm:prSet/>
      <dgm:spPr>
        <a:solidFill>
          <a:schemeClr val="accent3"/>
        </a:solidFill>
      </dgm:spPr>
      <dgm:t>
        <a:bodyPr/>
        <a:lstStyle/>
        <a:p>
          <a:r>
            <a:rPr lang="en-US" b="1" dirty="0">
              <a:solidFill>
                <a:schemeClr val="bg2"/>
              </a:solidFill>
            </a:rPr>
            <a:t>Use</a:t>
          </a:r>
        </a:p>
      </dgm:t>
    </dgm:pt>
    <dgm:pt modelId="{AC1A0F11-15C9-446D-B650-D0DCDF9CE71A}" type="parTrans" cxnId="{8594D0BB-3C85-4B1F-8CCE-58E792F12312}">
      <dgm:prSet/>
      <dgm:spPr/>
      <dgm:t>
        <a:bodyPr/>
        <a:lstStyle/>
        <a:p>
          <a:endParaRPr lang="en-US"/>
        </a:p>
      </dgm:t>
    </dgm:pt>
    <dgm:pt modelId="{277F4DEC-3E53-4BD7-8EDD-545E99F18B66}" type="sibTrans" cxnId="{8594D0BB-3C85-4B1F-8CCE-58E792F12312}">
      <dgm:prSet/>
      <dgm:spPr/>
      <dgm:t>
        <a:bodyPr/>
        <a:lstStyle/>
        <a:p>
          <a:endParaRPr lang="en-US"/>
        </a:p>
      </dgm:t>
    </dgm:pt>
    <dgm:pt modelId="{1566B8C9-D38E-4C63-993E-9F13D42FF70D}">
      <dgm:prSet custT="1"/>
      <dgm:spPr>
        <a:solidFill>
          <a:schemeClr val="accent2">
            <a:alpha val="90000"/>
          </a:schemeClr>
        </a:solidFill>
      </dgm:spPr>
      <dgm:t>
        <a:bodyPr/>
        <a:lstStyle/>
        <a:p>
          <a:pPr algn="ctr"/>
          <a:r>
            <a:rPr lang="en-US" sz="1800" dirty="0"/>
            <a:t> person-centered language without assumptions about quality of life</a:t>
          </a:r>
        </a:p>
      </dgm:t>
    </dgm:pt>
    <dgm:pt modelId="{9A46F890-DA43-449F-A732-1DDD6587D380}" type="parTrans" cxnId="{1A171E3C-3E0F-43A4-9800-BB64DE3321C9}">
      <dgm:prSet/>
      <dgm:spPr/>
      <dgm:t>
        <a:bodyPr/>
        <a:lstStyle/>
        <a:p>
          <a:endParaRPr lang="en-US"/>
        </a:p>
      </dgm:t>
    </dgm:pt>
    <dgm:pt modelId="{A6C76B32-09E5-4D42-AC43-94252DDA7C5B}" type="sibTrans" cxnId="{1A171E3C-3E0F-43A4-9800-BB64DE3321C9}">
      <dgm:prSet/>
      <dgm:spPr/>
      <dgm:t>
        <a:bodyPr/>
        <a:lstStyle/>
        <a:p>
          <a:endParaRPr lang="en-US"/>
        </a:p>
      </dgm:t>
    </dgm:pt>
    <dgm:pt modelId="{CC15C42C-196C-4D45-8350-116D45753B40}">
      <dgm:prSet/>
      <dgm:spPr>
        <a:solidFill>
          <a:schemeClr val="accent3"/>
        </a:solidFill>
      </dgm:spPr>
      <dgm:t>
        <a:bodyPr/>
        <a:lstStyle/>
        <a:p>
          <a:r>
            <a:rPr lang="en-US" b="1" dirty="0">
              <a:solidFill>
                <a:schemeClr val="bg2"/>
              </a:solidFill>
            </a:rPr>
            <a:t>Conduct</a:t>
          </a:r>
        </a:p>
      </dgm:t>
    </dgm:pt>
    <dgm:pt modelId="{154E5A78-785B-433C-A1A0-518F565724A1}" type="parTrans" cxnId="{AEB18000-4592-4F2C-81A1-03350D7CC4EE}">
      <dgm:prSet/>
      <dgm:spPr/>
      <dgm:t>
        <a:bodyPr/>
        <a:lstStyle/>
        <a:p>
          <a:endParaRPr lang="en-US"/>
        </a:p>
      </dgm:t>
    </dgm:pt>
    <dgm:pt modelId="{AE49EF88-1B0A-498D-A391-447AD3918F60}" type="sibTrans" cxnId="{AEB18000-4592-4F2C-81A1-03350D7CC4EE}">
      <dgm:prSet/>
      <dgm:spPr/>
      <dgm:t>
        <a:bodyPr/>
        <a:lstStyle/>
        <a:p>
          <a:endParaRPr lang="en-US"/>
        </a:p>
      </dgm:t>
    </dgm:pt>
    <dgm:pt modelId="{E5DB281B-7CED-42B3-AAEB-9FE65D403C51}">
      <dgm:prSet custT="1"/>
      <dgm:spPr>
        <a:solidFill>
          <a:schemeClr val="accent2">
            <a:alpha val="90000"/>
          </a:schemeClr>
        </a:solidFill>
      </dgm:spPr>
      <dgm:t>
        <a:bodyPr/>
        <a:lstStyle/>
        <a:p>
          <a:pPr algn="ctr"/>
          <a:r>
            <a:rPr lang="en-US" sz="1800" dirty="0"/>
            <a:t>a full clinical assessment rather than blaming symptoms on disability</a:t>
          </a:r>
        </a:p>
      </dgm:t>
    </dgm:pt>
    <dgm:pt modelId="{91A7240D-5F14-4B12-AF2D-5C7BF900BC20}" type="parTrans" cxnId="{3A889426-2C87-494B-9E32-C904A4FE66C5}">
      <dgm:prSet/>
      <dgm:spPr/>
      <dgm:t>
        <a:bodyPr/>
        <a:lstStyle/>
        <a:p>
          <a:endParaRPr lang="en-US"/>
        </a:p>
      </dgm:t>
    </dgm:pt>
    <dgm:pt modelId="{A5A221C6-3D74-47DF-B27E-BBE51DF28FF7}" type="sibTrans" cxnId="{3A889426-2C87-494B-9E32-C904A4FE66C5}">
      <dgm:prSet/>
      <dgm:spPr/>
      <dgm:t>
        <a:bodyPr/>
        <a:lstStyle/>
        <a:p>
          <a:endParaRPr lang="en-US"/>
        </a:p>
      </dgm:t>
    </dgm:pt>
    <dgm:pt modelId="{FD977542-B086-48C3-8718-5BF1FADCF643}">
      <dgm:prSet/>
      <dgm:spPr>
        <a:solidFill>
          <a:schemeClr val="accent3"/>
        </a:solidFill>
      </dgm:spPr>
      <dgm:t>
        <a:bodyPr/>
        <a:lstStyle/>
        <a:p>
          <a:r>
            <a:rPr lang="en-US" b="1" dirty="0">
              <a:solidFill>
                <a:schemeClr val="bg2"/>
              </a:solidFill>
            </a:rPr>
            <a:t>Record</a:t>
          </a:r>
        </a:p>
      </dgm:t>
    </dgm:pt>
    <dgm:pt modelId="{B56B3CAF-3E4A-4B1E-80D7-4A38782AF3F8}" type="parTrans" cxnId="{4ABB54C4-6D63-4D5A-8F1A-F6029BAB7AF1}">
      <dgm:prSet/>
      <dgm:spPr/>
      <dgm:t>
        <a:bodyPr/>
        <a:lstStyle/>
        <a:p>
          <a:endParaRPr lang="en-US"/>
        </a:p>
      </dgm:t>
    </dgm:pt>
    <dgm:pt modelId="{D9433DF0-0C0D-434B-BEAA-99EC33DD3575}" type="sibTrans" cxnId="{4ABB54C4-6D63-4D5A-8F1A-F6029BAB7AF1}">
      <dgm:prSet/>
      <dgm:spPr/>
      <dgm:t>
        <a:bodyPr/>
        <a:lstStyle/>
        <a:p>
          <a:endParaRPr lang="en-US"/>
        </a:p>
      </dgm:t>
    </dgm:pt>
    <dgm:pt modelId="{0FBBDC75-C4D0-457A-A737-C60B91B68C68}">
      <dgm:prSet custT="1"/>
      <dgm:spPr>
        <a:solidFill>
          <a:schemeClr val="accent2">
            <a:alpha val="90000"/>
          </a:schemeClr>
        </a:solidFill>
      </dgm:spPr>
      <dgm:t>
        <a:bodyPr/>
        <a:lstStyle/>
        <a:p>
          <a:pPr algn="ctr"/>
          <a:r>
            <a:rPr lang="en-US" sz="1800" dirty="0"/>
            <a:t> accommodation needs clearly for future visits</a:t>
          </a:r>
        </a:p>
      </dgm:t>
    </dgm:pt>
    <dgm:pt modelId="{984BCA1F-4C54-446A-B6DF-CBB8F6F327FE}" type="parTrans" cxnId="{31B31CB6-4BDF-4738-9233-8F4A2341E8F3}">
      <dgm:prSet/>
      <dgm:spPr/>
      <dgm:t>
        <a:bodyPr/>
        <a:lstStyle/>
        <a:p>
          <a:endParaRPr lang="en-US"/>
        </a:p>
      </dgm:t>
    </dgm:pt>
    <dgm:pt modelId="{A82D270F-EE8E-407F-B347-0496C9C480C1}" type="sibTrans" cxnId="{31B31CB6-4BDF-4738-9233-8F4A2341E8F3}">
      <dgm:prSet/>
      <dgm:spPr/>
      <dgm:t>
        <a:bodyPr/>
        <a:lstStyle/>
        <a:p>
          <a:endParaRPr lang="en-US"/>
        </a:p>
      </dgm:t>
    </dgm:pt>
    <dgm:pt modelId="{65B80178-022D-4CD4-8914-D957C521D464}" type="pres">
      <dgm:prSet presAssocID="{DEFF537B-1CC1-4524-BB89-5DE1DBF0171E}" presName="Name0" presStyleCnt="0">
        <dgm:presLayoutVars>
          <dgm:dir/>
          <dgm:animLvl val="lvl"/>
          <dgm:resizeHandles val="exact"/>
        </dgm:presLayoutVars>
      </dgm:prSet>
      <dgm:spPr/>
    </dgm:pt>
    <dgm:pt modelId="{50D11CBD-25AF-4C31-BBEB-CE2DD8C170B2}" type="pres">
      <dgm:prSet presAssocID="{4392BBBE-7FC4-4854-B4B7-CFB4543CA26D}" presName="composite" presStyleCnt="0"/>
      <dgm:spPr/>
    </dgm:pt>
    <dgm:pt modelId="{3B9A9F24-1F70-4E2C-9148-16CBC428B7F7}" type="pres">
      <dgm:prSet presAssocID="{4392BBBE-7FC4-4854-B4B7-CFB4543CA26D}" presName="parTx" presStyleLbl="alignNode1" presStyleIdx="0" presStyleCnt="5">
        <dgm:presLayoutVars>
          <dgm:chMax val="0"/>
          <dgm:chPref val="0"/>
        </dgm:presLayoutVars>
      </dgm:prSet>
      <dgm:spPr/>
    </dgm:pt>
    <dgm:pt modelId="{C78EBD0E-0D00-4E70-A369-A216AF03BD00}" type="pres">
      <dgm:prSet presAssocID="{4392BBBE-7FC4-4854-B4B7-CFB4543CA26D}" presName="desTx" presStyleLbl="alignAccFollowNode1" presStyleIdx="0" presStyleCnt="5">
        <dgm:presLayoutVars/>
      </dgm:prSet>
      <dgm:spPr/>
    </dgm:pt>
    <dgm:pt modelId="{5ABE1F90-A4D3-4F7B-9357-24AE8C7A146D}" type="pres">
      <dgm:prSet presAssocID="{D7671664-2D82-4A72-8A49-5FD4EC0D2FDB}" presName="space" presStyleCnt="0"/>
      <dgm:spPr/>
    </dgm:pt>
    <dgm:pt modelId="{B18EDE3C-0E58-4CED-B702-32317AAC6F07}" type="pres">
      <dgm:prSet presAssocID="{932C9BE4-B379-4013-8983-931E23259430}" presName="composite" presStyleCnt="0"/>
      <dgm:spPr/>
    </dgm:pt>
    <dgm:pt modelId="{35E76842-BB74-4448-B8CF-DC9C26542FD3}" type="pres">
      <dgm:prSet presAssocID="{932C9BE4-B379-4013-8983-931E23259430}" presName="parTx" presStyleLbl="alignNode1" presStyleIdx="1" presStyleCnt="5">
        <dgm:presLayoutVars>
          <dgm:chMax val="0"/>
          <dgm:chPref val="0"/>
        </dgm:presLayoutVars>
      </dgm:prSet>
      <dgm:spPr/>
    </dgm:pt>
    <dgm:pt modelId="{F240BE61-84DF-4F5B-9129-31A431DDC450}" type="pres">
      <dgm:prSet presAssocID="{932C9BE4-B379-4013-8983-931E23259430}" presName="desTx" presStyleLbl="alignAccFollowNode1" presStyleIdx="1" presStyleCnt="5">
        <dgm:presLayoutVars/>
      </dgm:prSet>
      <dgm:spPr/>
    </dgm:pt>
    <dgm:pt modelId="{FB8EB6F0-E754-4796-AC04-6077092248F6}" type="pres">
      <dgm:prSet presAssocID="{7A88736E-8B73-47EF-A190-3264C8690467}" presName="space" presStyleCnt="0"/>
      <dgm:spPr/>
    </dgm:pt>
    <dgm:pt modelId="{8A692C22-C450-48A3-8513-17C32D2394AC}" type="pres">
      <dgm:prSet presAssocID="{084D7AC4-B8EE-403C-8688-E05F1B0E6020}" presName="composite" presStyleCnt="0"/>
      <dgm:spPr/>
    </dgm:pt>
    <dgm:pt modelId="{C771E774-24D6-421B-A8B0-5496EDB01A4E}" type="pres">
      <dgm:prSet presAssocID="{084D7AC4-B8EE-403C-8688-E05F1B0E6020}" presName="parTx" presStyleLbl="alignNode1" presStyleIdx="2" presStyleCnt="5" custLinFactNeighborX="-2284" custLinFactNeighborY="-1641">
        <dgm:presLayoutVars>
          <dgm:chMax val="0"/>
          <dgm:chPref val="0"/>
        </dgm:presLayoutVars>
      </dgm:prSet>
      <dgm:spPr/>
    </dgm:pt>
    <dgm:pt modelId="{E518DBE7-655E-42BF-B588-BA36B78ADEE1}" type="pres">
      <dgm:prSet presAssocID="{084D7AC4-B8EE-403C-8688-E05F1B0E6020}" presName="desTx" presStyleLbl="alignAccFollowNode1" presStyleIdx="2" presStyleCnt="5">
        <dgm:presLayoutVars/>
      </dgm:prSet>
      <dgm:spPr/>
    </dgm:pt>
    <dgm:pt modelId="{F9855684-D07C-42C1-90D4-DEA31DC74D3C}" type="pres">
      <dgm:prSet presAssocID="{277F4DEC-3E53-4BD7-8EDD-545E99F18B66}" presName="space" presStyleCnt="0"/>
      <dgm:spPr/>
    </dgm:pt>
    <dgm:pt modelId="{B5F51DE2-9EBB-4A67-A680-26FC4B1637F1}" type="pres">
      <dgm:prSet presAssocID="{CC15C42C-196C-4D45-8350-116D45753B40}" presName="composite" presStyleCnt="0"/>
      <dgm:spPr/>
    </dgm:pt>
    <dgm:pt modelId="{FB7829AC-D999-4E7E-AE60-420EDF9C408D}" type="pres">
      <dgm:prSet presAssocID="{CC15C42C-196C-4D45-8350-116D45753B40}" presName="parTx" presStyleLbl="alignNode1" presStyleIdx="3" presStyleCnt="5">
        <dgm:presLayoutVars>
          <dgm:chMax val="0"/>
          <dgm:chPref val="0"/>
        </dgm:presLayoutVars>
      </dgm:prSet>
      <dgm:spPr/>
    </dgm:pt>
    <dgm:pt modelId="{84AAE205-0B97-4C36-B98B-19768A216044}" type="pres">
      <dgm:prSet presAssocID="{CC15C42C-196C-4D45-8350-116D45753B40}" presName="desTx" presStyleLbl="alignAccFollowNode1" presStyleIdx="3" presStyleCnt="5">
        <dgm:presLayoutVars/>
      </dgm:prSet>
      <dgm:spPr/>
    </dgm:pt>
    <dgm:pt modelId="{84DBE21C-9670-4F53-8537-6123929800D1}" type="pres">
      <dgm:prSet presAssocID="{AE49EF88-1B0A-498D-A391-447AD3918F60}" presName="space" presStyleCnt="0"/>
      <dgm:spPr/>
    </dgm:pt>
    <dgm:pt modelId="{C953AD75-92A9-402F-8903-1C9DDC62B752}" type="pres">
      <dgm:prSet presAssocID="{FD977542-B086-48C3-8718-5BF1FADCF643}" presName="composite" presStyleCnt="0"/>
      <dgm:spPr/>
    </dgm:pt>
    <dgm:pt modelId="{89B5E677-124C-455E-A2E3-A77FAAE59F37}" type="pres">
      <dgm:prSet presAssocID="{FD977542-B086-48C3-8718-5BF1FADCF643}" presName="parTx" presStyleLbl="alignNode1" presStyleIdx="4" presStyleCnt="5">
        <dgm:presLayoutVars>
          <dgm:chMax val="0"/>
          <dgm:chPref val="0"/>
        </dgm:presLayoutVars>
      </dgm:prSet>
      <dgm:spPr/>
    </dgm:pt>
    <dgm:pt modelId="{8DB4F727-75EF-4C12-80A9-971264C48458}" type="pres">
      <dgm:prSet presAssocID="{FD977542-B086-48C3-8718-5BF1FADCF643}" presName="desTx" presStyleLbl="alignAccFollowNode1" presStyleIdx="4" presStyleCnt="5">
        <dgm:presLayoutVars/>
      </dgm:prSet>
      <dgm:spPr/>
    </dgm:pt>
  </dgm:ptLst>
  <dgm:cxnLst>
    <dgm:cxn modelId="{AEB18000-4592-4F2C-81A1-03350D7CC4EE}" srcId="{DEFF537B-1CC1-4524-BB89-5DE1DBF0171E}" destId="{CC15C42C-196C-4D45-8350-116D45753B40}" srcOrd="3" destOrd="0" parTransId="{154E5A78-785B-433C-A1A0-518F565724A1}" sibTransId="{AE49EF88-1B0A-498D-A391-447AD3918F60}"/>
    <dgm:cxn modelId="{27A7671F-1D0E-46F4-853A-B7E1862D1D1A}" type="presOf" srcId="{932C9BE4-B379-4013-8983-931E23259430}" destId="{35E76842-BB74-4448-B8CF-DC9C26542FD3}" srcOrd="0" destOrd="0" presId="urn:microsoft.com/office/officeart/2016/7/layout/HorizontalActionList"/>
    <dgm:cxn modelId="{2F874120-CA50-47E2-A003-66F352B4D1F5}" type="presOf" srcId="{A5BB3D19-65C7-4014-B3B8-E9BDF32F4F18}" destId="{C78EBD0E-0D00-4E70-A369-A216AF03BD00}" srcOrd="0" destOrd="0" presId="urn:microsoft.com/office/officeart/2016/7/layout/HorizontalActionList"/>
    <dgm:cxn modelId="{AD3A5022-D90E-478C-97D9-E663341D4E48}" srcId="{4392BBBE-7FC4-4854-B4B7-CFB4543CA26D}" destId="{A5BB3D19-65C7-4014-B3B8-E9BDF32F4F18}" srcOrd="0" destOrd="0" parTransId="{E0277075-1952-4751-BB33-0191E1410E6A}" sibTransId="{3EAA9AAA-5A4D-4885-8A8F-F6F0D91E4B77}"/>
    <dgm:cxn modelId="{3A889426-2C87-494B-9E32-C904A4FE66C5}" srcId="{CC15C42C-196C-4D45-8350-116D45753B40}" destId="{E5DB281B-7CED-42B3-AAEB-9FE65D403C51}" srcOrd="0" destOrd="0" parTransId="{91A7240D-5F14-4B12-AF2D-5C7BF900BC20}" sibTransId="{A5A221C6-3D74-47DF-B27E-BBE51DF28FF7}"/>
    <dgm:cxn modelId="{6CE00A3C-A5CE-44B8-AB18-B2B91647960C}" type="presOf" srcId="{7CE245F6-AB2D-4C25-8431-F6CBA5826853}" destId="{F240BE61-84DF-4F5B-9129-31A431DDC450}" srcOrd="0" destOrd="0" presId="urn:microsoft.com/office/officeart/2016/7/layout/HorizontalActionList"/>
    <dgm:cxn modelId="{1A171E3C-3E0F-43A4-9800-BB64DE3321C9}" srcId="{084D7AC4-B8EE-403C-8688-E05F1B0E6020}" destId="{1566B8C9-D38E-4C63-993E-9F13D42FF70D}" srcOrd="0" destOrd="0" parTransId="{9A46F890-DA43-449F-A732-1DDD6587D380}" sibTransId="{A6C76B32-09E5-4D42-AC43-94252DDA7C5B}"/>
    <dgm:cxn modelId="{8F6BA75B-32E5-4B29-BAC0-EFF1F7C2CC75}" type="presOf" srcId="{E5DB281B-7CED-42B3-AAEB-9FE65D403C51}" destId="{84AAE205-0B97-4C36-B98B-19768A216044}" srcOrd="0" destOrd="0" presId="urn:microsoft.com/office/officeart/2016/7/layout/HorizontalActionList"/>
    <dgm:cxn modelId="{4ADF1049-8BDF-41E6-BCD7-2DF5C9AD57B0}" srcId="{932C9BE4-B379-4013-8983-931E23259430}" destId="{7CE245F6-AB2D-4C25-8431-F6CBA5826853}" srcOrd="0" destOrd="0" parTransId="{FDE63CFE-4FC1-40BA-9FBF-D267A633299F}" sibTransId="{5A536713-D0CA-487A-A9DB-DE5A1F86C070}"/>
    <dgm:cxn modelId="{9F02174C-7C1F-42E3-A27B-063940DBF2D9}" type="presOf" srcId="{4392BBBE-7FC4-4854-B4B7-CFB4543CA26D}" destId="{3B9A9F24-1F70-4E2C-9148-16CBC428B7F7}" srcOrd="0" destOrd="0" presId="urn:microsoft.com/office/officeart/2016/7/layout/HorizontalActionList"/>
    <dgm:cxn modelId="{5563157C-EFF0-42A3-AE9F-D5E8E9BBAB62}" type="presOf" srcId="{0FBBDC75-C4D0-457A-A737-C60B91B68C68}" destId="{8DB4F727-75EF-4C12-80A9-971264C48458}" srcOrd="0" destOrd="0" presId="urn:microsoft.com/office/officeart/2016/7/layout/HorizontalActionList"/>
    <dgm:cxn modelId="{8FE4A893-F763-4EFF-B3FE-937AEC7DE3B1}" type="presOf" srcId="{DEFF537B-1CC1-4524-BB89-5DE1DBF0171E}" destId="{65B80178-022D-4CD4-8914-D957C521D464}" srcOrd="0" destOrd="0" presId="urn:microsoft.com/office/officeart/2016/7/layout/HorizontalActionList"/>
    <dgm:cxn modelId="{31B31CB6-4BDF-4738-9233-8F4A2341E8F3}" srcId="{FD977542-B086-48C3-8718-5BF1FADCF643}" destId="{0FBBDC75-C4D0-457A-A737-C60B91B68C68}" srcOrd="0" destOrd="0" parTransId="{984BCA1F-4C54-446A-B6DF-CBB8F6F327FE}" sibTransId="{A82D270F-EE8E-407F-B347-0496C9C480C1}"/>
    <dgm:cxn modelId="{8594D0BB-3C85-4B1F-8CCE-58E792F12312}" srcId="{DEFF537B-1CC1-4524-BB89-5DE1DBF0171E}" destId="{084D7AC4-B8EE-403C-8688-E05F1B0E6020}" srcOrd="2" destOrd="0" parTransId="{AC1A0F11-15C9-446D-B650-D0DCDF9CE71A}" sibTransId="{277F4DEC-3E53-4BD7-8EDD-545E99F18B66}"/>
    <dgm:cxn modelId="{B67D70C3-32D3-4F08-B003-D7D02400AE11}" type="presOf" srcId="{1566B8C9-D38E-4C63-993E-9F13D42FF70D}" destId="{E518DBE7-655E-42BF-B588-BA36B78ADEE1}" srcOrd="0" destOrd="0" presId="urn:microsoft.com/office/officeart/2016/7/layout/HorizontalActionList"/>
    <dgm:cxn modelId="{4ABB54C4-6D63-4D5A-8F1A-F6029BAB7AF1}" srcId="{DEFF537B-1CC1-4524-BB89-5DE1DBF0171E}" destId="{FD977542-B086-48C3-8718-5BF1FADCF643}" srcOrd="4" destOrd="0" parTransId="{B56B3CAF-3E4A-4B1E-80D7-4A38782AF3F8}" sibTransId="{D9433DF0-0C0D-434B-BEAA-99EC33DD3575}"/>
    <dgm:cxn modelId="{62691AE2-E9CD-46B8-900F-BB6A7C8852CE}" type="presOf" srcId="{FD977542-B086-48C3-8718-5BF1FADCF643}" destId="{89B5E677-124C-455E-A2E3-A77FAAE59F37}" srcOrd="0" destOrd="0" presId="urn:microsoft.com/office/officeart/2016/7/layout/HorizontalActionList"/>
    <dgm:cxn modelId="{58F37AE8-5159-4D05-B4AA-D289523CBEB4}" type="presOf" srcId="{CC15C42C-196C-4D45-8350-116D45753B40}" destId="{FB7829AC-D999-4E7E-AE60-420EDF9C408D}" srcOrd="0" destOrd="0" presId="urn:microsoft.com/office/officeart/2016/7/layout/HorizontalActionList"/>
    <dgm:cxn modelId="{5BBB23F4-30DD-473C-8498-12F26ED3E0D2}" srcId="{DEFF537B-1CC1-4524-BB89-5DE1DBF0171E}" destId="{932C9BE4-B379-4013-8983-931E23259430}" srcOrd="1" destOrd="0" parTransId="{9C90ECE1-80BB-4D1E-962D-6F2665DEB2CA}" sibTransId="{7A88736E-8B73-47EF-A190-3264C8690467}"/>
    <dgm:cxn modelId="{655710F5-CBDE-4181-8318-EE23982880B1}" srcId="{DEFF537B-1CC1-4524-BB89-5DE1DBF0171E}" destId="{4392BBBE-7FC4-4854-B4B7-CFB4543CA26D}" srcOrd="0" destOrd="0" parTransId="{3163B966-5D8A-4E1E-A6D2-5DEA80BCA4E1}" sibTransId="{D7671664-2D82-4A72-8A49-5FD4EC0D2FDB}"/>
    <dgm:cxn modelId="{4EAA05F7-6397-4A0C-A19F-CAD84E9EF618}" type="presOf" srcId="{084D7AC4-B8EE-403C-8688-E05F1B0E6020}" destId="{C771E774-24D6-421B-A8B0-5496EDB01A4E}" srcOrd="0" destOrd="0" presId="urn:microsoft.com/office/officeart/2016/7/layout/HorizontalActionList"/>
    <dgm:cxn modelId="{12BBB688-D244-4771-B8BA-75B19149E8A1}" type="presParOf" srcId="{65B80178-022D-4CD4-8914-D957C521D464}" destId="{50D11CBD-25AF-4C31-BBEB-CE2DD8C170B2}" srcOrd="0" destOrd="0" presId="urn:microsoft.com/office/officeart/2016/7/layout/HorizontalActionList"/>
    <dgm:cxn modelId="{15BEAABE-2EB9-433A-A6AE-835923F40965}" type="presParOf" srcId="{50D11CBD-25AF-4C31-BBEB-CE2DD8C170B2}" destId="{3B9A9F24-1F70-4E2C-9148-16CBC428B7F7}" srcOrd="0" destOrd="0" presId="urn:microsoft.com/office/officeart/2016/7/layout/HorizontalActionList"/>
    <dgm:cxn modelId="{B5A056EC-9CCE-4728-8E62-D859357EC979}" type="presParOf" srcId="{50D11CBD-25AF-4C31-BBEB-CE2DD8C170B2}" destId="{C78EBD0E-0D00-4E70-A369-A216AF03BD00}" srcOrd="1" destOrd="0" presId="urn:microsoft.com/office/officeart/2016/7/layout/HorizontalActionList"/>
    <dgm:cxn modelId="{CDE66960-466B-448A-837B-2F787A4CC0D0}" type="presParOf" srcId="{65B80178-022D-4CD4-8914-D957C521D464}" destId="{5ABE1F90-A4D3-4F7B-9357-24AE8C7A146D}" srcOrd="1" destOrd="0" presId="urn:microsoft.com/office/officeart/2016/7/layout/HorizontalActionList"/>
    <dgm:cxn modelId="{DC61E20A-C4A5-4CCE-A060-B3F5AD3D50C8}" type="presParOf" srcId="{65B80178-022D-4CD4-8914-D957C521D464}" destId="{B18EDE3C-0E58-4CED-B702-32317AAC6F07}" srcOrd="2" destOrd="0" presId="urn:microsoft.com/office/officeart/2016/7/layout/HorizontalActionList"/>
    <dgm:cxn modelId="{A4979C38-4035-4AFE-9DF5-7B52DBD7E9A7}" type="presParOf" srcId="{B18EDE3C-0E58-4CED-B702-32317AAC6F07}" destId="{35E76842-BB74-4448-B8CF-DC9C26542FD3}" srcOrd="0" destOrd="0" presId="urn:microsoft.com/office/officeart/2016/7/layout/HorizontalActionList"/>
    <dgm:cxn modelId="{69918E41-BB26-48B1-B1C9-8B8E60DB9AA8}" type="presParOf" srcId="{B18EDE3C-0E58-4CED-B702-32317AAC6F07}" destId="{F240BE61-84DF-4F5B-9129-31A431DDC450}" srcOrd="1" destOrd="0" presId="urn:microsoft.com/office/officeart/2016/7/layout/HorizontalActionList"/>
    <dgm:cxn modelId="{515C2172-8E7F-4B90-A0DA-BFD1ED76A5F3}" type="presParOf" srcId="{65B80178-022D-4CD4-8914-D957C521D464}" destId="{FB8EB6F0-E754-4796-AC04-6077092248F6}" srcOrd="3" destOrd="0" presId="urn:microsoft.com/office/officeart/2016/7/layout/HorizontalActionList"/>
    <dgm:cxn modelId="{5B4DEDB7-494C-4749-AA65-04856831C9B4}" type="presParOf" srcId="{65B80178-022D-4CD4-8914-D957C521D464}" destId="{8A692C22-C450-48A3-8513-17C32D2394AC}" srcOrd="4" destOrd="0" presId="urn:microsoft.com/office/officeart/2016/7/layout/HorizontalActionList"/>
    <dgm:cxn modelId="{09B36942-C24D-4EBE-A435-59F1EE1A2AA4}" type="presParOf" srcId="{8A692C22-C450-48A3-8513-17C32D2394AC}" destId="{C771E774-24D6-421B-A8B0-5496EDB01A4E}" srcOrd="0" destOrd="0" presId="urn:microsoft.com/office/officeart/2016/7/layout/HorizontalActionList"/>
    <dgm:cxn modelId="{C28B273E-910A-476C-A7CA-E4156A64679F}" type="presParOf" srcId="{8A692C22-C450-48A3-8513-17C32D2394AC}" destId="{E518DBE7-655E-42BF-B588-BA36B78ADEE1}" srcOrd="1" destOrd="0" presId="urn:microsoft.com/office/officeart/2016/7/layout/HorizontalActionList"/>
    <dgm:cxn modelId="{AA427422-C22B-4B84-A261-20DE522AE968}" type="presParOf" srcId="{65B80178-022D-4CD4-8914-D957C521D464}" destId="{F9855684-D07C-42C1-90D4-DEA31DC74D3C}" srcOrd="5" destOrd="0" presId="urn:microsoft.com/office/officeart/2016/7/layout/HorizontalActionList"/>
    <dgm:cxn modelId="{D70D33DB-7010-4156-9754-D8A30EF5853B}" type="presParOf" srcId="{65B80178-022D-4CD4-8914-D957C521D464}" destId="{B5F51DE2-9EBB-4A67-A680-26FC4B1637F1}" srcOrd="6" destOrd="0" presId="urn:microsoft.com/office/officeart/2016/7/layout/HorizontalActionList"/>
    <dgm:cxn modelId="{B68446C0-A102-4146-AD3F-DD8D154D3BB5}" type="presParOf" srcId="{B5F51DE2-9EBB-4A67-A680-26FC4B1637F1}" destId="{FB7829AC-D999-4E7E-AE60-420EDF9C408D}" srcOrd="0" destOrd="0" presId="urn:microsoft.com/office/officeart/2016/7/layout/HorizontalActionList"/>
    <dgm:cxn modelId="{EF5DA5C1-D7D8-446E-844D-0F89A8C8402C}" type="presParOf" srcId="{B5F51DE2-9EBB-4A67-A680-26FC4B1637F1}" destId="{84AAE205-0B97-4C36-B98B-19768A216044}" srcOrd="1" destOrd="0" presId="urn:microsoft.com/office/officeart/2016/7/layout/HorizontalActionList"/>
    <dgm:cxn modelId="{55F443B1-A761-4E31-BDF1-7B6D138793EA}" type="presParOf" srcId="{65B80178-022D-4CD4-8914-D957C521D464}" destId="{84DBE21C-9670-4F53-8537-6123929800D1}" srcOrd="7" destOrd="0" presId="urn:microsoft.com/office/officeart/2016/7/layout/HorizontalActionList"/>
    <dgm:cxn modelId="{304ACD98-7828-4D55-9AC3-D031446C7E96}" type="presParOf" srcId="{65B80178-022D-4CD4-8914-D957C521D464}" destId="{C953AD75-92A9-402F-8903-1C9DDC62B752}" srcOrd="8" destOrd="0" presId="urn:microsoft.com/office/officeart/2016/7/layout/HorizontalActionList"/>
    <dgm:cxn modelId="{DE232744-57E5-4737-82A3-CD1A5D5CA735}" type="presParOf" srcId="{C953AD75-92A9-402F-8903-1C9DDC62B752}" destId="{89B5E677-124C-455E-A2E3-A77FAAE59F37}" srcOrd="0" destOrd="0" presId="urn:microsoft.com/office/officeart/2016/7/layout/HorizontalActionList"/>
    <dgm:cxn modelId="{C55D3118-D9F5-4867-AF8A-18B1CA347D85}" type="presParOf" srcId="{C953AD75-92A9-402F-8903-1C9DDC62B752}" destId="{8DB4F727-75EF-4C12-80A9-971264C48458}"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E11806-0445-4C88-9A81-75D6C9FF8DCB}">
      <dsp:nvSpPr>
        <dsp:cNvPr id="0" name=""/>
        <dsp:cNvSpPr/>
      </dsp:nvSpPr>
      <dsp:spPr>
        <a:xfrm>
          <a:off x="700991" y="0"/>
          <a:ext cx="1509048" cy="13453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C5EFC8-962F-4F9B-B88D-F8BACCA890DA}">
      <dsp:nvSpPr>
        <dsp:cNvPr id="0" name=""/>
        <dsp:cNvSpPr/>
      </dsp:nvSpPr>
      <dsp:spPr>
        <a:xfrm>
          <a:off x="700991" y="1497240"/>
          <a:ext cx="4311566" cy="576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defRPr b="1"/>
          </a:pPr>
          <a:r>
            <a:rPr lang="en-US" sz="3600" b="1" kern="1200" dirty="0">
              <a:latin typeface="+mn-lt"/>
              <a:ea typeface="Calibri" panose="020F0502020204030204" pitchFamily="34" charset="0"/>
              <a:cs typeface="Calibri" panose="020F0502020204030204" pitchFamily="34" charset="0"/>
            </a:rPr>
            <a:t>Spoken Language</a:t>
          </a:r>
          <a:endParaRPr lang="en-US" sz="3600" kern="1200" dirty="0">
            <a:latin typeface="+mn-lt"/>
          </a:endParaRPr>
        </a:p>
      </dsp:txBody>
      <dsp:txXfrm>
        <a:off x="700991" y="1497240"/>
        <a:ext cx="4311566" cy="576587"/>
      </dsp:txXfrm>
    </dsp:sp>
    <dsp:sp modelId="{7EE67E99-20C2-4DF7-9BBA-BADA640A6418}">
      <dsp:nvSpPr>
        <dsp:cNvPr id="0" name=""/>
        <dsp:cNvSpPr/>
      </dsp:nvSpPr>
      <dsp:spPr>
        <a:xfrm>
          <a:off x="700991" y="2144464"/>
          <a:ext cx="4311566" cy="1820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Font typeface="Wingdings" panose="05000000000000000000" pitchFamily="2" charset="2"/>
            <a:buNone/>
          </a:pPr>
          <a:r>
            <a:rPr lang="en-US" sz="1800" kern="1200" dirty="0">
              <a:effectLst/>
              <a:latin typeface="+mn-lt"/>
            </a:rPr>
            <a:t>Refers to the language a patient prefers to use when speaking about their health care
May differ from the patient’s written language preference
Requires appropriate interpretation services when needed.</a:t>
          </a:r>
          <a:endParaRPr lang="en-US" sz="1800" kern="1200" dirty="0">
            <a:latin typeface="+mn-lt"/>
          </a:endParaRPr>
        </a:p>
        <a:p>
          <a:pPr marL="0" lvl="0" indent="0" algn="l" defTabSz="755650">
            <a:lnSpc>
              <a:spcPct val="90000"/>
            </a:lnSpc>
            <a:spcBef>
              <a:spcPct val="0"/>
            </a:spcBef>
            <a:spcAft>
              <a:spcPct val="35000"/>
            </a:spcAft>
            <a:buNone/>
          </a:pPr>
          <a:endParaRPr lang="en-US" sz="1700" kern="1200" dirty="0">
            <a:latin typeface="+mn-lt"/>
          </a:endParaRPr>
        </a:p>
      </dsp:txBody>
      <dsp:txXfrm>
        <a:off x="700991" y="2144464"/>
        <a:ext cx="4311566" cy="1820926"/>
      </dsp:txXfrm>
    </dsp:sp>
    <dsp:sp modelId="{FFD0C57E-0339-44DD-9316-A7B271E35B66}">
      <dsp:nvSpPr>
        <dsp:cNvPr id="0" name=""/>
        <dsp:cNvSpPr/>
      </dsp:nvSpPr>
      <dsp:spPr>
        <a:xfrm>
          <a:off x="5767082" y="0"/>
          <a:ext cx="1509048" cy="13453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5F2128-47A2-4778-9926-EADE530238F5}">
      <dsp:nvSpPr>
        <dsp:cNvPr id="0" name=""/>
        <dsp:cNvSpPr/>
      </dsp:nvSpPr>
      <dsp:spPr>
        <a:xfrm>
          <a:off x="5767082" y="1497240"/>
          <a:ext cx="4311566" cy="576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defRPr b="1"/>
          </a:pPr>
          <a:r>
            <a:rPr lang="en-US" sz="3600" b="1" kern="1200" dirty="0">
              <a:latin typeface="+mn-lt"/>
              <a:ea typeface="Calibri" panose="020F0502020204030204" pitchFamily="34" charset="0"/>
              <a:cs typeface="Calibri" panose="020F0502020204030204" pitchFamily="34" charset="0"/>
            </a:rPr>
            <a:t>Written Language</a:t>
          </a:r>
          <a:endParaRPr lang="en-US" sz="3600" kern="1200" dirty="0">
            <a:latin typeface="+mn-lt"/>
          </a:endParaRPr>
        </a:p>
      </dsp:txBody>
      <dsp:txXfrm>
        <a:off x="5767082" y="1497240"/>
        <a:ext cx="4311566" cy="576587"/>
      </dsp:txXfrm>
    </dsp:sp>
    <dsp:sp modelId="{ACA8069D-1DDF-437C-9260-4A923F912B5F}">
      <dsp:nvSpPr>
        <dsp:cNvPr id="0" name=""/>
        <dsp:cNvSpPr/>
      </dsp:nvSpPr>
      <dsp:spPr>
        <a:xfrm>
          <a:off x="5767082" y="2144464"/>
          <a:ext cx="4311566" cy="1820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effectLst/>
              <a:latin typeface="+mn-lt"/>
            </a:rPr>
            <a:t>Refers to the language a patient prefers for reading and understanding written health care materials
Supports comprehension of forms, instructions, care plans, and notices
May require translated or alternative‑format materials.</a:t>
          </a:r>
          <a:endParaRPr lang="en-US" sz="1800" kern="1200" dirty="0">
            <a:latin typeface="+mn-lt"/>
          </a:endParaRPr>
        </a:p>
      </dsp:txBody>
      <dsp:txXfrm>
        <a:off x="5767082" y="2144464"/>
        <a:ext cx="4311566" cy="18209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BE932-AC34-458F-AEF9-AC1B13D2115B}">
      <dsp:nvSpPr>
        <dsp:cNvPr id="0" name=""/>
        <dsp:cNvSpPr/>
      </dsp:nvSpPr>
      <dsp:spPr>
        <a:xfrm>
          <a:off x="1965" y="870621"/>
          <a:ext cx="3100479" cy="190712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099A8A-64A3-4654-9AC0-46F8F8E15C5B}">
      <dsp:nvSpPr>
        <dsp:cNvPr id="0" name=""/>
        <dsp:cNvSpPr/>
      </dsp:nvSpPr>
      <dsp:spPr>
        <a:xfrm>
          <a:off x="335671" y="1187641"/>
          <a:ext cx="3100479" cy="190712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t>Health disparities refer to unfair variations in health outcomes and access to health care among different groups</a:t>
          </a:r>
          <a:endParaRPr lang="en-US" sz="1700" kern="1200" dirty="0"/>
        </a:p>
      </dsp:txBody>
      <dsp:txXfrm>
        <a:off x="391529" y="1243499"/>
        <a:ext cx="2988763" cy="1795411"/>
      </dsp:txXfrm>
    </dsp:sp>
    <dsp:sp modelId="{49BDE0AB-915F-4D01-B15F-7C3107C48687}">
      <dsp:nvSpPr>
        <dsp:cNvPr id="0" name=""/>
        <dsp:cNvSpPr/>
      </dsp:nvSpPr>
      <dsp:spPr>
        <a:xfrm>
          <a:off x="3769856" y="870621"/>
          <a:ext cx="3003351" cy="190712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088226-001C-48E3-9B4B-9FCAF28B4085}">
      <dsp:nvSpPr>
        <dsp:cNvPr id="0" name=""/>
        <dsp:cNvSpPr/>
      </dsp:nvSpPr>
      <dsp:spPr>
        <a:xfrm>
          <a:off x="4103561" y="1187641"/>
          <a:ext cx="3003351" cy="190712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Health disparities are primarily caused by systemic, social, economic, and environmental influences, rather than individual patient decisions</a:t>
          </a:r>
          <a:endParaRPr lang="en-US" sz="1700" kern="1200" dirty="0"/>
        </a:p>
      </dsp:txBody>
      <dsp:txXfrm>
        <a:off x="4159419" y="1243499"/>
        <a:ext cx="2891635" cy="1795411"/>
      </dsp:txXfrm>
    </dsp:sp>
    <dsp:sp modelId="{BEA839D1-700D-443A-A522-BE31813D25B7}">
      <dsp:nvSpPr>
        <dsp:cNvPr id="0" name=""/>
        <dsp:cNvSpPr/>
      </dsp:nvSpPr>
      <dsp:spPr>
        <a:xfrm>
          <a:off x="7440618" y="870621"/>
          <a:ext cx="3003351" cy="190712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269EEA-5581-495D-A642-592E0F0F0D14}">
      <dsp:nvSpPr>
        <dsp:cNvPr id="0" name=""/>
        <dsp:cNvSpPr/>
      </dsp:nvSpPr>
      <dsp:spPr>
        <a:xfrm>
          <a:off x="7774324" y="1187641"/>
          <a:ext cx="3003351" cy="190712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Recognizing health disparities enables health care providers to deliver care that is more equitable, effective, and tailored to each patient's unique needs</a:t>
          </a:r>
        </a:p>
      </dsp:txBody>
      <dsp:txXfrm>
        <a:off x="7830182" y="1243499"/>
        <a:ext cx="2891635" cy="17954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A8011C-770F-4B4E-8E4C-2E17A514AF3E}">
      <dsp:nvSpPr>
        <dsp:cNvPr id="0" name=""/>
        <dsp:cNvSpPr/>
      </dsp:nvSpPr>
      <dsp:spPr>
        <a:xfrm>
          <a:off x="0" y="672295"/>
          <a:ext cx="10779641" cy="1216800"/>
        </a:xfrm>
        <a:prstGeom prst="round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Disability</a:t>
          </a:r>
          <a:r>
            <a:rPr lang="en-US" sz="2000" kern="1200" dirty="0"/>
            <a:t> can encompass physical, sensory, cognitive, or mental health conditions, all of which may influence </a:t>
          </a:r>
          <a:r>
            <a:rPr lang="en-US" sz="2000" u="none" kern="1200" dirty="0"/>
            <a:t>how individuals access </a:t>
          </a:r>
          <a:r>
            <a:rPr lang="en-US" sz="2000" kern="1200" dirty="0"/>
            <a:t>and interact with health care services.</a:t>
          </a:r>
        </a:p>
      </dsp:txBody>
      <dsp:txXfrm>
        <a:off x="59399" y="731694"/>
        <a:ext cx="10660843" cy="1098002"/>
      </dsp:txXfrm>
    </dsp:sp>
    <dsp:sp modelId="{F09DA661-F20C-4365-B21D-A07DC89C74FC}">
      <dsp:nvSpPr>
        <dsp:cNvPr id="0" name=""/>
        <dsp:cNvSpPr/>
      </dsp:nvSpPr>
      <dsp:spPr>
        <a:xfrm>
          <a:off x="0" y="2076295"/>
          <a:ext cx="10779641" cy="1216800"/>
        </a:xfrm>
        <a:prstGeom prst="round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Providing </a:t>
          </a:r>
          <a:r>
            <a:rPr lang="en-US" sz="2000" b="1" kern="1200" dirty="0"/>
            <a:t>accessible</a:t>
          </a:r>
          <a:r>
            <a:rPr lang="en-US" sz="2000" kern="1200" dirty="0"/>
            <a:t> care means ensuring that patients receive information, services, and support in formats that are understandable and usable to them, utilizing necessary accommodations and auxiliary aids as appropriate.</a:t>
          </a:r>
        </a:p>
      </dsp:txBody>
      <dsp:txXfrm>
        <a:off x="59399" y="2135694"/>
        <a:ext cx="10660843" cy="1098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F09B5-8F70-4241-9975-17685A150D33}">
      <dsp:nvSpPr>
        <dsp:cNvPr id="0" name=""/>
        <dsp:cNvSpPr/>
      </dsp:nvSpPr>
      <dsp:spPr>
        <a:xfrm>
          <a:off x="4183" y="102124"/>
          <a:ext cx="2515746" cy="1006298"/>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Deliver Respectful, Equitable Care</a:t>
          </a:r>
          <a:endParaRPr lang="en-US" sz="1800" kern="1200" dirty="0"/>
        </a:p>
      </dsp:txBody>
      <dsp:txXfrm>
        <a:off x="4183" y="102124"/>
        <a:ext cx="2515746" cy="1006298"/>
      </dsp:txXfrm>
    </dsp:sp>
    <dsp:sp modelId="{4D6C313C-6360-48CB-BADD-CC8CBDA7EC49}">
      <dsp:nvSpPr>
        <dsp:cNvPr id="0" name=""/>
        <dsp:cNvSpPr/>
      </dsp:nvSpPr>
      <dsp:spPr>
        <a:xfrm>
          <a:off x="4183" y="1108423"/>
          <a:ext cx="2515746" cy="285480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Provide care that respects patients’ cultural beliefs, values, and communication needs.</a:t>
          </a:r>
        </a:p>
        <a:p>
          <a:pPr marL="114300" lvl="1" indent="-114300" algn="l" defTabSz="622300">
            <a:lnSpc>
              <a:spcPct val="90000"/>
            </a:lnSpc>
            <a:spcBef>
              <a:spcPct val="0"/>
            </a:spcBef>
            <a:spcAft>
              <a:spcPct val="15000"/>
            </a:spcAft>
            <a:buChar char="•"/>
          </a:pPr>
          <a:r>
            <a:rPr lang="en-US" sz="1400" kern="1200" dirty="0"/>
            <a:t>Adapt care to meet patients where they are—not just clinically, but socially and linguistically.</a:t>
          </a:r>
        </a:p>
      </dsp:txBody>
      <dsp:txXfrm>
        <a:off x="4183" y="1108423"/>
        <a:ext cx="2515746" cy="2854800"/>
      </dsp:txXfrm>
    </dsp:sp>
    <dsp:sp modelId="{8316CE95-786A-4217-B458-A6D0FEC64511}">
      <dsp:nvSpPr>
        <dsp:cNvPr id="0" name=""/>
        <dsp:cNvSpPr/>
      </dsp:nvSpPr>
      <dsp:spPr>
        <a:xfrm>
          <a:off x="2872135" y="102124"/>
          <a:ext cx="2515746" cy="1006298"/>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Leadership and Workforce Matter </a:t>
          </a:r>
          <a:endParaRPr lang="en-US" sz="1800" kern="1200" dirty="0"/>
        </a:p>
      </dsp:txBody>
      <dsp:txXfrm>
        <a:off x="2872135" y="102124"/>
        <a:ext cx="2515746" cy="1006298"/>
      </dsp:txXfrm>
    </dsp:sp>
    <dsp:sp modelId="{C217C197-77BE-4F24-928C-064006E0EC86}">
      <dsp:nvSpPr>
        <dsp:cNvPr id="0" name=""/>
        <dsp:cNvSpPr/>
      </dsp:nvSpPr>
      <dsp:spPr>
        <a:xfrm>
          <a:off x="2872135" y="1108423"/>
          <a:ext cx="2515746" cy="285480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Health equity is an organizational priority, not an add‑on.</a:t>
          </a:r>
        </a:p>
        <a:p>
          <a:pPr marL="114300" lvl="1" indent="-114300" algn="l" defTabSz="622300">
            <a:lnSpc>
              <a:spcPct val="90000"/>
            </a:lnSpc>
            <a:spcBef>
              <a:spcPct val="0"/>
            </a:spcBef>
            <a:spcAft>
              <a:spcPct val="15000"/>
            </a:spcAft>
            <a:buChar char="•"/>
          </a:pPr>
          <a:r>
            <a:rPr lang="en-US" sz="1400" kern="1200" dirty="0"/>
            <a:t>Teams should reflect the communities served.</a:t>
          </a:r>
        </a:p>
        <a:p>
          <a:pPr marL="114300" lvl="1" indent="-114300" algn="l" defTabSz="622300">
            <a:lnSpc>
              <a:spcPct val="90000"/>
            </a:lnSpc>
            <a:spcBef>
              <a:spcPct val="0"/>
            </a:spcBef>
            <a:spcAft>
              <a:spcPct val="15000"/>
            </a:spcAft>
            <a:buChar char="•"/>
          </a:pPr>
          <a:r>
            <a:rPr lang="en-US" sz="1400" kern="1200" dirty="0"/>
            <a:t>Providers and staff receive ongoing training in cultural responsiveness.</a:t>
          </a:r>
        </a:p>
      </dsp:txBody>
      <dsp:txXfrm>
        <a:off x="2872135" y="1108423"/>
        <a:ext cx="2515746" cy="2854800"/>
      </dsp:txXfrm>
    </dsp:sp>
    <dsp:sp modelId="{98B18816-D729-49F9-BFD4-A5C4BB0FE58D}">
      <dsp:nvSpPr>
        <dsp:cNvPr id="0" name=""/>
        <dsp:cNvSpPr/>
      </dsp:nvSpPr>
      <dsp:spPr>
        <a:xfrm>
          <a:off x="5740086" y="102124"/>
          <a:ext cx="2515746" cy="1006298"/>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Communication and Language Access </a:t>
          </a:r>
          <a:endParaRPr lang="en-US" sz="1800" kern="1200" dirty="0"/>
        </a:p>
      </dsp:txBody>
      <dsp:txXfrm>
        <a:off x="5740086" y="102124"/>
        <a:ext cx="2515746" cy="1006298"/>
      </dsp:txXfrm>
    </dsp:sp>
    <dsp:sp modelId="{433EE983-627F-43F1-888D-1280B5A239D7}">
      <dsp:nvSpPr>
        <dsp:cNvPr id="0" name=""/>
        <dsp:cNvSpPr/>
      </dsp:nvSpPr>
      <dsp:spPr>
        <a:xfrm>
          <a:off x="5740086" y="1108423"/>
          <a:ext cx="2515746" cy="285480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Offer professional interpreters at no cost when needed.</a:t>
          </a:r>
        </a:p>
        <a:p>
          <a:pPr marL="114300" lvl="1" indent="-114300" algn="l" defTabSz="622300">
            <a:lnSpc>
              <a:spcPct val="90000"/>
            </a:lnSpc>
            <a:spcBef>
              <a:spcPct val="0"/>
            </a:spcBef>
            <a:spcAft>
              <a:spcPct val="15000"/>
            </a:spcAft>
            <a:buChar char="•"/>
          </a:pPr>
          <a:r>
            <a:rPr lang="en-US" sz="1400" kern="1200" dirty="0"/>
            <a:t>Clearly let patients know language help is available.</a:t>
          </a:r>
        </a:p>
        <a:p>
          <a:pPr marL="114300" lvl="1" indent="-114300" algn="l" defTabSz="622300">
            <a:lnSpc>
              <a:spcPct val="90000"/>
            </a:lnSpc>
            <a:spcBef>
              <a:spcPct val="0"/>
            </a:spcBef>
            <a:spcAft>
              <a:spcPct val="15000"/>
            </a:spcAft>
            <a:buChar char="•"/>
          </a:pPr>
          <a:r>
            <a:rPr lang="en-US" sz="1400" kern="1200" dirty="0"/>
            <a:t>Use qualified interpreters—not family members or untrained staff.</a:t>
          </a:r>
        </a:p>
        <a:p>
          <a:pPr marL="114300" lvl="1" indent="-114300" algn="l" defTabSz="622300">
            <a:lnSpc>
              <a:spcPct val="90000"/>
            </a:lnSpc>
            <a:spcBef>
              <a:spcPct val="0"/>
            </a:spcBef>
            <a:spcAft>
              <a:spcPct val="15000"/>
            </a:spcAft>
            <a:buChar char="•"/>
          </a:pPr>
          <a:r>
            <a:rPr lang="en-US" sz="1400" kern="1200" dirty="0"/>
            <a:t>Share written and digital materials in plain language and preferred languages.</a:t>
          </a:r>
        </a:p>
      </dsp:txBody>
      <dsp:txXfrm>
        <a:off x="5740086" y="1108423"/>
        <a:ext cx="2515746" cy="2854800"/>
      </dsp:txXfrm>
    </dsp:sp>
    <dsp:sp modelId="{7A7280E0-535D-4646-9CC2-458A7196BD07}">
      <dsp:nvSpPr>
        <dsp:cNvPr id="0" name=""/>
        <dsp:cNvSpPr/>
      </dsp:nvSpPr>
      <dsp:spPr>
        <a:xfrm>
          <a:off x="8608038" y="102124"/>
          <a:ext cx="2515746" cy="1006298"/>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Listen, Learn, and Improve </a:t>
          </a:r>
          <a:endParaRPr lang="en-US" sz="1800" kern="1200" dirty="0"/>
        </a:p>
      </dsp:txBody>
      <dsp:txXfrm>
        <a:off x="8608038" y="102124"/>
        <a:ext cx="2515746" cy="1006298"/>
      </dsp:txXfrm>
    </dsp:sp>
    <dsp:sp modelId="{F68BD5C5-70EC-4ED6-9641-E8A96F2E317A}">
      <dsp:nvSpPr>
        <dsp:cNvPr id="0" name=""/>
        <dsp:cNvSpPr/>
      </dsp:nvSpPr>
      <dsp:spPr>
        <a:xfrm>
          <a:off x="8608038" y="1108423"/>
          <a:ext cx="2515746" cy="285480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Collect REL and other demographic data.</a:t>
          </a:r>
        </a:p>
        <a:p>
          <a:pPr marL="114300" lvl="1" indent="-114300" algn="l" defTabSz="622300">
            <a:lnSpc>
              <a:spcPct val="90000"/>
            </a:lnSpc>
            <a:spcBef>
              <a:spcPct val="0"/>
            </a:spcBef>
            <a:spcAft>
              <a:spcPct val="15000"/>
            </a:spcAft>
            <a:buChar char="•"/>
          </a:pPr>
          <a:r>
            <a:rPr lang="en-US" sz="1400" kern="1200" dirty="0"/>
            <a:t>Use data to identify and reduce disparities.</a:t>
          </a:r>
        </a:p>
        <a:p>
          <a:pPr marL="114300" lvl="1" indent="-114300" algn="l" defTabSz="622300">
            <a:lnSpc>
              <a:spcPct val="90000"/>
            </a:lnSpc>
            <a:spcBef>
              <a:spcPct val="0"/>
            </a:spcBef>
            <a:spcAft>
              <a:spcPct val="15000"/>
            </a:spcAft>
            <a:buChar char="•"/>
          </a:pPr>
          <a:r>
            <a:rPr lang="en-US" sz="1400" kern="1200" dirty="0"/>
            <a:t>Partner with communities to improve care.</a:t>
          </a:r>
        </a:p>
        <a:p>
          <a:pPr marL="114300" lvl="1" indent="-114300" algn="l" defTabSz="622300">
            <a:lnSpc>
              <a:spcPct val="90000"/>
            </a:lnSpc>
            <a:spcBef>
              <a:spcPct val="0"/>
            </a:spcBef>
            <a:spcAft>
              <a:spcPct val="15000"/>
            </a:spcAft>
            <a:buChar char="•"/>
          </a:pPr>
          <a:r>
            <a:rPr lang="en-US" sz="1400" kern="1200" dirty="0"/>
            <a:t>Provide clear, accessible ways for patients to share concerns.</a:t>
          </a:r>
        </a:p>
        <a:p>
          <a:pPr marL="114300" lvl="1" indent="-114300" algn="l" defTabSz="622300">
            <a:lnSpc>
              <a:spcPct val="90000"/>
            </a:lnSpc>
            <a:spcBef>
              <a:spcPct val="0"/>
            </a:spcBef>
            <a:spcAft>
              <a:spcPct val="15000"/>
            </a:spcAft>
            <a:buChar char="•"/>
          </a:pPr>
          <a:r>
            <a:rPr lang="en-US" sz="1400" kern="1200" dirty="0"/>
            <a:t>Be transparent about progress toward equity goals.</a:t>
          </a:r>
        </a:p>
      </dsp:txBody>
      <dsp:txXfrm>
        <a:off x="8608038" y="1108423"/>
        <a:ext cx="2515746" cy="28548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716E5F-7543-4E78-B77F-6B34B95FFFDA}">
      <dsp:nvSpPr>
        <dsp:cNvPr id="0" name=""/>
        <dsp:cNvSpPr/>
      </dsp:nvSpPr>
      <dsp:spPr>
        <a:xfrm>
          <a:off x="3335" y="11335"/>
          <a:ext cx="3251954" cy="748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t>Individual &amp; Social Factors</a:t>
          </a:r>
        </a:p>
      </dsp:txBody>
      <dsp:txXfrm>
        <a:off x="3335" y="11335"/>
        <a:ext cx="3251954" cy="748800"/>
      </dsp:txXfrm>
    </dsp:sp>
    <dsp:sp modelId="{903E0221-E3E3-446E-921D-7795066999BC}">
      <dsp:nvSpPr>
        <dsp:cNvPr id="0" name=""/>
        <dsp:cNvSpPr/>
      </dsp:nvSpPr>
      <dsp:spPr>
        <a:xfrm>
          <a:off x="3335" y="760135"/>
          <a:ext cx="3251954" cy="277004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Age</a:t>
          </a:r>
          <a:endParaRPr lang="en-US"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Disability status</a:t>
          </a:r>
          <a:endParaRPr lang="en-US"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Language preference</a:t>
          </a:r>
          <a:endParaRPr lang="en-US"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kern="1200" dirty="0"/>
            <a:t>Race and ethnicity</a:t>
          </a:r>
        </a:p>
        <a:p>
          <a:pPr marL="171450" lvl="1" indent="-171450" algn="l" defTabSz="800100">
            <a:lnSpc>
              <a:spcPct val="90000"/>
            </a:lnSpc>
            <a:spcBef>
              <a:spcPct val="0"/>
            </a:spcBef>
            <a:spcAft>
              <a:spcPct val="15000"/>
            </a:spcAft>
            <a:buFont typeface="Arial" panose="020B0604020202020204" pitchFamily="34" charset="0"/>
            <a:buChar char="•"/>
          </a:pPr>
          <a:r>
            <a:rPr lang="en-US" sz="1800" kern="1200" dirty="0"/>
            <a:t>Sexual orientation and gender </a:t>
          </a:r>
        </a:p>
      </dsp:txBody>
      <dsp:txXfrm>
        <a:off x="3335" y="760135"/>
        <a:ext cx="3251954" cy="2770048"/>
      </dsp:txXfrm>
    </dsp:sp>
    <dsp:sp modelId="{819FDC5F-C219-4EEA-9565-E1A18C8F8787}">
      <dsp:nvSpPr>
        <dsp:cNvPr id="0" name=""/>
        <dsp:cNvSpPr/>
      </dsp:nvSpPr>
      <dsp:spPr>
        <a:xfrm>
          <a:off x="3710562" y="11335"/>
          <a:ext cx="3251954" cy="748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i="0" kern="1200" dirty="0"/>
            <a:t>Community &amp; Environmental Factors</a:t>
          </a:r>
          <a:endParaRPr lang="en-US" sz="1800" kern="1200" dirty="0"/>
        </a:p>
      </dsp:txBody>
      <dsp:txXfrm>
        <a:off x="3710562" y="11335"/>
        <a:ext cx="3251954" cy="748800"/>
      </dsp:txXfrm>
    </dsp:sp>
    <dsp:sp modelId="{3F7912E6-3C25-48DA-8788-A12E3F8CA81A}">
      <dsp:nvSpPr>
        <dsp:cNvPr id="0" name=""/>
        <dsp:cNvSpPr/>
      </dsp:nvSpPr>
      <dsp:spPr>
        <a:xfrm>
          <a:off x="3710562" y="760135"/>
          <a:ext cx="3251954" cy="277004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US" sz="1600" b="0" i="0" kern="1200" dirty="0"/>
            <a:t>Geographic location</a:t>
          </a:r>
        </a:p>
        <a:p>
          <a:pPr marL="171450" lvl="1" indent="-171450" algn="l" defTabSz="711200">
            <a:lnSpc>
              <a:spcPct val="90000"/>
            </a:lnSpc>
            <a:spcBef>
              <a:spcPct val="0"/>
            </a:spcBef>
            <a:spcAft>
              <a:spcPct val="15000"/>
            </a:spcAft>
            <a:buFont typeface="Arial" panose="020B0604020202020204" pitchFamily="34" charset="0"/>
            <a:buChar char="•"/>
          </a:pPr>
          <a:r>
            <a:rPr lang="en-US" sz="1600" b="0" i="0" kern="1200" dirty="0"/>
            <a:t>SDoH</a:t>
          </a:r>
        </a:p>
        <a:p>
          <a:pPr marL="171450" lvl="1" indent="-171450" algn="l" defTabSz="711200">
            <a:lnSpc>
              <a:spcPct val="90000"/>
            </a:lnSpc>
            <a:spcBef>
              <a:spcPct val="0"/>
            </a:spcBef>
            <a:spcAft>
              <a:spcPct val="15000"/>
            </a:spcAft>
            <a:buFont typeface="Arial" panose="020B0604020202020204" pitchFamily="34" charset="0"/>
            <a:buChar char="•"/>
          </a:pPr>
          <a:r>
            <a:rPr lang="en-US" sz="1600" b="0" i="0" kern="1200" dirty="0"/>
            <a:t>Economic stability</a:t>
          </a:r>
        </a:p>
        <a:p>
          <a:pPr marL="342900" lvl="2" indent="-171450" algn="l" defTabSz="711200">
            <a:lnSpc>
              <a:spcPct val="90000"/>
            </a:lnSpc>
            <a:spcBef>
              <a:spcPct val="0"/>
            </a:spcBef>
            <a:spcAft>
              <a:spcPct val="15000"/>
            </a:spcAft>
            <a:buFont typeface="Arial" panose="020B0604020202020204" pitchFamily="34" charset="0"/>
            <a:buChar char="•"/>
          </a:pPr>
          <a:r>
            <a:rPr lang="en-US" sz="1600" b="0" i="0" kern="1200" dirty="0"/>
            <a:t>Neighborhood and physical environment</a:t>
          </a:r>
        </a:p>
        <a:p>
          <a:pPr marL="342900" lvl="2" indent="-171450" algn="l" defTabSz="711200">
            <a:lnSpc>
              <a:spcPct val="90000"/>
            </a:lnSpc>
            <a:spcBef>
              <a:spcPct val="0"/>
            </a:spcBef>
            <a:spcAft>
              <a:spcPct val="15000"/>
            </a:spcAft>
            <a:buFont typeface="Arial" panose="020B0604020202020204" pitchFamily="34" charset="0"/>
            <a:buChar char="•"/>
          </a:pPr>
          <a:r>
            <a:rPr lang="en-US" sz="1600" b="0" i="0" kern="1200" dirty="0"/>
            <a:t>Education access and quality</a:t>
          </a:r>
        </a:p>
        <a:p>
          <a:pPr marL="342900" lvl="2" indent="-171450" algn="l" defTabSz="711200">
            <a:lnSpc>
              <a:spcPct val="90000"/>
            </a:lnSpc>
            <a:spcBef>
              <a:spcPct val="0"/>
            </a:spcBef>
            <a:spcAft>
              <a:spcPct val="15000"/>
            </a:spcAft>
            <a:buFont typeface="Arial" panose="020B0604020202020204" pitchFamily="34" charset="0"/>
            <a:buChar char="•"/>
          </a:pPr>
          <a:r>
            <a:rPr lang="en-US" sz="1600" b="0" i="0" kern="1200" dirty="0"/>
            <a:t>Health care access and quality</a:t>
          </a:r>
        </a:p>
        <a:p>
          <a:pPr marL="342900" lvl="2" indent="-171450" algn="l" defTabSz="711200">
            <a:lnSpc>
              <a:spcPct val="90000"/>
            </a:lnSpc>
            <a:spcBef>
              <a:spcPct val="0"/>
            </a:spcBef>
            <a:spcAft>
              <a:spcPct val="15000"/>
            </a:spcAft>
            <a:buFont typeface="Arial" panose="020B0604020202020204" pitchFamily="34" charset="0"/>
            <a:buChar char="•"/>
          </a:pPr>
          <a:r>
            <a:rPr lang="en-US" sz="1600" b="0" i="0" kern="1200" dirty="0"/>
            <a:t>Social and community context  </a:t>
          </a:r>
        </a:p>
        <a:p>
          <a:pPr marL="342900" lvl="2" indent="-171450" algn="l" defTabSz="711200">
            <a:lnSpc>
              <a:spcPct val="90000"/>
            </a:lnSpc>
            <a:spcBef>
              <a:spcPct val="0"/>
            </a:spcBef>
            <a:spcAft>
              <a:spcPct val="15000"/>
            </a:spcAft>
            <a:buNone/>
          </a:pPr>
          <a:endParaRPr lang="en-US" sz="1600" kern="1200" dirty="0"/>
        </a:p>
        <a:p>
          <a:pPr marL="342900" lvl="2" indent="-171450" algn="l" defTabSz="711200">
            <a:lnSpc>
              <a:spcPct val="90000"/>
            </a:lnSpc>
            <a:spcBef>
              <a:spcPct val="0"/>
            </a:spcBef>
            <a:spcAft>
              <a:spcPct val="15000"/>
            </a:spcAft>
            <a:buNone/>
          </a:pPr>
          <a:endParaRPr lang="en-US" sz="1600" kern="1200" dirty="0"/>
        </a:p>
      </dsp:txBody>
      <dsp:txXfrm>
        <a:off x="3710562" y="760135"/>
        <a:ext cx="3251954" cy="2770048"/>
      </dsp:txXfrm>
    </dsp:sp>
    <dsp:sp modelId="{4832E160-8A6E-434F-A200-C7715A81CEB1}">
      <dsp:nvSpPr>
        <dsp:cNvPr id="0" name=""/>
        <dsp:cNvSpPr/>
      </dsp:nvSpPr>
      <dsp:spPr>
        <a:xfrm>
          <a:off x="7421125" y="0"/>
          <a:ext cx="3251954" cy="748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i="0" kern="1200" dirty="0"/>
            <a:t>Systemic &amp; Structural Factors</a:t>
          </a:r>
          <a:endParaRPr lang="en-US" sz="1800" kern="1200" dirty="0"/>
        </a:p>
      </dsp:txBody>
      <dsp:txXfrm>
        <a:off x="7421125" y="0"/>
        <a:ext cx="3251954" cy="748800"/>
      </dsp:txXfrm>
    </dsp:sp>
    <dsp:sp modelId="{53E1E42F-877E-4E9A-AAA1-35E8CC08A6C8}">
      <dsp:nvSpPr>
        <dsp:cNvPr id="0" name=""/>
        <dsp:cNvSpPr/>
      </dsp:nvSpPr>
      <dsp:spPr>
        <a:xfrm>
          <a:off x="7417790" y="760135"/>
          <a:ext cx="3251954" cy="277004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Structural discrimination</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Poverty and low income</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Restricted access to high‑quality health care services</a:t>
          </a:r>
        </a:p>
      </dsp:txBody>
      <dsp:txXfrm>
        <a:off x="7417790" y="760135"/>
        <a:ext cx="3251954" cy="27700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DC358D-8CBF-4DD2-BCCA-5C135EC2CC7F}">
      <dsp:nvSpPr>
        <dsp:cNvPr id="0" name=""/>
        <dsp:cNvSpPr/>
      </dsp:nvSpPr>
      <dsp:spPr>
        <a:xfrm>
          <a:off x="2155928" y="484"/>
          <a:ext cx="8623712" cy="629273"/>
        </a:xfrm>
        <a:prstGeom prst="rect">
          <a:avLst/>
        </a:prstGeom>
        <a:solidFill>
          <a:schemeClr val="accent3">
            <a:shade val="80000"/>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b="1" kern="1200" dirty="0"/>
            <a:t>Professional interpreters consistently and provide written instructions in the patient’s preferred language</a:t>
          </a:r>
        </a:p>
      </dsp:txBody>
      <dsp:txXfrm>
        <a:off x="2155928" y="484"/>
        <a:ext cx="8623712" cy="629273"/>
      </dsp:txXfrm>
    </dsp:sp>
    <dsp:sp modelId="{B056E540-A668-443A-8E80-0E99BFA37709}">
      <dsp:nvSpPr>
        <dsp:cNvPr id="0" name=""/>
        <dsp:cNvSpPr/>
      </dsp:nvSpPr>
      <dsp:spPr>
        <a:xfrm>
          <a:off x="0" y="484"/>
          <a:ext cx="2155928" cy="629273"/>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44550">
            <a:lnSpc>
              <a:spcPct val="90000"/>
            </a:lnSpc>
            <a:spcBef>
              <a:spcPct val="0"/>
            </a:spcBef>
            <a:spcAft>
              <a:spcPct val="35000"/>
            </a:spcAft>
            <a:buNone/>
          </a:pPr>
          <a:r>
            <a:rPr lang="en-US" sz="1900" kern="1200" dirty="0"/>
            <a:t>Use</a:t>
          </a:r>
        </a:p>
      </dsp:txBody>
      <dsp:txXfrm>
        <a:off x="0" y="484"/>
        <a:ext cx="2155928" cy="629273"/>
      </dsp:txXfrm>
    </dsp:sp>
    <dsp:sp modelId="{D63F2812-F6A5-46B3-99DF-57CD1F6D8614}">
      <dsp:nvSpPr>
        <dsp:cNvPr id="0" name=""/>
        <dsp:cNvSpPr/>
      </dsp:nvSpPr>
      <dsp:spPr>
        <a:xfrm>
          <a:off x="2155928" y="620054"/>
          <a:ext cx="8623712" cy="629273"/>
        </a:xfrm>
        <a:prstGeom prst="rect">
          <a:avLst/>
        </a:prstGeom>
        <a:solidFill>
          <a:schemeClr val="accent3">
            <a:shade val="80000"/>
            <a:hueOff val="-89829"/>
            <a:satOff val="-6957"/>
            <a:lumOff val="6570"/>
            <a:alphaOff val="0"/>
          </a:schemeClr>
        </a:solidFill>
        <a:ln w="19050" cap="flat" cmpd="sng" algn="ctr">
          <a:solidFill>
            <a:schemeClr val="accent3">
              <a:shade val="80000"/>
              <a:hueOff val="-89829"/>
              <a:satOff val="-6957"/>
              <a:lumOff val="657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b="1" kern="1200" dirty="0"/>
            <a:t>Understanding with </a:t>
          </a:r>
          <a:r>
            <a:rPr lang="en-US" sz="1800" b="1" i="1" kern="1200" dirty="0"/>
            <a:t>teach‑back technique</a:t>
          </a:r>
        </a:p>
      </dsp:txBody>
      <dsp:txXfrm>
        <a:off x="2155928" y="620054"/>
        <a:ext cx="8623712" cy="629273"/>
      </dsp:txXfrm>
    </dsp:sp>
    <dsp:sp modelId="{3F4F1E9E-9309-4D82-B7CD-07D0B34EA1D1}">
      <dsp:nvSpPr>
        <dsp:cNvPr id="0" name=""/>
        <dsp:cNvSpPr/>
      </dsp:nvSpPr>
      <dsp:spPr>
        <a:xfrm>
          <a:off x="0" y="667513"/>
          <a:ext cx="2155928" cy="629273"/>
        </a:xfrm>
        <a:prstGeom prst="rect">
          <a:avLst/>
        </a:prstGeom>
        <a:solidFill>
          <a:schemeClr val="lt1">
            <a:hueOff val="0"/>
            <a:satOff val="0"/>
            <a:lumOff val="0"/>
            <a:alphaOff val="0"/>
          </a:schemeClr>
        </a:solidFill>
        <a:ln w="19050" cap="flat" cmpd="sng" algn="ctr">
          <a:solidFill>
            <a:schemeClr val="accent3">
              <a:shade val="80000"/>
              <a:hueOff val="-89829"/>
              <a:satOff val="-6957"/>
              <a:lumOff val="657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00100">
            <a:lnSpc>
              <a:spcPct val="90000"/>
            </a:lnSpc>
            <a:spcBef>
              <a:spcPct val="0"/>
            </a:spcBef>
            <a:spcAft>
              <a:spcPct val="35000"/>
            </a:spcAft>
            <a:buNone/>
          </a:pPr>
          <a:r>
            <a:rPr lang="en-US" sz="1800" kern="1200" dirty="0"/>
            <a:t>Confirm  </a:t>
          </a:r>
        </a:p>
      </dsp:txBody>
      <dsp:txXfrm>
        <a:off x="0" y="667513"/>
        <a:ext cx="2155928" cy="629273"/>
      </dsp:txXfrm>
    </dsp:sp>
    <dsp:sp modelId="{4A3A756B-61F4-45DB-80CA-AEF12A1E0029}">
      <dsp:nvSpPr>
        <dsp:cNvPr id="0" name=""/>
        <dsp:cNvSpPr/>
      </dsp:nvSpPr>
      <dsp:spPr>
        <a:xfrm>
          <a:off x="2155928" y="1334543"/>
          <a:ext cx="8623712" cy="629273"/>
        </a:xfrm>
        <a:prstGeom prst="rect">
          <a:avLst/>
        </a:prstGeom>
        <a:solidFill>
          <a:schemeClr val="accent3">
            <a:shade val="80000"/>
            <a:hueOff val="-179658"/>
            <a:satOff val="-13914"/>
            <a:lumOff val="13140"/>
            <a:alphaOff val="0"/>
          </a:schemeClr>
        </a:solidFill>
        <a:ln w="19050" cap="flat" cmpd="sng" algn="ctr">
          <a:solidFill>
            <a:schemeClr val="accent3">
              <a:shade val="80000"/>
              <a:hueOff val="-179658"/>
              <a:satOff val="-13914"/>
              <a:lumOff val="1314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b="1" kern="1200" dirty="0"/>
            <a:t>Plain language </a:t>
          </a:r>
        </a:p>
      </dsp:txBody>
      <dsp:txXfrm>
        <a:off x="2155928" y="1334543"/>
        <a:ext cx="8623712" cy="629273"/>
      </dsp:txXfrm>
    </dsp:sp>
    <dsp:sp modelId="{BFFB55EE-640B-481A-9892-A221C00A0F03}">
      <dsp:nvSpPr>
        <dsp:cNvPr id="0" name=""/>
        <dsp:cNvSpPr/>
      </dsp:nvSpPr>
      <dsp:spPr>
        <a:xfrm>
          <a:off x="0" y="1334543"/>
          <a:ext cx="2155928" cy="629273"/>
        </a:xfrm>
        <a:prstGeom prst="rect">
          <a:avLst/>
        </a:prstGeom>
        <a:solidFill>
          <a:schemeClr val="lt1">
            <a:hueOff val="0"/>
            <a:satOff val="0"/>
            <a:lumOff val="0"/>
            <a:alphaOff val="0"/>
          </a:schemeClr>
        </a:solidFill>
        <a:ln w="19050" cap="flat" cmpd="sng" algn="ctr">
          <a:solidFill>
            <a:schemeClr val="accent3">
              <a:shade val="80000"/>
              <a:hueOff val="-179658"/>
              <a:satOff val="-13914"/>
              <a:lumOff val="1314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44550">
            <a:lnSpc>
              <a:spcPct val="90000"/>
            </a:lnSpc>
            <a:spcBef>
              <a:spcPct val="0"/>
            </a:spcBef>
            <a:spcAft>
              <a:spcPct val="35000"/>
            </a:spcAft>
            <a:buNone/>
          </a:pPr>
          <a:r>
            <a:rPr lang="en-US" sz="1900" kern="1200" dirty="0"/>
            <a:t>Use </a:t>
          </a:r>
        </a:p>
      </dsp:txBody>
      <dsp:txXfrm>
        <a:off x="0" y="1334543"/>
        <a:ext cx="2155928" cy="629273"/>
      </dsp:txXfrm>
    </dsp:sp>
    <dsp:sp modelId="{A12B1BF4-8DF7-4CCF-884F-F12FD3DCF2E8}">
      <dsp:nvSpPr>
        <dsp:cNvPr id="0" name=""/>
        <dsp:cNvSpPr/>
      </dsp:nvSpPr>
      <dsp:spPr>
        <a:xfrm>
          <a:off x="2155928" y="2001573"/>
          <a:ext cx="8623712" cy="629273"/>
        </a:xfrm>
        <a:prstGeom prst="rect">
          <a:avLst/>
        </a:prstGeom>
        <a:solidFill>
          <a:schemeClr val="accent3">
            <a:shade val="80000"/>
            <a:hueOff val="-269488"/>
            <a:satOff val="-20872"/>
            <a:lumOff val="19709"/>
            <a:alphaOff val="0"/>
          </a:schemeClr>
        </a:solidFill>
        <a:ln w="19050" cap="flat" cmpd="sng" algn="ctr">
          <a:solidFill>
            <a:schemeClr val="accent3">
              <a:shade val="80000"/>
              <a:hueOff val="-269488"/>
              <a:satOff val="-20872"/>
              <a:lumOff val="1970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b="1" kern="1200" dirty="0"/>
            <a:t>Barriers before labeling “non-compliant,” including work schedule, transportation, and food access</a:t>
          </a:r>
          <a:endParaRPr lang="en-US" sz="1300" b="1" kern="1200" dirty="0"/>
        </a:p>
      </dsp:txBody>
      <dsp:txXfrm>
        <a:off x="2155928" y="2001573"/>
        <a:ext cx="8623712" cy="629273"/>
      </dsp:txXfrm>
    </dsp:sp>
    <dsp:sp modelId="{A8A175B6-849F-4FC6-AC34-B3074FEB4047}">
      <dsp:nvSpPr>
        <dsp:cNvPr id="0" name=""/>
        <dsp:cNvSpPr/>
      </dsp:nvSpPr>
      <dsp:spPr>
        <a:xfrm>
          <a:off x="0" y="2001573"/>
          <a:ext cx="2155928" cy="629273"/>
        </a:xfrm>
        <a:prstGeom prst="rect">
          <a:avLst/>
        </a:prstGeom>
        <a:solidFill>
          <a:schemeClr val="lt1">
            <a:hueOff val="0"/>
            <a:satOff val="0"/>
            <a:lumOff val="0"/>
            <a:alphaOff val="0"/>
          </a:schemeClr>
        </a:solidFill>
        <a:ln w="19050" cap="flat" cmpd="sng" algn="ctr">
          <a:solidFill>
            <a:schemeClr val="accent3">
              <a:shade val="80000"/>
              <a:hueOff val="-269488"/>
              <a:satOff val="-20872"/>
              <a:lumOff val="197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44550">
            <a:lnSpc>
              <a:spcPct val="90000"/>
            </a:lnSpc>
            <a:spcBef>
              <a:spcPct val="0"/>
            </a:spcBef>
            <a:spcAft>
              <a:spcPct val="35000"/>
            </a:spcAft>
            <a:buNone/>
          </a:pPr>
          <a:r>
            <a:rPr lang="en-US" sz="1900" kern="1200" dirty="0"/>
            <a:t>Assess</a:t>
          </a:r>
        </a:p>
      </dsp:txBody>
      <dsp:txXfrm>
        <a:off x="0" y="2001573"/>
        <a:ext cx="2155928" cy="629273"/>
      </dsp:txXfrm>
    </dsp:sp>
    <dsp:sp modelId="{A7BAF299-7BA5-4EB7-9239-EEF3D8A04787}">
      <dsp:nvSpPr>
        <dsp:cNvPr id="0" name=""/>
        <dsp:cNvSpPr/>
      </dsp:nvSpPr>
      <dsp:spPr>
        <a:xfrm>
          <a:off x="2155928" y="2668603"/>
          <a:ext cx="8623712" cy="629273"/>
        </a:xfrm>
        <a:prstGeom prst="rect">
          <a:avLst/>
        </a:prstGeom>
        <a:solidFill>
          <a:schemeClr val="accent3">
            <a:shade val="80000"/>
            <a:hueOff val="-359317"/>
            <a:satOff val="-27829"/>
            <a:lumOff val="26279"/>
            <a:alphaOff val="0"/>
          </a:schemeClr>
        </a:solidFill>
        <a:ln w="19050" cap="flat" cmpd="sng" algn="ctr">
          <a:solidFill>
            <a:schemeClr val="accent3">
              <a:shade val="80000"/>
              <a:hueOff val="-359317"/>
              <a:satOff val="-27829"/>
              <a:lumOff val="2627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b="1" kern="1200" dirty="0"/>
            <a:t>For key social conditions </a:t>
          </a:r>
        </a:p>
      </dsp:txBody>
      <dsp:txXfrm>
        <a:off x="2155928" y="2668603"/>
        <a:ext cx="8623712" cy="629273"/>
      </dsp:txXfrm>
    </dsp:sp>
    <dsp:sp modelId="{BA648F52-39CA-4BF6-BBAB-DB02A2B321C7}">
      <dsp:nvSpPr>
        <dsp:cNvPr id="0" name=""/>
        <dsp:cNvSpPr/>
      </dsp:nvSpPr>
      <dsp:spPr>
        <a:xfrm>
          <a:off x="0" y="2668603"/>
          <a:ext cx="2155928" cy="629273"/>
        </a:xfrm>
        <a:prstGeom prst="rect">
          <a:avLst/>
        </a:prstGeom>
        <a:solidFill>
          <a:schemeClr val="lt1">
            <a:hueOff val="0"/>
            <a:satOff val="0"/>
            <a:lumOff val="0"/>
            <a:alphaOff val="0"/>
          </a:schemeClr>
        </a:solidFill>
        <a:ln w="19050" cap="flat" cmpd="sng" algn="ctr">
          <a:solidFill>
            <a:schemeClr val="accent3">
              <a:shade val="80000"/>
              <a:hueOff val="-359317"/>
              <a:satOff val="-27829"/>
              <a:lumOff val="262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44550">
            <a:lnSpc>
              <a:spcPct val="90000"/>
            </a:lnSpc>
            <a:spcBef>
              <a:spcPct val="0"/>
            </a:spcBef>
            <a:spcAft>
              <a:spcPct val="35000"/>
            </a:spcAft>
            <a:buNone/>
          </a:pPr>
          <a:r>
            <a:rPr lang="en-US" sz="1900" kern="1200" dirty="0"/>
            <a:t>Screen</a:t>
          </a:r>
        </a:p>
      </dsp:txBody>
      <dsp:txXfrm>
        <a:off x="0" y="2668603"/>
        <a:ext cx="2155928" cy="629273"/>
      </dsp:txXfrm>
    </dsp:sp>
    <dsp:sp modelId="{D4D06AA5-0B78-4E6B-B0AC-BEDDB11DC55E}">
      <dsp:nvSpPr>
        <dsp:cNvPr id="0" name=""/>
        <dsp:cNvSpPr/>
      </dsp:nvSpPr>
      <dsp:spPr>
        <a:xfrm>
          <a:off x="2155928" y="3335633"/>
          <a:ext cx="8623712" cy="629273"/>
        </a:xfrm>
        <a:prstGeom prst="rect">
          <a:avLst/>
        </a:prstGeom>
        <a:solidFill>
          <a:schemeClr val="accent3">
            <a:shade val="80000"/>
            <a:hueOff val="-449146"/>
            <a:satOff val="-34786"/>
            <a:lumOff val="32849"/>
            <a:alphaOff val="0"/>
          </a:schemeClr>
        </a:solidFill>
        <a:ln w="19050" cap="flat" cmpd="sng" algn="ctr">
          <a:solidFill>
            <a:schemeClr val="accent3">
              <a:shade val="80000"/>
              <a:hueOff val="-449146"/>
              <a:satOff val="-34786"/>
              <a:lumOff val="3284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b="1" kern="1200" dirty="0"/>
            <a:t>Care through simplified regimens, flexible follow‑ups, and referrals to care management or community resources</a:t>
          </a:r>
          <a:endParaRPr lang="en-US" sz="1300" b="1" kern="1200" dirty="0"/>
        </a:p>
      </dsp:txBody>
      <dsp:txXfrm>
        <a:off x="2155928" y="3335633"/>
        <a:ext cx="8623712" cy="629273"/>
      </dsp:txXfrm>
    </dsp:sp>
    <dsp:sp modelId="{1453DDC0-9AE3-46EA-A9B7-14B50DA5A542}">
      <dsp:nvSpPr>
        <dsp:cNvPr id="0" name=""/>
        <dsp:cNvSpPr/>
      </dsp:nvSpPr>
      <dsp:spPr>
        <a:xfrm>
          <a:off x="0" y="3335633"/>
          <a:ext cx="2155928" cy="629273"/>
        </a:xfrm>
        <a:prstGeom prst="rect">
          <a:avLst/>
        </a:prstGeom>
        <a:solidFill>
          <a:schemeClr val="lt1">
            <a:hueOff val="0"/>
            <a:satOff val="0"/>
            <a:lumOff val="0"/>
            <a:alphaOff val="0"/>
          </a:schemeClr>
        </a:solidFill>
        <a:ln w="19050" cap="flat" cmpd="sng" algn="ctr">
          <a:solidFill>
            <a:schemeClr val="accent3">
              <a:shade val="80000"/>
              <a:hueOff val="-449146"/>
              <a:satOff val="-34786"/>
              <a:lumOff val="3284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44550">
            <a:lnSpc>
              <a:spcPct val="90000"/>
            </a:lnSpc>
            <a:spcBef>
              <a:spcPct val="0"/>
            </a:spcBef>
            <a:spcAft>
              <a:spcPct val="35000"/>
            </a:spcAft>
            <a:buNone/>
          </a:pPr>
          <a:r>
            <a:rPr lang="en-US" sz="1900" kern="1200" dirty="0"/>
            <a:t>Adapt/ coordinate</a:t>
          </a:r>
        </a:p>
      </dsp:txBody>
      <dsp:txXfrm>
        <a:off x="0" y="3335633"/>
        <a:ext cx="2155928" cy="6292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B7F3A-AAC0-4493-BF17-166D7569BB61}">
      <dsp:nvSpPr>
        <dsp:cNvPr id="0" name=""/>
        <dsp:cNvSpPr/>
      </dsp:nvSpPr>
      <dsp:spPr>
        <a:xfrm>
          <a:off x="0" y="362920"/>
          <a:ext cx="10779641" cy="579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EFABF3-C789-4C6C-B094-99001E1FFD4B}">
      <dsp:nvSpPr>
        <dsp:cNvPr id="0" name=""/>
        <dsp:cNvSpPr/>
      </dsp:nvSpPr>
      <dsp:spPr>
        <a:xfrm>
          <a:off x="571671" y="336407"/>
          <a:ext cx="7545748" cy="678960"/>
        </a:xfrm>
        <a:prstGeom prst="roundRect">
          <a:avLst/>
        </a:prstGeom>
        <a:solidFill>
          <a:srgbClr val="00B05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211" tIns="0" rIns="285211" bIns="0" numCol="1" spcCol="1270" anchor="ctr" anchorCtr="0">
          <a:noAutofit/>
        </a:bodyPr>
        <a:lstStyle/>
        <a:p>
          <a:pPr marL="0" lvl="0" indent="0" algn="l" defTabSz="1022350">
            <a:lnSpc>
              <a:spcPct val="90000"/>
            </a:lnSpc>
            <a:spcBef>
              <a:spcPct val="0"/>
            </a:spcBef>
            <a:spcAft>
              <a:spcPct val="35000"/>
            </a:spcAft>
            <a:buNone/>
          </a:pPr>
          <a:r>
            <a:rPr lang="en-US" sz="2300" b="0" kern="1200" dirty="0"/>
            <a:t>Health disparities show up in everyday clinical care</a:t>
          </a:r>
        </a:p>
      </dsp:txBody>
      <dsp:txXfrm>
        <a:off x="604815" y="369551"/>
        <a:ext cx="7479460" cy="612672"/>
      </dsp:txXfrm>
    </dsp:sp>
    <dsp:sp modelId="{689E0D3D-5883-4BC3-B78B-B2C4903473FC}">
      <dsp:nvSpPr>
        <dsp:cNvPr id="0" name=""/>
        <dsp:cNvSpPr/>
      </dsp:nvSpPr>
      <dsp:spPr>
        <a:xfrm>
          <a:off x="0" y="1406200"/>
          <a:ext cx="10779641" cy="25357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6620" tIns="479044" rIns="83662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Recognizing how social, structural, and environmental factors may affect   patients’ ability to access care</a:t>
          </a:r>
        </a:p>
        <a:p>
          <a:pPr marL="171450" lvl="1" indent="-171450" algn="l" defTabSz="800100">
            <a:lnSpc>
              <a:spcPct val="90000"/>
            </a:lnSpc>
            <a:spcBef>
              <a:spcPct val="0"/>
            </a:spcBef>
            <a:spcAft>
              <a:spcPct val="15000"/>
            </a:spcAft>
            <a:buChar char="•"/>
          </a:pPr>
          <a:r>
            <a:rPr lang="en-US" sz="1800" kern="1200" dirty="0"/>
            <a:t>Avoiding assumptions about patients’ behaviors, preferences, or engagement</a:t>
          </a:r>
        </a:p>
        <a:p>
          <a:pPr marL="171450" lvl="1" indent="-171450" algn="l" defTabSz="800100">
            <a:lnSpc>
              <a:spcPct val="90000"/>
            </a:lnSpc>
            <a:spcBef>
              <a:spcPct val="0"/>
            </a:spcBef>
            <a:spcAft>
              <a:spcPct val="15000"/>
            </a:spcAft>
            <a:buChar char="•"/>
          </a:pPr>
          <a:r>
            <a:rPr lang="en-US" sz="1800" kern="1200" dirty="0"/>
            <a:t>Communicating in ways that are respectful, clear, and culturally responsive</a:t>
          </a:r>
        </a:p>
        <a:p>
          <a:pPr marL="171450" lvl="1" indent="-171450" algn="l" defTabSz="800100">
            <a:lnSpc>
              <a:spcPct val="90000"/>
            </a:lnSpc>
            <a:spcBef>
              <a:spcPct val="0"/>
            </a:spcBef>
            <a:spcAft>
              <a:spcPct val="15000"/>
            </a:spcAft>
            <a:buChar char="•"/>
          </a:pPr>
          <a:r>
            <a:rPr lang="en-US" sz="1800" kern="1200" dirty="0"/>
            <a:t>Using language assistance services and accessible resources when needed</a:t>
          </a:r>
        </a:p>
        <a:p>
          <a:pPr marL="171450" lvl="1" indent="-171450" algn="l" defTabSz="800100">
            <a:lnSpc>
              <a:spcPct val="90000"/>
            </a:lnSpc>
            <a:spcBef>
              <a:spcPct val="0"/>
            </a:spcBef>
            <a:spcAft>
              <a:spcPct val="15000"/>
            </a:spcAft>
            <a:buChar char="•"/>
          </a:pPr>
          <a:r>
            <a:rPr lang="en-US" sz="1800" kern="1200" dirty="0"/>
            <a:t>Connecting patients to supports that address health‑related social needs when appropriate.</a:t>
          </a:r>
        </a:p>
      </dsp:txBody>
      <dsp:txXfrm>
        <a:off x="0" y="1406200"/>
        <a:ext cx="10779641" cy="2535750"/>
      </dsp:txXfrm>
    </dsp:sp>
    <dsp:sp modelId="{A87EA657-559E-4D54-952F-31939C025E39}">
      <dsp:nvSpPr>
        <dsp:cNvPr id="0" name=""/>
        <dsp:cNvSpPr/>
      </dsp:nvSpPr>
      <dsp:spPr>
        <a:xfrm>
          <a:off x="538982" y="1066720"/>
          <a:ext cx="7545748" cy="6789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211" tIns="0" rIns="285211" bIns="0" numCol="1" spcCol="1270" anchor="ctr" anchorCtr="0">
          <a:noAutofit/>
        </a:bodyPr>
        <a:lstStyle/>
        <a:p>
          <a:pPr marL="0" lvl="0" indent="0" algn="l" defTabSz="1022350">
            <a:lnSpc>
              <a:spcPct val="90000"/>
            </a:lnSpc>
            <a:spcBef>
              <a:spcPct val="0"/>
            </a:spcBef>
            <a:spcAft>
              <a:spcPct val="35000"/>
            </a:spcAft>
            <a:buNone/>
          </a:pPr>
          <a:r>
            <a:rPr lang="en-US" sz="2300" kern="1200" dirty="0"/>
            <a:t>Providers can help reduce disparities by:</a:t>
          </a:r>
        </a:p>
      </dsp:txBody>
      <dsp:txXfrm>
        <a:off x="572126" y="1099864"/>
        <a:ext cx="7479460" cy="6126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4DEFCA-63B6-42F5-9EE0-0237C79BF43F}">
      <dsp:nvSpPr>
        <dsp:cNvPr id="0" name=""/>
        <dsp:cNvSpPr/>
      </dsp:nvSpPr>
      <dsp:spPr>
        <a:xfrm>
          <a:off x="44" y="1682"/>
          <a:ext cx="4289114" cy="112422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b="1" i="0" kern="1200" dirty="0"/>
            <a:t>Implicit (Unconscious) Bias</a:t>
          </a:r>
        </a:p>
      </dsp:txBody>
      <dsp:txXfrm>
        <a:off x="44" y="1682"/>
        <a:ext cx="4289114" cy="1124225"/>
      </dsp:txXfrm>
    </dsp:sp>
    <dsp:sp modelId="{EFD97B15-9FAB-4244-B685-273F42442FD6}">
      <dsp:nvSpPr>
        <dsp:cNvPr id="0" name=""/>
        <dsp:cNvSpPr/>
      </dsp:nvSpPr>
      <dsp:spPr>
        <a:xfrm>
          <a:off x="44" y="1125907"/>
          <a:ext cx="4289114" cy="225501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b="0" i="0" kern="1200" dirty="0"/>
            <a:t>Implicit bias refers to attitudes or stereotypes that operate outside of conscious awareness. These biases can unintentionally influence decision‑making, communication, and perceptions of patients</a:t>
          </a:r>
          <a:r>
            <a:rPr lang="en-US" sz="2100" b="0" i="0" kern="1200" dirty="0"/>
            <a:t>.</a:t>
          </a:r>
          <a:endParaRPr lang="en-US" sz="2100" kern="1200" dirty="0"/>
        </a:p>
      </dsp:txBody>
      <dsp:txXfrm>
        <a:off x="44" y="1125907"/>
        <a:ext cx="4289114" cy="2255017"/>
      </dsp:txXfrm>
    </dsp:sp>
    <dsp:sp modelId="{A33C304C-31BE-4BCA-A871-D303E9657EFC}">
      <dsp:nvSpPr>
        <dsp:cNvPr id="0" name=""/>
        <dsp:cNvSpPr/>
      </dsp:nvSpPr>
      <dsp:spPr>
        <a:xfrm>
          <a:off x="4889635" y="1682"/>
          <a:ext cx="4289114" cy="112422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b="1" kern="1200" dirty="0"/>
            <a:t>Explicit Bias</a:t>
          </a:r>
        </a:p>
      </dsp:txBody>
      <dsp:txXfrm>
        <a:off x="4889635" y="1682"/>
        <a:ext cx="4289114" cy="1124225"/>
      </dsp:txXfrm>
    </dsp:sp>
    <dsp:sp modelId="{B948EF3A-83EE-437C-B2DC-2B42DECE3650}">
      <dsp:nvSpPr>
        <dsp:cNvPr id="0" name=""/>
        <dsp:cNvSpPr/>
      </dsp:nvSpPr>
      <dsp:spPr>
        <a:xfrm>
          <a:off x="4889635" y="1125907"/>
          <a:ext cx="4289114" cy="225501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b="0" i="0" kern="1200" dirty="0"/>
            <a:t>Explicit bias involves conscious beliefs or attitudes about a person or group and may result in deliberate actions or behaviors.</a:t>
          </a:r>
          <a:endParaRPr lang="en-US" sz="2000" kern="1200" dirty="0"/>
        </a:p>
      </dsp:txBody>
      <dsp:txXfrm>
        <a:off x="4889635" y="1125907"/>
        <a:ext cx="4289114" cy="225501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4C44F-D3B7-4DEC-ADD3-54BBB28630C4}">
      <dsp:nvSpPr>
        <dsp:cNvPr id="0" name=""/>
        <dsp:cNvSpPr/>
      </dsp:nvSpPr>
      <dsp:spPr>
        <a:xfrm>
          <a:off x="513768" y="1673"/>
          <a:ext cx="3047867" cy="1828720"/>
        </a:xfrm>
        <a:prstGeom prst="rect">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Wingdings" panose="05000000000000000000" pitchFamily="2" charset="2"/>
            <a:buNone/>
          </a:pPr>
          <a:r>
            <a:rPr lang="en-US" sz="1800" kern="1200" dirty="0">
              <a:effectLst/>
              <a:latin typeface="+mn-lt"/>
            </a:rPr>
            <a:t>are </a:t>
          </a:r>
          <a:r>
            <a:rPr lang="en-US" sz="1800" b="0" kern="1200" dirty="0">
              <a:latin typeface="+mn-lt"/>
            </a:rPr>
            <a:t>twice </a:t>
          </a:r>
          <a:r>
            <a:rPr lang="en-US" sz="1800" b="0" kern="1200" dirty="0">
              <a:effectLst/>
              <a:latin typeface="+mn-lt"/>
            </a:rPr>
            <a:t>as </a:t>
          </a:r>
          <a:r>
            <a:rPr lang="en-US" sz="1800" kern="1200" dirty="0">
              <a:effectLst/>
              <a:latin typeface="+mn-lt"/>
            </a:rPr>
            <a:t>likely to encounter health care providers whose skills and facilities do not meet their needs</a:t>
          </a:r>
          <a:endParaRPr lang="en-US" sz="1800" kern="1200" dirty="0">
            <a:latin typeface="+mn-lt"/>
          </a:endParaRPr>
        </a:p>
      </dsp:txBody>
      <dsp:txXfrm>
        <a:off x="513768" y="1673"/>
        <a:ext cx="3047867" cy="1828720"/>
      </dsp:txXfrm>
    </dsp:sp>
    <dsp:sp modelId="{087DBFF1-70A2-4822-9F22-EFC5CCC6C8FB}">
      <dsp:nvSpPr>
        <dsp:cNvPr id="0" name=""/>
        <dsp:cNvSpPr/>
      </dsp:nvSpPr>
      <dsp:spPr>
        <a:xfrm>
          <a:off x="3866422" y="0"/>
          <a:ext cx="3047867" cy="1828720"/>
        </a:xfrm>
        <a:prstGeom prst="rect">
          <a:avLst/>
        </a:prstGeom>
        <a:solidFill>
          <a:schemeClr val="accent1">
            <a:shade val="50000"/>
            <a:hueOff val="238838"/>
            <a:satOff val="9889"/>
            <a:lumOff val="174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ea typeface="Calibri" panose="020F0502020204030204" pitchFamily="34" charset="0"/>
              <a:cs typeface="Calibri" panose="020F0502020204030204" pitchFamily="34" charset="0"/>
            </a:rPr>
            <a:t> are three times more likely to be denied health care</a:t>
          </a:r>
          <a:endParaRPr lang="en-US" sz="1800" kern="1200" dirty="0">
            <a:latin typeface="+mn-lt"/>
          </a:endParaRPr>
        </a:p>
      </dsp:txBody>
      <dsp:txXfrm>
        <a:off x="3866422" y="0"/>
        <a:ext cx="3047867" cy="1828720"/>
      </dsp:txXfrm>
    </dsp:sp>
    <dsp:sp modelId="{18C66007-95A5-4B94-8FFC-FC9F993F1443}">
      <dsp:nvSpPr>
        <dsp:cNvPr id="0" name=""/>
        <dsp:cNvSpPr/>
      </dsp:nvSpPr>
      <dsp:spPr>
        <a:xfrm>
          <a:off x="7219076" y="1673"/>
          <a:ext cx="3047867" cy="1828720"/>
        </a:xfrm>
        <a:prstGeom prst="rect">
          <a:avLst/>
        </a:prstGeom>
        <a:solidFill>
          <a:schemeClr val="accent1">
            <a:shade val="50000"/>
            <a:hueOff val="477676"/>
            <a:satOff val="19778"/>
            <a:lumOff val="3481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rPr>
            <a:t>50%</a:t>
          </a:r>
          <a:r>
            <a:rPr lang="en-US" sz="1800" kern="1200" dirty="0">
              <a:effectLst/>
              <a:latin typeface="+mn-lt"/>
            </a:rPr>
            <a:t> of people with disabilities are unable to afford health care, and the expenses paid directly by families can drive them into poverty</a:t>
          </a:r>
          <a:endParaRPr lang="en-US" sz="1800" kern="1200" dirty="0">
            <a:latin typeface="+mn-lt"/>
          </a:endParaRPr>
        </a:p>
      </dsp:txBody>
      <dsp:txXfrm>
        <a:off x="7219076" y="1673"/>
        <a:ext cx="3047867" cy="1828720"/>
      </dsp:txXfrm>
    </dsp:sp>
    <dsp:sp modelId="{C28D986A-7B9D-4DB9-B7B2-6BA5CBB4CE54}">
      <dsp:nvSpPr>
        <dsp:cNvPr id="0" name=""/>
        <dsp:cNvSpPr/>
      </dsp:nvSpPr>
      <dsp:spPr>
        <a:xfrm>
          <a:off x="2190095" y="2135180"/>
          <a:ext cx="3047867" cy="1828720"/>
        </a:xfrm>
        <a:prstGeom prst="rect">
          <a:avLst/>
        </a:prstGeom>
        <a:solidFill>
          <a:schemeClr val="accent1">
            <a:shade val="50000"/>
            <a:hueOff val="477676"/>
            <a:satOff val="19778"/>
            <a:lumOff val="3481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Wingdings" panose="05000000000000000000" pitchFamily="2" charset="2"/>
            <a:buNone/>
          </a:pPr>
          <a:r>
            <a:rPr lang="en-US" sz="1800" kern="1200" dirty="0">
              <a:effectLst/>
              <a:latin typeface="+mn-lt"/>
            </a:rPr>
            <a:t>face poor treatment in the health care system at a rate four times higher than others</a:t>
          </a:r>
          <a:endParaRPr lang="en-US" sz="2100" kern="1200" dirty="0"/>
        </a:p>
      </dsp:txBody>
      <dsp:txXfrm>
        <a:off x="2190095" y="2135180"/>
        <a:ext cx="3047867" cy="1828720"/>
      </dsp:txXfrm>
    </dsp:sp>
    <dsp:sp modelId="{AA4A9DDE-9CF2-4B16-9F89-D21BAAE560C9}">
      <dsp:nvSpPr>
        <dsp:cNvPr id="0" name=""/>
        <dsp:cNvSpPr/>
      </dsp:nvSpPr>
      <dsp:spPr>
        <a:xfrm>
          <a:off x="5542749" y="2135180"/>
          <a:ext cx="3047867" cy="1828720"/>
        </a:xfrm>
        <a:prstGeom prst="rect">
          <a:avLst/>
        </a:prstGeom>
        <a:solidFill>
          <a:schemeClr val="accent1">
            <a:shade val="50000"/>
            <a:hueOff val="238838"/>
            <a:satOff val="9889"/>
            <a:lumOff val="174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effectLst/>
              <a:latin typeface="+mn-lt"/>
            </a:rPr>
            <a:t> face a 50% higher risk of incurring catastrophic health expenses</a:t>
          </a:r>
          <a:endParaRPr lang="en-US" sz="1800" kern="1200" dirty="0">
            <a:latin typeface="+mn-lt"/>
            <a:ea typeface="Calibri" panose="020F0502020204030204" pitchFamily="34" charset="0"/>
            <a:cs typeface="Calibri" panose="020F0502020204030204" pitchFamily="34" charset="0"/>
          </a:endParaRPr>
        </a:p>
      </dsp:txBody>
      <dsp:txXfrm>
        <a:off x="5542749" y="2135180"/>
        <a:ext cx="3047867" cy="18287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A9F24-1F70-4E2C-9148-16CBC428B7F7}">
      <dsp:nvSpPr>
        <dsp:cNvPr id="0" name=""/>
        <dsp:cNvSpPr/>
      </dsp:nvSpPr>
      <dsp:spPr>
        <a:xfrm>
          <a:off x="8668" y="370673"/>
          <a:ext cx="2210849" cy="663254"/>
        </a:xfrm>
        <a:prstGeom prst="rect">
          <a:avLst/>
        </a:prstGeom>
        <a:solidFill>
          <a:schemeClr val="accent3"/>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4706" tIns="174706" rIns="174706" bIns="174706"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2"/>
              </a:solidFill>
            </a:rPr>
            <a:t>Schedule</a:t>
          </a:r>
        </a:p>
      </dsp:txBody>
      <dsp:txXfrm>
        <a:off x="8668" y="370673"/>
        <a:ext cx="2210849" cy="663254"/>
      </dsp:txXfrm>
    </dsp:sp>
    <dsp:sp modelId="{C78EBD0E-0D00-4E70-A369-A216AF03BD00}">
      <dsp:nvSpPr>
        <dsp:cNvPr id="0" name=""/>
        <dsp:cNvSpPr/>
      </dsp:nvSpPr>
      <dsp:spPr>
        <a:xfrm>
          <a:off x="8668" y="1033928"/>
          <a:ext cx="2210849" cy="1953625"/>
        </a:xfrm>
        <a:prstGeom prst="rect">
          <a:avLst/>
        </a:prstGeom>
        <a:solidFill>
          <a:schemeClr val="accent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18383" tIns="218383" rIns="218383" bIns="218383" numCol="1" spcCol="1270" anchor="t" anchorCtr="0">
          <a:noAutofit/>
        </a:bodyPr>
        <a:lstStyle/>
        <a:p>
          <a:pPr marL="0" lvl="0" indent="0" algn="ctr" defTabSz="800100">
            <a:lnSpc>
              <a:spcPct val="90000"/>
            </a:lnSpc>
            <a:spcBef>
              <a:spcPct val="0"/>
            </a:spcBef>
            <a:spcAft>
              <a:spcPct val="35000"/>
            </a:spcAft>
            <a:buNone/>
          </a:pPr>
          <a:r>
            <a:rPr lang="en-US" sz="1800" kern="1200" dirty="0"/>
            <a:t>an accessible exam room with adjustable equipment</a:t>
          </a:r>
        </a:p>
      </dsp:txBody>
      <dsp:txXfrm>
        <a:off x="8668" y="1033928"/>
        <a:ext cx="2210849" cy="1953625"/>
      </dsp:txXfrm>
    </dsp:sp>
    <dsp:sp modelId="{35E76842-BB74-4448-B8CF-DC9C26542FD3}">
      <dsp:nvSpPr>
        <dsp:cNvPr id="0" name=""/>
        <dsp:cNvSpPr/>
      </dsp:nvSpPr>
      <dsp:spPr>
        <a:xfrm>
          <a:off x="2327412" y="370673"/>
          <a:ext cx="2210849" cy="663254"/>
        </a:xfrm>
        <a:prstGeom prst="rect">
          <a:avLst/>
        </a:prstGeom>
        <a:solidFill>
          <a:schemeClr val="accent3"/>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4706" tIns="174706" rIns="174706" bIns="174706"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2"/>
              </a:solidFill>
            </a:rPr>
            <a:t>Ask</a:t>
          </a:r>
        </a:p>
      </dsp:txBody>
      <dsp:txXfrm>
        <a:off x="2327412" y="370673"/>
        <a:ext cx="2210849" cy="663254"/>
      </dsp:txXfrm>
    </dsp:sp>
    <dsp:sp modelId="{F240BE61-84DF-4F5B-9129-31A431DDC450}">
      <dsp:nvSpPr>
        <dsp:cNvPr id="0" name=""/>
        <dsp:cNvSpPr/>
      </dsp:nvSpPr>
      <dsp:spPr>
        <a:xfrm>
          <a:off x="2327412" y="1033928"/>
          <a:ext cx="2210849" cy="1953625"/>
        </a:xfrm>
        <a:prstGeom prst="rect">
          <a:avLst/>
        </a:prstGeom>
        <a:solidFill>
          <a:schemeClr val="accent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18383" tIns="218383" rIns="218383" bIns="218383" numCol="1" spcCol="1270" anchor="t" anchorCtr="0">
          <a:noAutofit/>
        </a:bodyPr>
        <a:lstStyle/>
        <a:p>
          <a:pPr marL="0" lvl="0" indent="0" algn="ctr" defTabSz="800100">
            <a:lnSpc>
              <a:spcPct val="90000"/>
            </a:lnSpc>
            <a:spcBef>
              <a:spcPct val="0"/>
            </a:spcBef>
            <a:spcAft>
              <a:spcPct val="35000"/>
            </a:spcAft>
            <a:buNone/>
          </a:pPr>
          <a:r>
            <a:rPr lang="en-US" sz="1800" kern="1200" dirty="0"/>
            <a:t>about communication preferences and accommodations</a:t>
          </a:r>
        </a:p>
      </dsp:txBody>
      <dsp:txXfrm>
        <a:off x="2327412" y="1033928"/>
        <a:ext cx="2210849" cy="1953625"/>
      </dsp:txXfrm>
    </dsp:sp>
    <dsp:sp modelId="{C771E774-24D6-421B-A8B0-5496EDB01A4E}">
      <dsp:nvSpPr>
        <dsp:cNvPr id="0" name=""/>
        <dsp:cNvSpPr/>
      </dsp:nvSpPr>
      <dsp:spPr>
        <a:xfrm>
          <a:off x="4595660" y="359789"/>
          <a:ext cx="2210849" cy="663254"/>
        </a:xfrm>
        <a:prstGeom prst="rect">
          <a:avLst/>
        </a:prstGeom>
        <a:solidFill>
          <a:schemeClr val="accent3"/>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4706" tIns="174706" rIns="174706" bIns="174706"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2"/>
              </a:solidFill>
            </a:rPr>
            <a:t>Use</a:t>
          </a:r>
        </a:p>
      </dsp:txBody>
      <dsp:txXfrm>
        <a:off x="4595660" y="359789"/>
        <a:ext cx="2210849" cy="663254"/>
      </dsp:txXfrm>
    </dsp:sp>
    <dsp:sp modelId="{E518DBE7-655E-42BF-B588-BA36B78ADEE1}">
      <dsp:nvSpPr>
        <dsp:cNvPr id="0" name=""/>
        <dsp:cNvSpPr/>
      </dsp:nvSpPr>
      <dsp:spPr>
        <a:xfrm>
          <a:off x="4646156" y="1033928"/>
          <a:ext cx="2210849" cy="1953625"/>
        </a:xfrm>
        <a:prstGeom prst="rect">
          <a:avLst/>
        </a:prstGeom>
        <a:solidFill>
          <a:schemeClr val="accent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18383" tIns="218383" rIns="218383" bIns="218383" numCol="1" spcCol="1270" anchor="t" anchorCtr="0">
          <a:noAutofit/>
        </a:bodyPr>
        <a:lstStyle/>
        <a:p>
          <a:pPr marL="0" lvl="0" indent="0" algn="ctr" defTabSz="800100">
            <a:lnSpc>
              <a:spcPct val="90000"/>
            </a:lnSpc>
            <a:spcBef>
              <a:spcPct val="0"/>
            </a:spcBef>
            <a:spcAft>
              <a:spcPct val="35000"/>
            </a:spcAft>
            <a:buNone/>
          </a:pPr>
          <a:r>
            <a:rPr lang="en-US" sz="1800" kern="1200" dirty="0"/>
            <a:t> person-centered language without assumptions about quality of life</a:t>
          </a:r>
        </a:p>
      </dsp:txBody>
      <dsp:txXfrm>
        <a:off x="4646156" y="1033928"/>
        <a:ext cx="2210849" cy="1953625"/>
      </dsp:txXfrm>
    </dsp:sp>
    <dsp:sp modelId="{FB7829AC-D999-4E7E-AE60-420EDF9C408D}">
      <dsp:nvSpPr>
        <dsp:cNvPr id="0" name=""/>
        <dsp:cNvSpPr/>
      </dsp:nvSpPr>
      <dsp:spPr>
        <a:xfrm>
          <a:off x="6964900" y="370673"/>
          <a:ext cx="2210849" cy="663254"/>
        </a:xfrm>
        <a:prstGeom prst="rect">
          <a:avLst/>
        </a:prstGeom>
        <a:solidFill>
          <a:schemeClr val="accent3"/>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4706" tIns="174706" rIns="174706" bIns="174706"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2"/>
              </a:solidFill>
            </a:rPr>
            <a:t>Conduct</a:t>
          </a:r>
        </a:p>
      </dsp:txBody>
      <dsp:txXfrm>
        <a:off x="6964900" y="370673"/>
        <a:ext cx="2210849" cy="663254"/>
      </dsp:txXfrm>
    </dsp:sp>
    <dsp:sp modelId="{84AAE205-0B97-4C36-B98B-19768A216044}">
      <dsp:nvSpPr>
        <dsp:cNvPr id="0" name=""/>
        <dsp:cNvSpPr/>
      </dsp:nvSpPr>
      <dsp:spPr>
        <a:xfrm>
          <a:off x="6964900" y="1033928"/>
          <a:ext cx="2210849" cy="1953625"/>
        </a:xfrm>
        <a:prstGeom prst="rect">
          <a:avLst/>
        </a:prstGeom>
        <a:solidFill>
          <a:schemeClr val="accent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18383" tIns="218383" rIns="218383" bIns="218383" numCol="1" spcCol="1270" anchor="t" anchorCtr="0">
          <a:noAutofit/>
        </a:bodyPr>
        <a:lstStyle/>
        <a:p>
          <a:pPr marL="0" lvl="0" indent="0" algn="ctr" defTabSz="800100">
            <a:lnSpc>
              <a:spcPct val="90000"/>
            </a:lnSpc>
            <a:spcBef>
              <a:spcPct val="0"/>
            </a:spcBef>
            <a:spcAft>
              <a:spcPct val="35000"/>
            </a:spcAft>
            <a:buNone/>
          </a:pPr>
          <a:r>
            <a:rPr lang="en-US" sz="1800" kern="1200" dirty="0"/>
            <a:t>a full clinical assessment rather than blaming symptoms on disability</a:t>
          </a:r>
        </a:p>
      </dsp:txBody>
      <dsp:txXfrm>
        <a:off x="6964900" y="1033928"/>
        <a:ext cx="2210849" cy="1953625"/>
      </dsp:txXfrm>
    </dsp:sp>
    <dsp:sp modelId="{89B5E677-124C-455E-A2E3-A77FAAE59F37}">
      <dsp:nvSpPr>
        <dsp:cNvPr id="0" name=""/>
        <dsp:cNvSpPr/>
      </dsp:nvSpPr>
      <dsp:spPr>
        <a:xfrm>
          <a:off x="9283644" y="370673"/>
          <a:ext cx="2210849" cy="663254"/>
        </a:xfrm>
        <a:prstGeom prst="rect">
          <a:avLst/>
        </a:prstGeom>
        <a:solidFill>
          <a:schemeClr val="accent3"/>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4706" tIns="174706" rIns="174706" bIns="174706"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2"/>
              </a:solidFill>
            </a:rPr>
            <a:t>Record</a:t>
          </a:r>
        </a:p>
      </dsp:txBody>
      <dsp:txXfrm>
        <a:off x="9283644" y="370673"/>
        <a:ext cx="2210849" cy="663254"/>
      </dsp:txXfrm>
    </dsp:sp>
    <dsp:sp modelId="{8DB4F727-75EF-4C12-80A9-971264C48458}">
      <dsp:nvSpPr>
        <dsp:cNvPr id="0" name=""/>
        <dsp:cNvSpPr/>
      </dsp:nvSpPr>
      <dsp:spPr>
        <a:xfrm>
          <a:off x="9283644" y="1033928"/>
          <a:ext cx="2210849" cy="1953625"/>
        </a:xfrm>
        <a:prstGeom prst="rect">
          <a:avLst/>
        </a:prstGeom>
        <a:solidFill>
          <a:schemeClr val="accent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18383" tIns="218383" rIns="218383" bIns="218383" numCol="1" spcCol="1270" anchor="t" anchorCtr="0">
          <a:noAutofit/>
        </a:bodyPr>
        <a:lstStyle/>
        <a:p>
          <a:pPr marL="0" lvl="0" indent="0" algn="ctr" defTabSz="800100">
            <a:lnSpc>
              <a:spcPct val="90000"/>
            </a:lnSpc>
            <a:spcBef>
              <a:spcPct val="0"/>
            </a:spcBef>
            <a:spcAft>
              <a:spcPct val="35000"/>
            </a:spcAft>
            <a:buNone/>
          </a:pPr>
          <a:r>
            <a:rPr lang="en-US" sz="1800" kern="1200" dirty="0"/>
            <a:t> accommodation needs clearly for future visits</a:t>
          </a:r>
        </a:p>
      </dsp:txBody>
      <dsp:txXfrm>
        <a:off x="9283644" y="1033928"/>
        <a:ext cx="2210849" cy="195362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0.18701</cdr:x>
      <cdr:y>0.57223</cdr:y>
    </cdr:from>
    <cdr:to>
      <cdr:x>0.18701</cdr:x>
      <cdr:y>0.88431</cdr:y>
    </cdr:to>
    <cdr:cxnSp macro="">
      <cdr:nvCxnSpPr>
        <cdr:cNvPr id="3" name="Straight Connector 2">
          <a:extLst xmlns:a="http://schemas.openxmlformats.org/drawingml/2006/main">
            <a:ext uri="{FF2B5EF4-FFF2-40B4-BE49-F238E27FC236}">
              <a16:creationId xmlns:a16="http://schemas.microsoft.com/office/drawing/2014/main" id="{5D1EF9B5-C350-0377-C089-B1A77890930A}"/>
            </a:ext>
          </a:extLst>
        </cdr:cNvPr>
        <cdr:cNvCxnSpPr/>
      </cdr:nvCxnSpPr>
      <cdr:spPr>
        <a:xfrm xmlns:a="http://schemas.openxmlformats.org/drawingml/2006/main" flipV="1">
          <a:off x="970298" y="2566956"/>
          <a:ext cx="0" cy="1399958"/>
        </a:xfrm>
        <a:prstGeom xmlns:a="http://schemas.openxmlformats.org/drawingml/2006/main" prst="line">
          <a:avLst/>
        </a:prstGeom>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DBB782-2F17-4F92-9273-5AEBC80E9265}" type="datetimeFigureOut">
              <a:rPr lang="en-US" smtClean="0"/>
              <a:t>10/14/2026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CE70C9-4961-41DB-BE81-AFC166540AF3}" type="slidenum">
              <a:rPr lang="en-US" smtClean="0"/>
              <a:t>‹#›</a:t>
            </a:fld>
            <a:endParaRPr lang="en-US" dirty="0"/>
          </a:p>
        </p:txBody>
      </p:sp>
    </p:spTree>
    <p:extLst>
      <p:ext uri="{BB962C8B-B14F-4D97-AF65-F5344CB8AC3E}">
        <p14:creationId xmlns:p14="http://schemas.microsoft.com/office/powerpoint/2010/main" val="3560229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CE70C9-4961-41DB-BE81-AFC166540AF3}" type="slidenum">
              <a:rPr lang="en-US" smtClean="0"/>
              <a:t>1</a:t>
            </a:fld>
            <a:endParaRPr lang="en-US" dirty="0"/>
          </a:p>
        </p:txBody>
      </p:sp>
    </p:spTree>
    <p:extLst>
      <p:ext uri="{BB962C8B-B14F-4D97-AF65-F5344CB8AC3E}">
        <p14:creationId xmlns:p14="http://schemas.microsoft.com/office/powerpoint/2010/main" val="3370472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4B142-CDA7-0D47-BDB7-13C5297A74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2971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4B142-CDA7-0D47-BDB7-13C5297A74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5040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CE70C9-4961-41DB-BE81-AFC166540AF3}" type="slidenum">
              <a:rPr lang="en-US" smtClean="0"/>
              <a:t>7</a:t>
            </a:fld>
            <a:endParaRPr lang="en-US" dirty="0"/>
          </a:p>
        </p:txBody>
      </p:sp>
    </p:spTree>
    <p:extLst>
      <p:ext uri="{BB962C8B-B14F-4D97-AF65-F5344CB8AC3E}">
        <p14:creationId xmlns:p14="http://schemas.microsoft.com/office/powerpoint/2010/main" val="2559334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https://nccc.georgetown.edu/resources/language.php</a:t>
            </a:r>
          </a:p>
        </p:txBody>
      </p:sp>
      <p:sp>
        <p:nvSpPr>
          <p:cNvPr id="4" name="Slide Number Placeholder 3"/>
          <p:cNvSpPr>
            <a:spLocks noGrp="1"/>
          </p:cNvSpPr>
          <p:nvPr>
            <p:ph type="sldNum" sz="quarter" idx="5"/>
          </p:nvPr>
        </p:nvSpPr>
        <p:spPr/>
        <p:txBody>
          <a:bodyPr/>
          <a:lstStyle/>
          <a:p>
            <a:fld id="{6BCE70C9-4961-41DB-BE81-AFC166540AF3}" type="slidenum">
              <a:rPr lang="en-US" smtClean="0"/>
              <a:t>8</a:t>
            </a:fld>
            <a:endParaRPr lang="en-US" dirty="0"/>
          </a:p>
        </p:txBody>
      </p:sp>
    </p:spTree>
    <p:extLst>
      <p:ext uri="{BB962C8B-B14F-4D97-AF65-F5344CB8AC3E}">
        <p14:creationId xmlns:p14="http://schemas.microsoft.com/office/powerpoint/2010/main" val="4091486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AF014-2362-E9F0-0192-7F9887744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CA61D-7419-430C-7A2D-029D746EB7F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70A42F6-72A2-4215-6E73-AB90BCA916B9}"/>
              </a:ext>
            </a:extLst>
          </p:cNvPr>
          <p:cNvSpPr>
            <a:spLocks noGrp="1"/>
          </p:cNvSpPr>
          <p:nvPr>
            <p:ph type="body" idx="1"/>
          </p:nvPr>
        </p:nvSpPr>
        <p:spPr/>
        <p:txBody>
          <a:bodyPr/>
          <a:lstStyle/>
          <a:p>
            <a:r>
              <a:rPr lang="en-US" dirty="0"/>
              <a:t>https://nccc.georgetown.edu/resources/language.php</a:t>
            </a:r>
          </a:p>
        </p:txBody>
      </p:sp>
      <p:sp>
        <p:nvSpPr>
          <p:cNvPr id="4" name="Slide Number Placeholder 3">
            <a:extLst>
              <a:ext uri="{FF2B5EF4-FFF2-40B4-BE49-F238E27FC236}">
                <a16:creationId xmlns:a16="http://schemas.microsoft.com/office/drawing/2014/main" id="{30682666-A0D4-CBC6-917E-876A6C7645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4B142-CDA7-0D47-BDB7-13C5297A74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2381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2904B142-CDA7-0D47-BDB7-13C5297A74E7}" type="slidenum">
              <a:rPr lang="en-US" smtClean="0"/>
              <a:t>10</a:t>
            </a:fld>
            <a:endParaRPr lang="en-US" dirty="0"/>
          </a:p>
        </p:txBody>
      </p:sp>
    </p:spTree>
    <p:extLst>
      <p:ext uri="{BB962C8B-B14F-4D97-AF65-F5344CB8AC3E}">
        <p14:creationId xmlns:p14="http://schemas.microsoft.com/office/powerpoint/2010/main" val="379898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CE70C9-4961-41DB-BE81-AFC166540AF3}" type="slidenum">
              <a:rPr lang="en-US" smtClean="0"/>
              <a:t>12</a:t>
            </a:fld>
            <a:endParaRPr lang="en-US" dirty="0"/>
          </a:p>
        </p:txBody>
      </p:sp>
    </p:spTree>
    <p:extLst>
      <p:ext uri="{BB962C8B-B14F-4D97-AF65-F5344CB8AC3E}">
        <p14:creationId xmlns:p14="http://schemas.microsoft.com/office/powerpoint/2010/main" val="2051607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30AE9-3AF1-06A6-7787-A19654094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0209D-811B-7B11-CF4D-F5375DF4D9D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66F8D6D-F661-38FF-6D80-7C8743B91D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FFB43F-126A-B6C5-B513-D2F119DB4E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4B142-CDA7-0D47-BDB7-13C5297A74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670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CE70C9-4961-41DB-BE81-AFC166540AF3}" type="slidenum">
              <a:rPr kumimoji="0" lang="en-US" sz="1200" b="0" i="0" u="none" strike="noStrike" kern="1200" cap="none" spc="0" normalizeH="0" baseline="0" noProof="0" smtClean="0">
                <a:ln>
                  <a:noFill/>
                </a:ln>
                <a:solidFill>
                  <a:prstClr val="black"/>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110004020202020204"/>
              <a:ea typeface="+mn-ea"/>
              <a:cs typeface="+mn-cs"/>
            </a:endParaRPr>
          </a:p>
        </p:txBody>
      </p:sp>
    </p:spTree>
    <p:extLst>
      <p:ext uri="{BB962C8B-B14F-4D97-AF65-F5344CB8AC3E}">
        <p14:creationId xmlns:p14="http://schemas.microsoft.com/office/powerpoint/2010/main" val="3489984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4B142-CDA7-0D47-BDB7-13C5297A74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76580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04B142-CDA7-0D47-BDB7-13C5297A74E7}" type="slidenum">
              <a:rPr lang="en-US" smtClean="0"/>
              <a:t>24</a:t>
            </a:fld>
            <a:endParaRPr lang="en-US" dirty="0"/>
          </a:p>
        </p:txBody>
      </p:sp>
    </p:spTree>
    <p:extLst>
      <p:ext uri="{BB962C8B-B14F-4D97-AF65-F5344CB8AC3E}">
        <p14:creationId xmlns:p14="http://schemas.microsoft.com/office/powerpoint/2010/main" val="2802264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C1C09-B6BB-CB78-C579-7B3BA3BA8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CD72B6-441E-704C-7463-C342A69A6D5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FE9FD98-5D8B-ED4F-E254-A9954250EF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E8B241-B9FA-06E5-50B9-CB91405D2AE9}"/>
              </a:ext>
            </a:extLst>
          </p:cNvPr>
          <p:cNvSpPr>
            <a:spLocks noGrp="1"/>
          </p:cNvSpPr>
          <p:nvPr>
            <p:ph type="sldNum" sz="quarter" idx="5"/>
          </p:nvPr>
        </p:nvSpPr>
        <p:spPr/>
        <p:txBody>
          <a:bodyPr/>
          <a:lstStyle/>
          <a:p>
            <a:fld id="{2904B142-CDA7-0D47-BDB7-13C5297A74E7}" type="slidenum">
              <a:rPr lang="en-US" smtClean="0"/>
              <a:t>25</a:t>
            </a:fld>
            <a:endParaRPr lang="en-US" dirty="0"/>
          </a:p>
        </p:txBody>
      </p:sp>
    </p:spTree>
    <p:extLst>
      <p:ext uri="{BB962C8B-B14F-4D97-AF65-F5344CB8AC3E}">
        <p14:creationId xmlns:p14="http://schemas.microsoft.com/office/powerpoint/2010/main" val="3480600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EAE6A-9FE9-8B1F-867F-527FE4460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E5BD0-2670-A936-3036-5AFAFB412B4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4B36370-F346-2805-D35E-2E68DA6610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79C6A6-553F-16E8-F858-2BACA96EC805}"/>
              </a:ext>
            </a:extLst>
          </p:cNvPr>
          <p:cNvSpPr>
            <a:spLocks noGrp="1"/>
          </p:cNvSpPr>
          <p:nvPr>
            <p:ph type="sldNum" sz="quarter" idx="5"/>
          </p:nvPr>
        </p:nvSpPr>
        <p:spPr/>
        <p:txBody>
          <a:bodyPr/>
          <a:lstStyle/>
          <a:p>
            <a:fld id="{2904B142-CDA7-0D47-BDB7-13C5297A74E7}" type="slidenum">
              <a:rPr lang="en-US" smtClean="0"/>
              <a:t>29</a:t>
            </a:fld>
            <a:endParaRPr lang="en-US" dirty="0"/>
          </a:p>
        </p:txBody>
      </p:sp>
    </p:spTree>
    <p:extLst>
      <p:ext uri="{BB962C8B-B14F-4D97-AF65-F5344CB8AC3E}">
        <p14:creationId xmlns:p14="http://schemas.microsoft.com/office/powerpoint/2010/main" val="4022940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54DE2-2DC7-425A-C274-2569E060FE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A08B9-BDB0-8C3B-96F6-8B05C27E17C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43E7B17-BB92-B6A5-2860-9E3C2BD408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903034-9282-F93D-2E7C-14F457833229}"/>
              </a:ext>
            </a:extLst>
          </p:cNvPr>
          <p:cNvSpPr>
            <a:spLocks noGrp="1"/>
          </p:cNvSpPr>
          <p:nvPr>
            <p:ph type="sldNum" sz="quarter" idx="5"/>
          </p:nvPr>
        </p:nvSpPr>
        <p:spPr/>
        <p:txBody>
          <a:bodyPr/>
          <a:lstStyle/>
          <a:p>
            <a:fld id="{2904B142-CDA7-0D47-BDB7-13C5297A74E7}" type="slidenum">
              <a:rPr lang="en-US" smtClean="0"/>
              <a:t>38</a:t>
            </a:fld>
            <a:endParaRPr lang="en-US" dirty="0"/>
          </a:p>
        </p:txBody>
      </p:sp>
    </p:spTree>
    <p:extLst>
      <p:ext uri="{BB962C8B-B14F-4D97-AF65-F5344CB8AC3E}">
        <p14:creationId xmlns:p14="http://schemas.microsoft.com/office/powerpoint/2010/main" val="2089065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CE70C9-4961-41DB-BE81-AFC166540AF3}" type="slidenum">
              <a:rPr lang="en-US" smtClean="0"/>
              <a:t>39</a:t>
            </a:fld>
            <a:endParaRPr lang="en-US" dirty="0"/>
          </a:p>
        </p:txBody>
      </p:sp>
    </p:spTree>
    <p:extLst>
      <p:ext uri="{BB962C8B-B14F-4D97-AF65-F5344CB8AC3E}">
        <p14:creationId xmlns:p14="http://schemas.microsoft.com/office/powerpoint/2010/main" val="3982250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432E6-C91E-BE85-641D-58A43DDFA2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21DE39-E1C0-4B0A-3A4A-37019E25F72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BECEE37-4E73-5949-9955-733588EBA2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ADA53-FC13-CF09-FE7A-D173F7857642}"/>
              </a:ext>
            </a:extLst>
          </p:cNvPr>
          <p:cNvSpPr>
            <a:spLocks noGrp="1"/>
          </p:cNvSpPr>
          <p:nvPr>
            <p:ph type="sldNum" sz="quarter" idx="5"/>
          </p:nvPr>
        </p:nvSpPr>
        <p:spPr/>
        <p:txBody>
          <a:bodyPr/>
          <a:lstStyle/>
          <a:p>
            <a:fld id="{2904B142-CDA7-0D47-BDB7-13C5297A74E7}" type="slidenum">
              <a:rPr lang="en-US" smtClean="0"/>
              <a:t>42</a:t>
            </a:fld>
            <a:endParaRPr lang="en-US" dirty="0"/>
          </a:p>
        </p:txBody>
      </p:sp>
    </p:spTree>
    <p:extLst>
      <p:ext uri="{BB962C8B-B14F-4D97-AF65-F5344CB8AC3E}">
        <p14:creationId xmlns:p14="http://schemas.microsoft.com/office/powerpoint/2010/main" val="3096847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C0C2A-F97E-62A3-88A1-F46024C32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6581E6-F4E8-6334-E001-3C609A37679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A52F1BD-E5BC-52E3-97ED-3B8BF66C2E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6C301B-30CE-144A-2277-894B3A4B7E20}"/>
              </a:ext>
            </a:extLst>
          </p:cNvPr>
          <p:cNvSpPr>
            <a:spLocks noGrp="1"/>
          </p:cNvSpPr>
          <p:nvPr>
            <p:ph type="sldNum" sz="quarter" idx="5"/>
          </p:nvPr>
        </p:nvSpPr>
        <p:spPr/>
        <p:txBody>
          <a:bodyPr/>
          <a:lstStyle/>
          <a:p>
            <a:fld id="{2904B142-CDA7-0D47-BDB7-13C5297A74E7}" type="slidenum">
              <a:rPr lang="en-US" smtClean="0"/>
              <a:t>45</a:t>
            </a:fld>
            <a:endParaRPr lang="en-US" dirty="0"/>
          </a:p>
        </p:txBody>
      </p:sp>
    </p:spTree>
    <p:extLst>
      <p:ext uri="{BB962C8B-B14F-4D97-AF65-F5344CB8AC3E}">
        <p14:creationId xmlns:p14="http://schemas.microsoft.com/office/powerpoint/2010/main" val="1383644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04B142-CDA7-0D47-BDB7-13C5297A74E7}" type="slidenum">
              <a:rPr lang="en-US" smtClean="0"/>
              <a:t>50</a:t>
            </a:fld>
            <a:endParaRPr lang="en-US" dirty="0"/>
          </a:p>
        </p:txBody>
      </p:sp>
    </p:spTree>
    <p:extLst>
      <p:ext uri="{BB962C8B-B14F-4D97-AF65-F5344CB8AC3E}">
        <p14:creationId xmlns:p14="http://schemas.microsoft.com/office/powerpoint/2010/main" val="3009855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04B142-CDA7-0D47-BDB7-13C5297A74E7}" type="slidenum">
              <a:rPr lang="en-US" smtClean="0"/>
              <a:t>52</a:t>
            </a:fld>
            <a:endParaRPr lang="en-US" dirty="0"/>
          </a:p>
        </p:txBody>
      </p:sp>
    </p:spTree>
    <p:extLst>
      <p:ext uri="{BB962C8B-B14F-4D97-AF65-F5344CB8AC3E}">
        <p14:creationId xmlns:p14="http://schemas.microsoft.com/office/powerpoint/2010/main" val="3440382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04B142-CDA7-0D47-BDB7-13C5297A74E7}" type="slidenum">
              <a:rPr lang="en-US" smtClean="0"/>
              <a:t>53</a:t>
            </a:fld>
            <a:endParaRPr lang="en-US" dirty="0"/>
          </a:p>
        </p:txBody>
      </p:sp>
    </p:spTree>
    <p:extLst>
      <p:ext uri="{BB962C8B-B14F-4D97-AF65-F5344CB8AC3E}">
        <p14:creationId xmlns:p14="http://schemas.microsoft.com/office/powerpoint/2010/main" val="39444837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gradFill>
          <a:gsLst>
            <a:gs pos="75000">
              <a:schemeClr val="tx2"/>
            </a:gs>
            <a:gs pos="22000">
              <a:schemeClr val="bg2"/>
            </a:gs>
          </a:gsLst>
          <a:lin ang="30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C50353-9DBC-2C82-1602-92F97EBEA091}"/>
              </a:ext>
            </a:extLst>
          </p:cNvPr>
          <p:cNvPicPr>
            <a:picLocks noChangeAspect="1"/>
          </p:cNvPicPr>
          <p:nvPr userDrawn="1"/>
        </p:nvPicPr>
        <p:blipFill>
          <a:blip r:embed="rId2"/>
          <a:srcRect/>
          <a:stretch/>
        </p:blipFill>
        <p:spPr>
          <a:xfrm>
            <a:off x="549275" y="788894"/>
            <a:ext cx="2991784" cy="376410"/>
          </a:xfrm>
          <a:prstGeom prst="rect">
            <a:avLst/>
          </a:prstGeom>
        </p:spPr>
      </p:pic>
      <p:pic>
        <p:nvPicPr>
          <p:cNvPr id="10" name="Picture 9" descr="A white wavy lines on a black background&#10;&#10;Description automatically generated">
            <a:extLst>
              <a:ext uri="{FF2B5EF4-FFF2-40B4-BE49-F238E27FC236}">
                <a16:creationId xmlns:a16="http://schemas.microsoft.com/office/drawing/2014/main" id="{F4C9ADF5-4850-3694-0FE8-CA866483C20F}"/>
              </a:ext>
            </a:extLst>
          </p:cNvPr>
          <p:cNvPicPr>
            <a:picLocks noChangeAspect="1"/>
          </p:cNvPicPr>
          <p:nvPr userDrawn="1"/>
        </p:nvPicPr>
        <p:blipFill rotWithShape="1">
          <a:blip r:embed="rId3">
            <a:alphaModFix amt="19000"/>
          </a:blip>
          <a:srcRect r="9127"/>
          <a:stretch/>
        </p:blipFill>
        <p:spPr>
          <a:xfrm>
            <a:off x="5266944" y="1666104"/>
            <a:ext cx="9404213" cy="3283837"/>
          </a:xfrm>
          <a:prstGeom prst="rect">
            <a:avLst/>
          </a:prstGeom>
        </p:spPr>
      </p:pic>
      <p:sp>
        <p:nvSpPr>
          <p:cNvPr id="11" name="Rectangle 10">
            <a:extLst>
              <a:ext uri="{FF2B5EF4-FFF2-40B4-BE49-F238E27FC236}">
                <a16:creationId xmlns:a16="http://schemas.microsoft.com/office/drawing/2014/main" id="{BE38B755-D87E-011D-410A-E3A11749DDF8}"/>
              </a:ext>
            </a:extLst>
          </p:cNvPr>
          <p:cNvSpPr/>
          <p:nvPr userDrawn="1"/>
        </p:nvSpPr>
        <p:spPr>
          <a:xfrm rot="10800000">
            <a:off x="0" y="5611608"/>
            <a:ext cx="12192000" cy="1246390"/>
          </a:xfrm>
          <a:prstGeom prst="rect">
            <a:avLst/>
          </a:prstGeom>
          <a:solidFill>
            <a:srgbClr val="131A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2">
            <a:extLst>
              <a:ext uri="{FF2B5EF4-FFF2-40B4-BE49-F238E27FC236}">
                <a16:creationId xmlns:a16="http://schemas.microsoft.com/office/drawing/2014/main" id="{A5CD4154-DA5D-39DD-B1FC-7B0284417FC2}"/>
              </a:ext>
            </a:extLst>
          </p:cNvPr>
          <p:cNvSpPr>
            <a:spLocks noGrp="1"/>
          </p:cNvSpPr>
          <p:nvPr>
            <p:ph type="body" sz="quarter" idx="10" hasCustomPrompt="1"/>
          </p:nvPr>
        </p:nvSpPr>
        <p:spPr>
          <a:xfrm>
            <a:off x="549275" y="1779704"/>
            <a:ext cx="4059238" cy="3170237"/>
          </a:xfrm>
        </p:spPr>
        <p:txBody>
          <a:bodyPr anchor="b" anchorCtr="0">
            <a:normAutofit/>
          </a:bodyPr>
          <a:lstStyle>
            <a:lvl1pPr marL="0" indent="0">
              <a:spcBef>
                <a:spcPts val="0"/>
              </a:spcBef>
              <a:buNone/>
              <a:defRPr sz="4800" b="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Project Title</a:t>
            </a:r>
          </a:p>
          <a:p>
            <a:pPr lvl="0"/>
            <a:r>
              <a:rPr lang="en-US"/>
              <a:t>Goes Here</a:t>
            </a:r>
          </a:p>
        </p:txBody>
      </p:sp>
      <p:sp>
        <p:nvSpPr>
          <p:cNvPr id="16" name="Rectangle 15">
            <a:extLst>
              <a:ext uri="{FF2B5EF4-FFF2-40B4-BE49-F238E27FC236}">
                <a16:creationId xmlns:a16="http://schemas.microsoft.com/office/drawing/2014/main" id="{ED9A7443-8049-09F8-E80C-363DA31B1923}"/>
              </a:ext>
            </a:extLst>
          </p:cNvPr>
          <p:cNvSpPr/>
          <p:nvPr userDrawn="1"/>
        </p:nvSpPr>
        <p:spPr>
          <a:xfrm>
            <a:off x="642356" y="5919322"/>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C62B8B3-4EE6-86BC-53CE-B0E0B59F912C}"/>
              </a:ext>
            </a:extLst>
          </p:cNvPr>
          <p:cNvSpPr/>
          <p:nvPr userDrawn="1"/>
        </p:nvSpPr>
        <p:spPr>
          <a:xfrm>
            <a:off x="3446964" y="5919322"/>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8">
            <a:extLst>
              <a:ext uri="{FF2B5EF4-FFF2-40B4-BE49-F238E27FC236}">
                <a16:creationId xmlns:a16="http://schemas.microsoft.com/office/drawing/2014/main" id="{48C78E4F-028A-32C6-2919-BBB5B82EA2D3}"/>
              </a:ext>
            </a:extLst>
          </p:cNvPr>
          <p:cNvSpPr>
            <a:spLocks noGrp="1"/>
          </p:cNvSpPr>
          <p:nvPr>
            <p:ph type="body" sz="quarter" idx="11" hasCustomPrompt="1"/>
          </p:nvPr>
        </p:nvSpPr>
        <p:spPr>
          <a:xfrm>
            <a:off x="549275" y="6185762"/>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Month 00th, 2024</a:t>
            </a:r>
          </a:p>
        </p:txBody>
      </p:sp>
      <p:sp>
        <p:nvSpPr>
          <p:cNvPr id="20" name="Text Placeholder 18">
            <a:extLst>
              <a:ext uri="{FF2B5EF4-FFF2-40B4-BE49-F238E27FC236}">
                <a16:creationId xmlns:a16="http://schemas.microsoft.com/office/drawing/2014/main" id="{8829743D-D87F-DF31-5114-6ED857561AE6}"/>
              </a:ext>
            </a:extLst>
          </p:cNvPr>
          <p:cNvSpPr>
            <a:spLocks noGrp="1"/>
          </p:cNvSpPr>
          <p:nvPr>
            <p:ph type="body" sz="quarter" idx="12" hasCustomPrompt="1"/>
          </p:nvPr>
        </p:nvSpPr>
        <p:spPr>
          <a:xfrm>
            <a:off x="3356270" y="6185762"/>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Department Name</a:t>
            </a:r>
          </a:p>
        </p:txBody>
      </p:sp>
    </p:spTree>
    <p:extLst>
      <p:ext uri="{BB962C8B-B14F-4D97-AF65-F5344CB8AC3E}">
        <p14:creationId xmlns:p14="http://schemas.microsoft.com/office/powerpoint/2010/main" val="12562934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376A13-FB57-F6A5-97C6-69CF07A45C2E}"/>
              </a:ext>
            </a:extLst>
          </p:cNvPr>
          <p:cNvSpPr/>
          <p:nvPr userDrawn="1"/>
        </p:nvSpPr>
        <p:spPr>
          <a:xfrm rot="16200000">
            <a:off x="-385845" y="386786"/>
            <a:ext cx="6858002" cy="6084423"/>
          </a:xfrm>
          <a:prstGeom prst="rect">
            <a:avLst/>
          </a:prstGeom>
          <a:gradFill>
            <a:gsLst>
              <a:gs pos="0">
                <a:schemeClr val="bg2"/>
              </a:gs>
              <a:gs pos="67000">
                <a:schemeClr val="tx2"/>
              </a:gs>
            </a:gsLst>
            <a:lin ang="1800000" scaled="0"/>
          </a:gradFill>
          <a:ln w="28575">
            <a:noFill/>
          </a:ln>
          <a:effectLst>
            <a:outerShdw blurRad="508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2">
            <a:extLst>
              <a:ext uri="{FF2B5EF4-FFF2-40B4-BE49-F238E27FC236}">
                <a16:creationId xmlns:a16="http://schemas.microsoft.com/office/drawing/2014/main" id="{A5CD4154-DA5D-39DD-B1FC-7B0284417FC2}"/>
              </a:ext>
            </a:extLst>
          </p:cNvPr>
          <p:cNvSpPr>
            <a:spLocks noGrp="1"/>
          </p:cNvSpPr>
          <p:nvPr>
            <p:ph type="body" sz="quarter" idx="10" hasCustomPrompt="1"/>
          </p:nvPr>
        </p:nvSpPr>
        <p:spPr>
          <a:xfrm>
            <a:off x="549275" y="3131002"/>
            <a:ext cx="4059238" cy="1103968"/>
          </a:xfrm>
        </p:spPr>
        <p:txBody>
          <a:bodyPr anchor="t" anchorCtr="0">
            <a:normAutofit/>
          </a:bodyPr>
          <a:lstStyle>
            <a:lvl1pPr marL="0" indent="0">
              <a:spcBef>
                <a:spcPts val="0"/>
              </a:spcBef>
              <a:buNone/>
              <a:defRPr sz="4000" b="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Divider</a:t>
            </a:r>
          </a:p>
        </p:txBody>
      </p:sp>
      <p:sp>
        <p:nvSpPr>
          <p:cNvPr id="19" name="Text Placeholder 18">
            <a:extLst>
              <a:ext uri="{FF2B5EF4-FFF2-40B4-BE49-F238E27FC236}">
                <a16:creationId xmlns:a16="http://schemas.microsoft.com/office/drawing/2014/main" id="{48C78E4F-028A-32C6-2919-BBB5B82EA2D3}"/>
              </a:ext>
            </a:extLst>
          </p:cNvPr>
          <p:cNvSpPr>
            <a:spLocks noGrp="1"/>
          </p:cNvSpPr>
          <p:nvPr>
            <p:ph type="body" sz="quarter" idx="11" hasCustomPrompt="1"/>
          </p:nvPr>
        </p:nvSpPr>
        <p:spPr>
          <a:xfrm>
            <a:off x="549275" y="4904111"/>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Content Sub Topic</a:t>
            </a:r>
          </a:p>
        </p:txBody>
      </p:sp>
      <p:sp>
        <p:nvSpPr>
          <p:cNvPr id="20" name="Text Placeholder 18">
            <a:extLst>
              <a:ext uri="{FF2B5EF4-FFF2-40B4-BE49-F238E27FC236}">
                <a16:creationId xmlns:a16="http://schemas.microsoft.com/office/drawing/2014/main" id="{8829743D-D87F-DF31-5114-6ED857561AE6}"/>
              </a:ext>
            </a:extLst>
          </p:cNvPr>
          <p:cNvSpPr>
            <a:spLocks noGrp="1"/>
          </p:cNvSpPr>
          <p:nvPr>
            <p:ph type="body" sz="quarter" idx="12" hasCustomPrompt="1"/>
          </p:nvPr>
        </p:nvSpPr>
        <p:spPr>
          <a:xfrm>
            <a:off x="3356270" y="4904111"/>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Content Sub Topic</a:t>
            </a:r>
          </a:p>
        </p:txBody>
      </p:sp>
      <p:pic>
        <p:nvPicPr>
          <p:cNvPr id="2" name="Picture 1" descr="A blue waves on a black background&#10;&#10;Description automatically generated">
            <a:extLst>
              <a:ext uri="{FF2B5EF4-FFF2-40B4-BE49-F238E27FC236}">
                <a16:creationId xmlns:a16="http://schemas.microsoft.com/office/drawing/2014/main" id="{3D40B530-B8B5-C18C-BB45-124707C8E428}"/>
              </a:ext>
            </a:extLst>
          </p:cNvPr>
          <p:cNvPicPr>
            <a:picLocks noChangeAspect="1"/>
          </p:cNvPicPr>
          <p:nvPr userDrawn="1"/>
        </p:nvPicPr>
        <p:blipFill rotWithShape="1">
          <a:blip r:embed="rId2"/>
          <a:srcRect r="28919"/>
          <a:stretch/>
        </p:blipFill>
        <p:spPr>
          <a:xfrm>
            <a:off x="4972634" y="1659438"/>
            <a:ext cx="7385799" cy="3297167"/>
          </a:xfrm>
          <a:prstGeom prst="rect">
            <a:avLst/>
          </a:prstGeom>
        </p:spPr>
      </p:pic>
      <p:sp>
        <p:nvSpPr>
          <p:cNvPr id="4" name="Text Placeholder 12">
            <a:extLst>
              <a:ext uri="{FF2B5EF4-FFF2-40B4-BE49-F238E27FC236}">
                <a16:creationId xmlns:a16="http://schemas.microsoft.com/office/drawing/2014/main" id="{5F106AD1-353B-9ED3-D4B5-2AC451337574}"/>
              </a:ext>
            </a:extLst>
          </p:cNvPr>
          <p:cNvSpPr>
            <a:spLocks noGrp="1"/>
          </p:cNvSpPr>
          <p:nvPr>
            <p:ph type="body" sz="quarter" idx="13" hasCustomPrompt="1"/>
          </p:nvPr>
        </p:nvSpPr>
        <p:spPr>
          <a:xfrm>
            <a:off x="549275" y="1950788"/>
            <a:ext cx="4059238" cy="1103968"/>
          </a:xfrm>
        </p:spPr>
        <p:txBody>
          <a:bodyPr anchor="b" anchorCtr="0">
            <a:normAutofit/>
          </a:bodyPr>
          <a:lstStyle>
            <a:lvl1pPr marL="0" indent="0">
              <a:spcBef>
                <a:spcPts val="0"/>
              </a:spcBef>
              <a:buNone/>
              <a:defRPr sz="4400" b="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7" name="Text Placeholder 18">
            <a:extLst>
              <a:ext uri="{FF2B5EF4-FFF2-40B4-BE49-F238E27FC236}">
                <a16:creationId xmlns:a16="http://schemas.microsoft.com/office/drawing/2014/main" id="{F1B25AEA-77D7-555B-5B62-ADD1C54672F3}"/>
              </a:ext>
            </a:extLst>
          </p:cNvPr>
          <p:cNvSpPr>
            <a:spLocks noGrp="1"/>
          </p:cNvSpPr>
          <p:nvPr>
            <p:ph type="body" sz="quarter" idx="14" hasCustomPrompt="1"/>
          </p:nvPr>
        </p:nvSpPr>
        <p:spPr>
          <a:xfrm>
            <a:off x="549275" y="5978000"/>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Content Sub Topic</a:t>
            </a:r>
          </a:p>
        </p:txBody>
      </p:sp>
      <p:sp>
        <p:nvSpPr>
          <p:cNvPr id="8" name="Text Placeholder 18">
            <a:extLst>
              <a:ext uri="{FF2B5EF4-FFF2-40B4-BE49-F238E27FC236}">
                <a16:creationId xmlns:a16="http://schemas.microsoft.com/office/drawing/2014/main" id="{F6B2AA6A-851A-6524-B1F8-E9489666D3D5}"/>
              </a:ext>
            </a:extLst>
          </p:cNvPr>
          <p:cNvSpPr>
            <a:spLocks noGrp="1"/>
          </p:cNvSpPr>
          <p:nvPr>
            <p:ph type="body" sz="quarter" idx="15" hasCustomPrompt="1"/>
          </p:nvPr>
        </p:nvSpPr>
        <p:spPr>
          <a:xfrm>
            <a:off x="3356270" y="5978000"/>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Content Sub Topic</a:t>
            </a:r>
          </a:p>
        </p:txBody>
      </p:sp>
      <p:pic>
        <p:nvPicPr>
          <p:cNvPr id="14" name="Picture 13">
            <a:extLst>
              <a:ext uri="{FF2B5EF4-FFF2-40B4-BE49-F238E27FC236}">
                <a16:creationId xmlns:a16="http://schemas.microsoft.com/office/drawing/2014/main" id="{793FADCD-1787-3106-FA29-6237570D71CF}"/>
              </a:ext>
            </a:extLst>
          </p:cNvPr>
          <p:cNvPicPr>
            <a:picLocks noChangeAspect="1"/>
          </p:cNvPicPr>
          <p:nvPr userDrawn="1"/>
        </p:nvPicPr>
        <p:blipFill>
          <a:blip r:embed="rId3"/>
          <a:srcRect/>
          <a:stretch/>
        </p:blipFill>
        <p:spPr>
          <a:xfrm>
            <a:off x="9014484" y="6167718"/>
            <a:ext cx="2628241" cy="327877"/>
          </a:xfrm>
          <a:prstGeom prst="rect">
            <a:avLst/>
          </a:prstGeom>
        </p:spPr>
      </p:pic>
      <p:sp>
        <p:nvSpPr>
          <p:cNvPr id="5" name="Rectangle 4">
            <a:extLst>
              <a:ext uri="{FF2B5EF4-FFF2-40B4-BE49-F238E27FC236}">
                <a16:creationId xmlns:a16="http://schemas.microsoft.com/office/drawing/2014/main" id="{D896143B-41D6-AF24-85AF-A90DC82276D9}"/>
              </a:ext>
            </a:extLst>
          </p:cNvPr>
          <p:cNvSpPr/>
          <p:nvPr userDrawn="1"/>
        </p:nvSpPr>
        <p:spPr>
          <a:xfrm>
            <a:off x="642356" y="4699664"/>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A9EC24F-1E29-8C1E-4D9A-502F22D94CDF}"/>
              </a:ext>
            </a:extLst>
          </p:cNvPr>
          <p:cNvSpPr/>
          <p:nvPr userDrawn="1"/>
        </p:nvSpPr>
        <p:spPr>
          <a:xfrm>
            <a:off x="3446964" y="4699664"/>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3C9F805-8839-8CEB-2161-456672157B34}"/>
              </a:ext>
            </a:extLst>
          </p:cNvPr>
          <p:cNvSpPr/>
          <p:nvPr userDrawn="1"/>
        </p:nvSpPr>
        <p:spPr>
          <a:xfrm>
            <a:off x="642356" y="5773553"/>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3DC7FA2-E6A7-8EAF-DBB9-D2548E25AAF1}"/>
              </a:ext>
            </a:extLst>
          </p:cNvPr>
          <p:cNvSpPr/>
          <p:nvPr userDrawn="1"/>
        </p:nvSpPr>
        <p:spPr>
          <a:xfrm>
            <a:off x="3446964" y="5773553"/>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416521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Divide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376A13-FB57-F6A5-97C6-69CF07A45C2E}"/>
              </a:ext>
            </a:extLst>
          </p:cNvPr>
          <p:cNvSpPr/>
          <p:nvPr userDrawn="1"/>
        </p:nvSpPr>
        <p:spPr>
          <a:xfrm rot="16200000">
            <a:off x="-385845" y="386786"/>
            <a:ext cx="6858002" cy="6084423"/>
          </a:xfrm>
          <a:prstGeom prst="rect">
            <a:avLst/>
          </a:prstGeom>
          <a:gradFill>
            <a:gsLst>
              <a:gs pos="0">
                <a:schemeClr val="bg2"/>
              </a:gs>
              <a:gs pos="67000">
                <a:schemeClr val="tx2"/>
              </a:gs>
            </a:gsLst>
            <a:lin ang="1800000" scaled="0"/>
          </a:gradFill>
          <a:ln w="28575">
            <a:noFill/>
          </a:ln>
          <a:effectLst>
            <a:outerShdw blurRad="508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blue waves on a black background&#10;&#10;Description automatically generated">
            <a:extLst>
              <a:ext uri="{FF2B5EF4-FFF2-40B4-BE49-F238E27FC236}">
                <a16:creationId xmlns:a16="http://schemas.microsoft.com/office/drawing/2014/main" id="{3D40B530-B8B5-C18C-BB45-124707C8E428}"/>
              </a:ext>
            </a:extLst>
          </p:cNvPr>
          <p:cNvPicPr>
            <a:picLocks noChangeAspect="1"/>
          </p:cNvPicPr>
          <p:nvPr userDrawn="1"/>
        </p:nvPicPr>
        <p:blipFill rotWithShape="1">
          <a:blip r:embed="rId2"/>
          <a:srcRect r="28919"/>
          <a:stretch/>
        </p:blipFill>
        <p:spPr>
          <a:xfrm>
            <a:off x="4972634" y="1659438"/>
            <a:ext cx="7385799" cy="3297167"/>
          </a:xfrm>
          <a:prstGeom prst="rect">
            <a:avLst/>
          </a:prstGeom>
        </p:spPr>
      </p:pic>
      <p:pic>
        <p:nvPicPr>
          <p:cNvPr id="14" name="Picture 13">
            <a:extLst>
              <a:ext uri="{FF2B5EF4-FFF2-40B4-BE49-F238E27FC236}">
                <a16:creationId xmlns:a16="http://schemas.microsoft.com/office/drawing/2014/main" id="{793FADCD-1787-3106-FA29-6237570D71CF}"/>
              </a:ext>
            </a:extLst>
          </p:cNvPr>
          <p:cNvPicPr>
            <a:picLocks noChangeAspect="1"/>
          </p:cNvPicPr>
          <p:nvPr userDrawn="1"/>
        </p:nvPicPr>
        <p:blipFill>
          <a:blip r:embed="rId3"/>
          <a:srcRect/>
          <a:stretch/>
        </p:blipFill>
        <p:spPr>
          <a:xfrm>
            <a:off x="9014484" y="6167718"/>
            <a:ext cx="2628241" cy="327877"/>
          </a:xfrm>
          <a:prstGeom prst="rect">
            <a:avLst/>
          </a:prstGeom>
        </p:spPr>
      </p:pic>
      <p:sp>
        <p:nvSpPr>
          <p:cNvPr id="11" name="Text Placeholder 12">
            <a:extLst>
              <a:ext uri="{FF2B5EF4-FFF2-40B4-BE49-F238E27FC236}">
                <a16:creationId xmlns:a16="http://schemas.microsoft.com/office/drawing/2014/main" id="{D808A50D-D21A-EC77-1DC8-14CBB570CFCA}"/>
              </a:ext>
            </a:extLst>
          </p:cNvPr>
          <p:cNvSpPr>
            <a:spLocks noGrp="1"/>
          </p:cNvSpPr>
          <p:nvPr>
            <p:ph type="body" sz="quarter" idx="10" hasCustomPrompt="1"/>
          </p:nvPr>
        </p:nvSpPr>
        <p:spPr>
          <a:xfrm>
            <a:off x="549275" y="3131002"/>
            <a:ext cx="4059238" cy="1103968"/>
          </a:xfrm>
        </p:spPr>
        <p:txBody>
          <a:bodyPr anchor="t" anchorCtr="0">
            <a:normAutofit/>
          </a:bodyPr>
          <a:lstStyle>
            <a:lvl1pPr marL="0" indent="0">
              <a:spcBef>
                <a:spcPts val="0"/>
              </a:spcBef>
              <a:buNone/>
              <a:defRPr sz="4000" b="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Divider</a:t>
            </a:r>
          </a:p>
        </p:txBody>
      </p:sp>
    </p:spTree>
    <p:extLst>
      <p:ext uri="{BB962C8B-B14F-4D97-AF65-F5344CB8AC3E}">
        <p14:creationId xmlns:p14="http://schemas.microsoft.com/office/powerpoint/2010/main" val="182122177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Slides">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123B1257-069A-35BA-3E8D-28F99769D148}"/>
              </a:ext>
            </a:extLst>
          </p:cNvPr>
          <p:cNvGrpSpPr/>
          <p:nvPr userDrawn="1"/>
        </p:nvGrpSpPr>
        <p:grpSpPr>
          <a:xfrm>
            <a:off x="-1" y="1"/>
            <a:ext cx="12192001" cy="6538896"/>
            <a:chOff x="-1" y="1"/>
            <a:chExt cx="12192001" cy="6538896"/>
          </a:xfrm>
        </p:grpSpPr>
        <p:sp>
          <p:nvSpPr>
            <p:cNvPr id="8" name="Rounded Rectangle 7">
              <a:extLst>
                <a:ext uri="{FF2B5EF4-FFF2-40B4-BE49-F238E27FC236}">
                  <a16:creationId xmlns:a16="http://schemas.microsoft.com/office/drawing/2014/main" id="{8FA1FECA-60FE-26E6-5243-1EBC75DF23A0}"/>
                </a:ext>
              </a:extLst>
            </p:cNvPr>
            <p:cNvSpPr/>
            <p:nvPr userDrawn="1"/>
          </p:nvSpPr>
          <p:spPr>
            <a:xfrm>
              <a:off x="-1" y="1"/>
              <a:ext cx="12192001" cy="2030277"/>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6">
              <a:extLst>
                <a:ext uri="{FF2B5EF4-FFF2-40B4-BE49-F238E27FC236}">
                  <a16:creationId xmlns:a16="http://schemas.microsoft.com/office/drawing/2014/main" id="{A1CE2746-7970-5330-D6DB-A74B854C0740}"/>
                </a:ext>
              </a:extLst>
            </p:cNvPr>
            <p:cNvSpPr/>
            <p:nvPr userDrawn="1"/>
          </p:nvSpPr>
          <p:spPr>
            <a:xfrm>
              <a:off x="390124" y="532191"/>
              <a:ext cx="11411752" cy="3094406"/>
            </a:xfrm>
            <a:custGeom>
              <a:avLst/>
              <a:gdLst>
                <a:gd name="connsiteX0" fmla="*/ 0 w 12866701"/>
                <a:gd name="connsiteY0" fmla="*/ 269683 h 4007171"/>
                <a:gd name="connsiteX1" fmla="*/ 269683 w 12866701"/>
                <a:gd name="connsiteY1" fmla="*/ 0 h 4007171"/>
                <a:gd name="connsiteX2" fmla="*/ 12597018 w 12866701"/>
                <a:gd name="connsiteY2" fmla="*/ 0 h 4007171"/>
                <a:gd name="connsiteX3" fmla="*/ 12866701 w 12866701"/>
                <a:gd name="connsiteY3" fmla="*/ 269683 h 4007171"/>
                <a:gd name="connsiteX4" fmla="*/ 12866701 w 12866701"/>
                <a:gd name="connsiteY4" fmla="*/ 3737488 h 4007171"/>
                <a:gd name="connsiteX5" fmla="*/ 12597018 w 12866701"/>
                <a:gd name="connsiteY5" fmla="*/ 4007171 h 4007171"/>
                <a:gd name="connsiteX6" fmla="*/ 269683 w 12866701"/>
                <a:gd name="connsiteY6" fmla="*/ 4007171 h 4007171"/>
                <a:gd name="connsiteX7" fmla="*/ 0 w 12866701"/>
                <a:gd name="connsiteY7" fmla="*/ 3737488 h 4007171"/>
                <a:gd name="connsiteX8" fmla="*/ 0 w 12866701"/>
                <a:gd name="connsiteY8" fmla="*/ 269683 h 4007171"/>
                <a:gd name="connsiteX0" fmla="*/ 0 w 12866701"/>
                <a:gd name="connsiteY0" fmla="*/ 269683 h 4106927"/>
                <a:gd name="connsiteX1" fmla="*/ 269683 w 12866701"/>
                <a:gd name="connsiteY1" fmla="*/ 0 h 4106927"/>
                <a:gd name="connsiteX2" fmla="*/ 12597018 w 12866701"/>
                <a:gd name="connsiteY2" fmla="*/ 0 h 4106927"/>
                <a:gd name="connsiteX3" fmla="*/ 12866701 w 12866701"/>
                <a:gd name="connsiteY3" fmla="*/ 269683 h 4106927"/>
                <a:gd name="connsiteX4" fmla="*/ 12866701 w 12866701"/>
                <a:gd name="connsiteY4" fmla="*/ 3737488 h 4106927"/>
                <a:gd name="connsiteX5" fmla="*/ 269683 w 12866701"/>
                <a:gd name="connsiteY5" fmla="*/ 4007171 h 4106927"/>
                <a:gd name="connsiteX6" fmla="*/ 0 w 12866701"/>
                <a:gd name="connsiteY6" fmla="*/ 3737488 h 4106927"/>
                <a:gd name="connsiteX7" fmla="*/ 0 w 12866701"/>
                <a:gd name="connsiteY7" fmla="*/ 269683 h 4106927"/>
                <a:gd name="connsiteX0" fmla="*/ 0 w 12866701"/>
                <a:gd name="connsiteY0" fmla="*/ 269683 h 4170963"/>
                <a:gd name="connsiteX1" fmla="*/ 269683 w 12866701"/>
                <a:gd name="connsiteY1" fmla="*/ 0 h 4170963"/>
                <a:gd name="connsiteX2" fmla="*/ 12597018 w 12866701"/>
                <a:gd name="connsiteY2" fmla="*/ 0 h 4170963"/>
                <a:gd name="connsiteX3" fmla="*/ 12866701 w 12866701"/>
                <a:gd name="connsiteY3" fmla="*/ 269683 h 4170963"/>
                <a:gd name="connsiteX4" fmla="*/ 12866701 w 12866701"/>
                <a:gd name="connsiteY4" fmla="*/ 3737488 h 4170963"/>
                <a:gd name="connsiteX5" fmla="*/ 0 w 12866701"/>
                <a:gd name="connsiteY5" fmla="*/ 3737488 h 4170963"/>
                <a:gd name="connsiteX6" fmla="*/ 0 w 12866701"/>
                <a:gd name="connsiteY6" fmla="*/ 269683 h 4170963"/>
                <a:gd name="connsiteX0" fmla="*/ 0 w 12866701"/>
                <a:gd name="connsiteY0" fmla="*/ 269683 h 4008648"/>
                <a:gd name="connsiteX1" fmla="*/ 269683 w 12866701"/>
                <a:gd name="connsiteY1" fmla="*/ 0 h 4008648"/>
                <a:gd name="connsiteX2" fmla="*/ 12597018 w 12866701"/>
                <a:gd name="connsiteY2" fmla="*/ 0 h 4008648"/>
                <a:gd name="connsiteX3" fmla="*/ 12866701 w 12866701"/>
                <a:gd name="connsiteY3" fmla="*/ 269683 h 4008648"/>
                <a:gd name="connsiteX4" fmla="*/ 12866701 w 12866701"/>
                <a:gd name="connsiteY4" fmla="*/ 3737488 h 4008648"/>
                <a:gd name="connsiteX5" fmla="*/ 0 w 12866701"/>
                <a:gd name="connsiteY5" fmla="*/ 3737488 h 4008648"/>
                <a:gd name="connsiteX6" fmla="*/ 0 w 12866701"/>
                <a:gd name="connsiteY6" fmla="*/ 269683 h 4008648"/>
                <a:gd name="connsiteX0" fmla="*/ 0 w 12866701"/>
                <a:gd name="connsiteY0" fmla="*/ 269683 h 3998301"/>
                <a:gd name="connsiteX1" fmla="*/ 269683 w 12866701"/>
                <a:gd name="connsiteY1" fmla="*/ 0 h 3998301"/>
                <a:gd name="connsiteX2" fmla="*/ 12597018 w 12866701"/>
                <a:gd name="connsiteY2" fmla="*/ 0 h 3998301"/>
                <a:gd name="connsiteX3" fmla="*/ 12866701 w 12866701"/>
                <a:gd name="connsiteY3" fmla="*/ 269683 h 3998301"/>
                <a:gd name="connsiteX4" fmla="*/ 12866701 w 12866701"/>
                <a:gd name="connsiteY4" fmla="*/ 3737488 h 3998301"/>
                <a:gd name="connsiteX5" fmla="*/ 0 w 12866701"/>
                <a:gd name="connsiteY5" fmla="*/ 3737488 h 3998301"/>
                <a:gd name="connsiteX6" fmla="*/ 0 w 12866701"/>
                <a:gd name="connsiteY6" fmla="*/ 269683 h 3998301"/>
                <a:gd name="connsiteX0" fmla="*/ 0 w 12866701"/>
                <a:gd name="connsiteY0" fmla="*/ 269683 h 3737488"/>
                <a:gd name="connsiteX1" fmla="*/ 269683 w 12866701"/>
                <a:gd name="connsiteY1" fmla="*/ 0 h 3737488"/>
                <a:gd name="connsiteX2" fmla="*/ 12597018 w 12866701"/>
                <a:gd name="connsiteY2" fmla="*/ 0 h 3737488"/>
                <a:gd name="connsiteX3" fmla="*/ 12866701 w 12866701"/>
                <a:gd name="connsiteY3" fmla="*/ 269683 h 3737488"/>
                <a:gd name="connsiteX4" fmla="*/ 12866701 w 12866701"/>
                <a:gd name="connsiteY4" fmla="*/ 3737488 h 3737488"/>
                <a:gd name="connsiteX5" fmla="*/ 0 w 12866701"/>
                <a:gd name="connsiteY5" fmla="*/ 3737488 h 3737488"/>
                <a:gd name="connsiteX6" fmla="*/ 0 w 12866701"/>
                <a:gd name="connsiteY6" fmla="*/ 269683 h 373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701" h="3737488">
                  <a:moveTo>
                    <a:pt x="0" y="269683"/>
                  </a:moveTo>
                  <a:cubicBezTo>
                    <a:pt x="0" y="120741"/>
                    <a:pt x="120741" y="0"/>
                    <a:pt x="269683" y="0"/>
                  </a:cubicBezTo>
                  <a:lnTo>
                    <a:pt x="12597018" y="0"/>
                  </a:lnTo>
                  <a:cubicBezTo>
                    <a:pt x="12745960" y="0"/>
                    <a:pt x="12866701" y="120741"/>
                    <a:pt x="12866701" y="269683"/>
                  </a:cubicBezTo>
                  <a:lnTo>
                    <a:pt x="12866701" y="3737488"/>
                  </a:lnTo>
                  <a:lnTo>
                    <a:pt x="0" y="3737488"/>
                  </a:lnTo>
                  <a:lnTo>
                    <a:pt x="0" y="269683"/>
                  </a:lnTo>
                  <a:close/>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6">
              <a:extLst>
                <a:ext uri="{FF2B5EF4-FFF2-40B4-BE49-F238E27FC236}">
                  <a16:creationId xmlns:a16="http://schemas.microsoft.com/office/drawing/2014/main" id="{0C440F22-004D-F9AF-1FFC-D2457116BC57}"/>
                </a:ext>
              </a:extLst>
            </p:cNvPr>
            <p:cNvSpPr/>
            <p:nvPr userDrawn="1"/>
          </p:nvSpPr>
          <p:spPr>
            <a:xfrm rot="10800000">
              <a:off x="390120" y="2030277"/>
              <a:ext cx="11411752" cy="4508620"/>
            </a:xfrm>
            <a:custGeom>
              <a:avLst/>
              <a:gdLst>
                <a:gd name="connsiteX0" fmla="*/ 0 w 12866701"/>
                <a:gd name="connsiteY0" fmla="*/ 269683 h 4007171"/>
                <a:gd name="connsiteX1" fmla="*/ 269683 w 12866701"/>
                <a:gd name="connsiteY1" fmla="*/ 0 h 4007171"/>
                <a:gd name="connsiteX2" fmla="*/ 12597018 w 12866701"/>
                <a:gd name="connsiteY2" fmla="*/ 0 h 4007171"/>
                <a:gd name="connsiteX3" fmla="*/ 12866701 w 12866701"/>
                <a:gd name="connsiteY3" fmla="*/ 269683 h 4007171"/>
                <a:gd name="connsiteX4" fmla="*/ 12866701 w 12866701"/>
                <a:gd name="connsiteY4" fmla="*/ 3737488 h 4007171"/>
                <a:gd name="connsiteX5" fmla="*/ 12597018 w 12866701"/>
                <a:gd name="connsiteY5" fmla="*/ 4007171 h 4007171"/>
                <a:gd name="connsiteX6" fmla="*/ 269683 w 12866701"/>
                <a:gd name="connsiteY6" fmla="*/ 4007171 h 4007171"/>
                <a:gd name="connsiteX7" fmla="*/ 0 w 12866701"/>
                <a:gd name="connsiteY7" fmla="*/ 3737488 h 4007171"/>
                <a:gd name="connsiteX8" fmla="*/ 0 w 12866701"/>
                <a:gd name="connsiteY8" fmla="*/ 269683 h 4007171"/>
                <a:gd name="connsiteX0" fmla="*/ 0 w 12866701"/>
                <a:gd name="connsiteY0" fmla="*/ 269683 h 4106927"/>
                <a:gd name="connsiteX1" fmla="*/ 269683 w 12866701"/>
                <a:gd name="connsiteY1" fmla="*/ 0 h 4106927"/>
                <a:gd name="connsiteX2" fmla="*/ 12597018 w 12866701"/>
                <a:gd name="connsiteY2" fmla="*/ 0 h 4106927"/>
                <a:gd name="connsiteX3" fmla="*/ 12866701 w 12866701"/>
                <a:gd name="connsiteY3" fmla="*/ 269683 h 4106927"/>
                <a:gd name="connsiteX4" fmla="*/ 12866701 w 12866701"/>
                <a:gd name="connsiteY4" fmla="*/ 3737488 h 4106927"/>
                <a:gd name="connsiteX5" fmla="*/ 269683 w 12866701"/>
                <a:gd name="connsiteY5" fmla="*/ 4007171 h 4106927"/>
                <a:gd name="connsiteX6" fmla="*/ 0 w 12866701"/>
                <a:gd name="connsiteY6" fmla="*/ 3737488 h 4106927"/>
                <a:gd name="connsiteX7" fmla="*/ 0 w 12866701"/>
                <a:gd name="connsiteY7" fmla="*/ 269683 h 4106927"/>
                <a:gd name="connsiteX0" fmla="*/ 0 w 12866701"/>
                <a:gd name="connsiteY0" fmla="*/ 269683 h 4170963"/>
                <a:gd name="connsiteX1" fmla="*/ 269683 w 12866701"/>
                <a:gd name="connsiteY1" fmla="*/ 0 h 4170963"/>
                <a:gd name="connsiteX2" fmla="*/ 12597018 w 12866701"/>
                <a:gd name="connsiteY2" fmla="*/ 0 h 4170963"/>
                <a:gd name="connsiteX3" fmla="*/ 12866701 w 12866701"/>
                <a:gd name="connsiteY3" fmla="*/ 269683 h 4170963"/>
                <a:gd name="connsiteX4" fmla="*/ 12866701 w 12866701"/>
                <a:gd name="connsiteY4" fmla="*/ 3737488 h 4170963"/>
                <a:gd name="connsiteX5" fmla="*/ 0 w 12866701"/>
                <a:gd name="connsiteY5" fmla="*/ 3737488 h 4170963"/>
                <a:gd name="connsiteX6" fmla="*/ 0 w 12866701"/>
                <a:gd name="connsiteY6" fmla="*/ 269683 h 4170963"/>
                <a:gd name="connsiteX0" fmla="*/ 0 w 12866701"/>
                <a:gd name="connsiteY0" fmla="*/ 269683 h 4008648"/>
                <a:gd name="connsiteX1" fmla="*/ 269683 w 12866701"/>
                <a:gd name="connsiteY1" fmla="*/ 0 h 4008648"/>
                <a:gd name="connsiteX2" fmla="*/ 12597018 w 12866701"/>
                <a:gd name="connsiteY2" fmla="*/ 0 h 4008648"/>
                <a:gd name="connsiteX3" fmla="*/ 12866701 w 12866701"/>
                <a:gd name="connsiteY3" fmla="*/ 269683 h 4008648"/>
                <a:gd name="connsiteX4" fmla="*/ 12866701 w 12866701"/>
                <a:gd name="connsiteY4" fmla="*/ 3737488 h 4008648"/>
                <a:gd name="connsiteX5" fmla="*/ 0 w 12866701"/>
                <a:gd name="connsiteY5" fmla="*/ 3737488 h 4008648"/>
                <a:gd name="connsiteX6" fmla="*/ 0 w 12866701"/>
                <a:gd name="connsiteY6" fmla="*/ 269683 h 4008648"/>
                <a:gd name="connsiteX0" fmla="*/ 0 w 12866701"/>
                <a:gd name="connsiteY0" fmla="*/ 269683 h 3998301"/>
                <a:gd name="connsiteX1" fmla="*/ 269683 w 12866701"/>
                <a:gd name="connsiteY1" fmla="*/ 0 h 3998301"/>
                <a:gd name="connsiteX2" fmla="*/ 12597018 w 12866701"/>
                <a:gd name="connsiteY2" fmla="*/ 0 h 3998301"/>
                <a:gd name="connsiteX3" fmla="*/ 12866701 w 12866701"/>
                <a:gd name="connsiteY3" fmla="*/ 269683 h 3998301"/>
                <a:gd name="connsiteX4" fmla="*/ 12866701 w 12866701"/>
                <a:gd name="connsiteY4" fmla="*/ 3737488 h 3998301"/>
                <a:gd name="connsiteX5" fmla="*/ 0 w 12866701"/>
                <a:gd name="connsiteY5" fmla="*/ 3737488 h 3998301"/>
                <a:gd name="connsiteX6" fmla="*/ 0 w 12866701"/>
                <a:gd name="connsiteY6" fmla="*/ 269683 h 3998301"/>
                <a:gd name="connsiteX0" fmla="*/ 0 w 12866701"/>
                <a:gd name="connsiteY0" fmla="*/ 269683 h 3737488"/>
                <a:gd name="connsiteX1" fmla="*/ 269683 w 12866701"/>
                <a:gd name="connsiteY1" fmla="*/ 0 h 3737488"/>
                <a:gd name="connsiteX2" fmla="*/ 12597018 w 12866701"/>
                <a:gd name="connsiteY2" fmla="*/ 0 h 3737488"/>
                <a:gd name="connsiteX3" fmla="*/ 12866701 w 12866701"/>
                <a:gd name="connsiteY3" fmla="*/ 269683 h 3737488"/>
                <a:gd name="connsiteX4" fmla="*/ 12866701 w 12866701"/>
                <a:gd name="connsiteY4" fmla="*/ 3737488 h 3737488"/>
                <a:gd name="connsiteX5" fmla="*/ 0 w 12866701"/>
                <a:gd name="connsiteY5" fmla="*/ 3737488 h 3737488"/>
                <a:gd name="connsiteX6" fmla="*/ 0 w 12866701"/>
                <a:gd name="connsiteY6" fmla="*/ 269683 h 373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701" h="3737488">
                  <a:moveTo>
                    <a:pt x="0" y="269683"/>
                  </a:moveTo>
                  <a:cubicBezTo>
                    <a:pt x="0" y="120741"/>
                    <a:pt x="120741" y="0"/>
                    <a:pt x="269683" y="0"/>
                  </a:cubicBezTo>
                  <a:lnTo>
                    <a:pt x="12597018" y="0"/>
                  </a:lnTo>
                  <a:cubicBezTo>
                    <a:pt x="12745960" y="0"/>
                    <a:pt x="12866701" y="120741"/>
                    <a:pt x="12866701" y="269683"/>
                  </a:cubicBezTo>
                  <a:lnTo>
                    <a:pt x="12866701" y="3737488"/>
                  </a:lnTo>
                  <a:lnTo>
                    <a:pt x="0" y="3737488"/>
                  </a:lnTo>
                  <a:lnTo>
                    <a:pt x="0" y="269683"/>
                  </a:lnTo>
                  <a:close/>
                </a:path>
              </a:pathLst>
            </a:custGeom>
            <a:noFill/>
            <a:ln w="19050">
              <a:solidFill>
                <a:srgbClr val="819ECE">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E6742426-D692-82CB-6A51-2246249D0694}"/>
              </a:ext>
            </a:extLst>
          </p:cNvPr>
          <p:cNvSpPr>
            <a:spLocks noGrp="1"/>
          </p:cNvSpPr>
          <p:nvPr>
            <p:ph type="title" hasCustomPrompt="1"/>
          </p:nvPr>
        </p:nvSpPr>
        <p:spPr>
          <a:xfrm>
            <a:off x="1739811" y="968645"/>
            <a:ext cx="8712373" cy="659220"/>
          </a:xfrm>
        </p:spPr>
        <p:txBody>
          <a:bodyPr>
            <a:noAutofit/>
          </a:bodyPr>
          <a:lstStyle>
            <a:lvl1pPr algn="ctr">
              <a:defRPr sz="4800">
                <a:solidFill>
                  <a:schemeClr val="bg1"/>
                </a:solidFill>
              </a:defRPr>
            </a:lvl1pPr>
          </a:lstStyle>
          <a:p>
            <a:r>
              <a:rPr lang="en-US"/>
              <a:t>Table of Contents</a:t>
            </a:r>
          </a:p>
        </p:txBody>
      </p:sp>
      <p:sp>
        <p:nvSpPr>
          <p:cNvPr id="14" name="Rectangle 13">
            <a:extLst>
              <a:ext uri="{FF2B5EF4-FFF2-40B4-BE49-F238E27FC236}">
                <a16:creationId xmlns:a16="http://schemas.microsoft.com/office/drawing/2014/main" id="{44FF46AA-52E6-9F64-5710-29F6F7FC753E}"/>
              </a:ext>
            </a:extLst>
          </p:cNvPr>
          <p:cNvSpPr/>
          <p:nvPr userDrawn="1"/>
        </p:nvSpPr>
        <p:spPr>
          <a:xfrm>
            <a:off x="659219" y="6356350"/>
            <a:ext cx="4868124"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solidFill>
                  <a:schemeClr val="tx2">
                    <a:lumMod val="20000"/>
                    <a:lumOff val="80000"/>
                  </a:schemeClr>
                </a:solidFill>
              </a:defRPr>
            </a:lvl1pPr>
          </a:lstStyle>
          <a:p>
            <a:r>
              <a:rPr lang="en-US" dirty="0"/>
              <a:t>AMERIHEALTH CARITAS  |  PROPRIETARY AND CONFIDENTIAL  </a:t>
            </a:r>
          </a:p>
        </p:txBody>
      </p:sp>
    </p:spTree>
    <p:extLst>
      <p:ext uri="{BB962C8B-B14F-4D97-AF65-F5344CB8AC3E}">
        <p14:creationId xmlns:p14="http://schemas.microsoft.com/office/powerpoint/2010/main" val="325623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Description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bg2">
                    <a:lumMod val="20000"/>
                    <a:lumOff val="80000"/>
                  </a:schemeClr>
                </a:solidFill>
              </a:defRPr>
            </a:lvl1pPr>
          </a:lstStyle>
          <a:p>
            <a:fld id="{80A81C14-33F8-BE40-BDED-F272C5E24441}" type="slidenum">
              <a:rPr lang="en-US" smtClean="0"/>
              <a:pPr/>
              <a:t>‹#›</a:t>
            </a:fld>
            <a:endParaRPr lang="en-US" dirty="0"/>
          </a:p>
        </p:txBody>
      </p:sp>
      <p:sp>
        <p:nvSpPr>
          <p:cNvPr id="7" name="Rounded Rectangle 6">
            <a:extLst>
              <a:ext uri="{FF2B5EF4-FFF2-40B4-BE49-F238E27FC236}">
                <a16:creationId xmlns:a16="http://schemas.microsoft.com/office/drawing/2014/main" id="{9D9D6BB4-1421-8B60-F1A3-56F648A3951C}"/>
              </a:ext>
            </a:extLst>
          </p:cNvPr>
          <p:cNvSpPr/>
          <p:nvPr userDrawn="1"/>
        </p:nvSpPr>
        <p:spPr>
          <a:xfrm>
            <a:off x="-1" y="0"/>
            <a:ext cx="12192001" cy="1871329"/>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solidFill>
                  <a:schemeClr val="bg2">
                    <a:lumMod val="20000"/>
                    <a:lumOff val="80000"/>
                  </a:schemeClr>
                </a:solidFill>
              </a:defRPr>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32" name="Text Placeholder 2">
            <a:extLst>
              <a:ext uri="{FF2B5EF4-FFF2-40B4-BE49-F238E27FC236}">
                <a16:creationId xmlns:a16="http://schemas.microsoft.com/office/drawing/2014/main" id="{1FB6E3E1-6FC6-7B1A-1845-9479A9E9BB59}"/>
              </a:ext>
            </a:extLst>
          </p:cNvPr>
          <p:cNvSpPr>
            <a:spLocks noGrp="1"/>
          </p:cNvSpPr>
          <p:nvPr>
            <p:ph idx="1"/>
          </p:nvPr>
        </p:nvSpPr>
        <p:spPr>
          <a:xfrm>
            <a:off x="659219" y="2179672"/>
            <a:ext cx="10779641" cy="39653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75766E8D-1CF6-16C9-7B4A-47618EA19C68}"/>
              </a:ext>
            </a:extLst>
          </p:cNvPr>
          <p:cNvSpPr>
            <a:spLocks noGrp="1"/>
          </p:cNvSpPr>
          <p:nvPr>
            <p:ph type="title" hasCustomPrompt="1"/>
          </p:nvPr>
        </p:nvSpPr>
        <p:spPr>
          <a:xfrm>
            <a:off x="614916" y="738888"/>
            <a:ext cx="4945912" cy="659220"/>
          </a:xfrm>
        </p:spPr>
        <p:txBody>
          <a:bodyPr>
            <a:normAutofit/>
          </a:bodyPr>
          <a:lstStyle>
            <a:lvl1pPr>
              <a:defRPr sz="4000">
                <a:solidFill>
                  <a:schemeClr val="bg1"/>
                </a:solidFill>
              </a:defRPr>
            </a:lvl1pPr>
          </a:lstStyle>
          <a:p>
            <a:r>
              <a:rPr lang="en-US"/>
              <a:t>Main Title Here</a:t>
            </a:r>
          </a:p>
        </p:txBody>
      </p:sp>
      <p:sp>
        <p:nvSpPr>
          <p:cNvPr id="4" name="Text Placeholder 28">
            <a:extLst>
              <a:ext uri="{FF2B5EF4-FFF2-40B4-BE49-F238E27FC236}">
                <a16:creationId xmlns:a16="http://schemas.microsoft.com/office/drawing/2014/main" id="{5FFAAF51-F37E-B5D2-B8C0-8975367E7F77}"/>
              </a:ext>
            </a:extLst>
          </p:cNvPr>
          <p:cNvSpPr>
            <a:spLocks noGrp="1"/>
          </p:cNvSpPr>
          <p:nvPr>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
        <p:nvSpPr>
          <p:cNvPr id="12" name="Text Placeholder 7">
            <a:extLst>
              <a:ext uri="{FF2B5EF4-FFF2-40B4-BE49-F238E27FC236}">
                <a16:creationId xmlns:a16="http://schemas.microsoft.com/office/drawing/2014/main" id="{96E2ABD7-3EC4-AE51-AA07-7E688825A9BA}"/>
              </a:ext>
            </a:extLst>
          </p:cNvPr>
          <p:cNvSpPr>
            <a:spLocks noGrp="1"/>
          </p:cNvSpPr>
          <p:nvPr>
            <p:ph type="body" sz="quarter" idx="15" hasCustomPrompt="1"/>
          </p:nvPr>
        </p:nvSpPr>
        <p:spPr>
          <a:xfrm>
            <a:off x="5986463" y="510363"/>
            <a:ext cx="5800725" cy="1046975"/>
          </a:xfrm>
        </p:spPr>
        <p:txBody>
          <a:bodyPr>
            <a:noAutofit/>
          </a:bodyPr>
          <a:lstStyle>
            <a:lvl1pPr marL="0" indent="0">
              <a:buNone/>
              <a:defRPr sz="1600">
                <a:solidFill>
                  <a:schemeClr val="bg1"/>
                </a:solidFill>
                <a:latin typeface="+mj-lt"/>
              </a:defRPr>
            </a:lvl1pPr>
            <a:lvl2pPr marL="457200" indent="0">
              <a:buNone/>
              <a:defRPr sz="1600">
                <a:solidFill>
                  <a:schemeClr val="bg1"/>
                </a:solidFill>
                <a:latin typeface="+mj-lt"/>
              </a:defRPr>
            </a:lvl2pPr>
            <a:lvl3pPr marL="914400" indent="0">
              <a:buNone/>
              <a:defRPr sz="1600">
                <a:solidFill>
                  <a:schemeClr val="bg1"/>
                </a:solidFill>
                <a:latin typeface="+mj-lt"/>
              </a:defRPr>
            </a:lvl3pPr>
            <a:lvl4pPr marL="1371600" indent="0">
              <a:buNone/>
              <a:defRPr sz="1600">
                <a:solidFill>
                  <a:schemeClr val="bg1"/>
                </a:solidFill>
                <a:latin typeface="+mj-lt"/>
              </a:defRPr>
            </a:lvl4pPr>
            <a:lvl5pPr marL="1828800" indent="0">
              <a:buNone/>
              <a:defRPr sz="1600">
                <a:solidFill>
                  <a:schemeClr val="bg1"/>
                </a:solidFill>
                <a:latin typeface="+mj-lt"/>
              </a:defRPr>
            </a:lvl5pPr>
          </a:lstStyle>
          <a:p>
            <a:pPr>
              <a:lnSpc>
                <a:spcPts val="2400"/>
              </a:lnSpc>
            </a:pPr>
            <a:r>
              <a:rPr lang="en-US" sz="1600" b="0" i="0">
                <a:solidFill>
                  <a:schemeClr val="bg1"/>
                </a:solidFill>
                <a:effectLst/>
                <a:latin typeface="Aptos Display" panose="020B0004020202020204" pitchFamily="34" charset="0"/>
              </a:rPr>
              <a:t>Lorem ipsum dolor sit </a:t>
            </a:r>
            <a:r>
              <a:rPr lang="en-US" sz="1600" b="0" i="0" err="1">
                <a:solidFill>
                  <a:schemeClr val="bg1"/>
                </a:solidFill>
                <a:effectLst/>
                <a:latin typeface="Aptos Display" panose="020B0004020202020204" pitchFamily="34" charset="0"/>
              </a:rPr>
              <a:t>amet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consectetur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adipiscing</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elit</a:t>
            </a:r>
            <a:r>
              <a:rPr lang="en-US" sz="1600" b="0" i="0">
                <a:solidFill>
                  <a:schemeClr val="bg1"/>
                </a:solidFill>
                <a:effectLst/>
                <a:latin typeface="Aptos Display" panose="020B0004020202020204" pitchFamily="34" charset="0"/>
              </a:rPr>
              <a:t>, sed do </a:t>
            </a:r>
            <a:r>
              <a:rPr lang="en-US" sz="1600" b="0" i="0" err="1">
                <a:solidFill>
                  <a:schemeClr val="bg1"/>
                </a:solidFill>
                <a:effectLst/>
                <a:latin typeface="Aptos Display" panose="020B0004020202020204" pitchFamily="34" charset="0"/>
              </a:rPr>
              <a:t>eiusmod</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tempor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incididunt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ut</a:t>
            </a:r>
            <a:r>
              <a:rPr lang="en-US" sz="1600" b="0" i="0">
                <a:solidFill>
                  <a:schemeClr val="bg1"/>
                </a:solidFill>
                <a:effectLst/>
                <a:latin typeface="Aptos Display" panose="020B0004020202020204" pitchFamily="34" charset="0"/>
              </a:rPr>
              <a:t> labore et dolore magna. Minim </a:t>
            </a:r>
            <a:r>
              <a:rPr lang="en-US" sz="1600" b="0" i="0" err="1">
                <a:solidFill>
                  <a:schemeClr val="bg1"/>
                </a:solidFill>
                <a:effectLst/>
                <a:latin typeface="Aptos Display" panose="020B0004020202020204" pitchFamily="34" charset="0"/>
              </a:rPr>
              <a:t>quis</a:t>
            </a:r>
            <a:r>
              <a:rPr lang="en-US" sz="1600" b="0" i="0">
                <a:solidFill>
                  <a:schemeClr val="bg1"/>
                </a:solidFill>
                <a:effectLst/>
                <a:latin typeface="Aptos Display" panose="020B0004020202020204" pitchFamily="34" charset="0"/>
              </a:rPr>
              <a:t> sunt in culpa qui official </a:t>
            </a:r>
            <a:r>
              <a:rPr lang="en-US" sz="1600" b="0" i="0" err="1">
                <a:solidFill>
                  <a:schemeClr val="bg1"/>
                </a:solidFill>
                <a:effectLst/>
                <a:latin typeface="Aptos Display" panose="020B0004020202020204" pitchFamily="34" charset="0"/>
              </a:rPr>
              <a:t>ullma</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velti</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esse</a:t>
            </a:r>
            <a:r>
              <a:rPr lang="en-US" sz="1600" b="0" i="0">
                <a:solidFill>
                  <a:schemeClr val="bg1"/>
                </a:solidFill>
                <a:effectLst/>
                <a:latin typeface="Aptos Display" panose="020B0004020202020204" pitchFamily="34" charset="0"/>
              </a:rPr>
              <a:t> nisi </a:t>
            </a:r>
            <a:r>
              <a:rPr lang="en-US" sz="1600" b="0" i="0" err="1">
                <a:solidFill>
                  <a:schemeClr val="bg1"/>
                </a:solidFill>
                <a:effectLst/>
                <a:latin typeface="Aptos Display" panose="020B0004020202020204" pitchFamily="34" charset="0"/>
              </a:rPr>
              <a:t>ulta</a:t>
            </a:r>
            <a:r>
              <a:rPr lang="en-US" sz="1600" b="0" i="0">
                <a:solidFill>
                  <a:schemeClr val="bg1"/>
                </a:solidFill>
                <a:effectLst/>
                <a:latin typeface="Aptos Display" panose="020B0004020202020204" pitchFamily="34" charset="0"/>
              </a:rPr>
              <a:t>.</a:t>
            </a:r>
            <a:endParaRPr lang="en-US" sz="1600">
              <a:solidFill>
                <a:schemeClr val="bg1"/>
              </a:solidFill>
              <a:latin typeface="Aptos Display"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1736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_Description_2 Columns 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tx2">
                    <a:lumMod val="20000"/>
                    <a:lumOff val="80000"/>
                  </a:schemeClr>
                </a:solidFill>
              </a:defRPr>
            </a:lvl1pPr>
          </a:lstStyle>
          <a:p>
            <a:fld id="{80A81C14-33F8-BE40-BDED-F272C5E24441}" type="slidenum">
              <a:rPr lang="en-US" smtClean="0"/>
              <a:pPr/>
              <a:t>‹#›</a:t>
            </a:fld>
            <a:endParaRPr lang="en-US" dirty="0"/>
          </a:p>
        </p:txBody>
      </p:sp>
      <p:sp>
        <p:nvSpPr>
          <p:cNvPr id="7" name="Rounded Rectangle 6">
            <a:extLst>
              <a:ext uri="{FF2B5EF4-FFF2-40B4-BE49-F238E27FC236}">
                <a16:creationId xmlns:a16="http://schemas.microsoft.com/office/drawing/2014/main" id="{9D9D6BB4-1421-8B60-F1A3-56F648A3951C}"/>
              </a:ext>
            </a:extLst>
          </p:cNvPr>
          <p:cNvSpPr/>
          <p:nvPr userDrawn="1"/>
        </p:nvSpPr>
        <p:spPr>
          <a:xfrm>
            <a:off x="-1" y="0"/>
            <a:ext cx="12192001" cy="1871329"/>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32" name="Text Placeholder 2">
            <a:extLst>
              <a:ext uri="{FF2B5EF4-FFF2-40B4-BE49-F238E27FC236}">
                <a16:creationId xmlns:a16="http://schemas.microsoft.com/office/drawing/2014/main" id="{1FB6E3E1-6FC6-7B1A-1845-9479A9E9BB59}"/>
              </a:ext>
            </a:extLst>
          </p:cNvPr>
          <p:cNvSpPr>
            <a:spLocks noGrp="1"/>
          </p:cNvSpPr>
          <p:nvPr>
            <p:ph idx="1"/>
          </p:nvPr>
        </p:nvSpPr>
        <p:spPr>
          <a:xfrm>
            <a:off x="659220" y="2179672"/>
            <a:ext cx="7315200" cy="39653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B95D4E03-4D22-723A-6853-5CCAA8FAF626}"/>
              </a:ext>
            </a:extLst>
          </p:cNvPr>
          <p:cNvSpPr>
            <a:spLocks noGrp="1"/>
          </p:cNvSpPr>
          <p:nvPr>
            <p:ph sz="quarter" idx="15"/>
          </p:nvPr>
        </p:nvSpPr>
        <p:spPr>
          <a:xfrm>
            <a:off x="8261350" y="2179638"/>
            <a:ext cx="3178175"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4F9D776F-0F0E-D1FD-8EA0-1AA31970A39D}"/>
              </a:ext>
            </a:extLst>
          </p:cNvPr>
          <p:cNvSpPr>
            <a:spLocks noGrp="1"/>
          </p:cNvSpPr>
          <p:nvPr>
            <p:ph type="title" hasCustomPrompt="1"/>
          </p:nvPr>
        </p:nvSpPr>
        <p:spPr>
          <a:xfrm>
            <a:off x="614916" y="738888"/>
            <a:ext cx="4945912" cy="659220"/>
          </a:xfrm>
        </p:spPr>
        <p:txBody>
          <a:bodyPr>
            <a:normAutofit/>
          </a:bodyPr>
          <a:lstStyle>
            <a:lvl1pPr>
              <a:defRPr sz="4000">
                <a:solidFill>
                  <a:schemeClr val="bg1"/>
                </a:solidFill>
              </a:defRPr>
            </a:lvl1pPr>
          </a:lstStyle>
          <a:p>
            <a:r>
              <a:rPr lang="en-US"/>
              <a:t>Main Title Here</a:t>
            </a:r>
          </a:p>
        </p:txBody>
      </p:sp>
      <p:sp>
        <p:nvSpPr>
          <p:cNvPr id="4" name="Text Placeholder 28">
            <a:extLst>
              <a:ext uri="{FF2B5EF4-FFF2-40B4-BE49-F238E27FC236}">
                <a16:creationId xmlns:a16="http://schemas.microsoft.com/office/drawing/2014/main" id="{E04CA801-6E82-98EA-2D64-31F9030C1D48}"/>
              </a:ext>
            </a:extLst>
          </p:cNvPr>
          <p:cNvSpPr>
            <a:spLocks noGrp="1"/>
          </p:cNvSpPr>
          <p:nvPr>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
        <p:nvSpPr>
          <p:cNvPr id="5" name="Text Placeholder 7">
            <a:extLst>
              <a:ext uri="{FF2B5EF4-FFF2-40B4-BE49-F238E27FC236}">
                <a16:creationId xmlns:a16="http://schemas.microsoft.com/office/drawing/2014/main" id="{7D9B9BF0-74D8-4A71-802A-5BBCF44F52DC}"/>
              </a:ext>
            </a:extLst>
          </p:cNvPr>
          <p:cNvSpPr>
            <a:spLocks noGrp="1"/>
          </p:cNvSpPr>
          <p:nvPr>
            <p:ph type="body" sz="quarter" idx="16" hasCustomPrompt="1"/>
          </p:nvPr>
        </p:nvSpPr>
        <p:spPr>
          <a:xfrm>
            <a:off x="5986463" y="510363"/>
            <a:ext cx="5800725" cy="1046975"/>
          </a:xfrm>
        </p:spPr>
        <p:txBody>
          <a:bodyPr>
            <a:noAutofit/>
          </a:bodyPr>
          <a:lstStyle>
            <a:lvl1pPr marL="0" indent="0">
              <a:buNone/>
              <a:defRPr sz="1600">
                <a:solidFill>
                  <a:schemeClr val="bg1"/>
                </a:solidFill>
                <a:latin typeface="+mj-lt"/>
              </a:defRPr>
            </a:lvl1pPr>
            <a:lvl2pPr marL="457200" indent="0">
              <a:buNone/>
              <a:defRPr sz="1600">
                <a:solidFill>
                  <a:schemeClr val="bg1"/>
                </a:solidFill>
                <a:latin typeface="+mj-lt"/>
              </a:defRPr>
            </a:lvl2pPr>
            <a:lvl3pPr marL="914400" indent="0">
              <a:buNone/>
              <a:defRPr sz="1600">
                <a:solidFill>
                  <a:schemeClr val="bg1"/>
                </a:solidFill>
                <a:latin typeface="+mj-lt"/>
              </a:defRPr>
            </a:lvl3pPr>
            <a:lvl4pPr marL="1371600" indent="0">
              <a:buNone/>
              <a:defRPr sz="1600">
                <a:solidFill>
                  <a:schemeClr val="bg1"/>
                </a:solidFill>
                <a:latin typeface="+mj-lt"/>
              </a:defRPr>
            </a:lvl4pPr>
            <a:lvl5pPr marL="1828800" indent="0">
              <a:buNone/>
              <a:defRPr sz="1600">
                <a:solidFill>
                  <a:schemeClr val="bg1"/>
                </a:solidFill>
                <a:latin typeface="+mj-lt"/>
              </a:defRPr>
            </a:lvl5pPr>
          </a:lstStyle>
          <a:p>
            <a:pPr>
              <a:lnSpc>
                <a:spcPts val="2400"/>
              </a:lnSpc>
            </a:pPr>
            <a:r>
              <a:rPr lang="en-US" sz="1600" b="0" i="0">
                <a:solidFill>
                  <a:schemeClr val="bg1"/>
                </a:solidFill>
                <a:effectLst/>
                <a:latin typeface="Aptos Display" panose="020B0004020202020204" pitchFamily="34" charset="0"/>
              </a:rPr>
              <a:t>Lorem ipsum dolor sit </a:t>
            </a:r>
            <a:r>
              <a:rPr lang="en-US" sz="1600" b="0" i="0" err="1">
                <a:solidFill>
                  <a:schemeClr val="bg1"/>
                </a:solidFill>
                <a:effectLst/>
                <a:latin typeface="Aptos Display" panose="020B0004020202020204" pitchFamily="34" charset="0"/>
              </a:rPr>
              <a:t>amet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consectetur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adipiscing</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elit</a:t>
            </a:r>
            <a:r>
              <a:rPr lang="en-US" sz="1600" b="0" i="0">
                <a:solidFill>
                  <a:schemeClr val="bg1"/>
                </a:solidFill>
                <a:effectLst/>
                <a:latin typeface="Aptos Display" panose="020B0004020202020204" pitchFamily="34" charset="0"/>
              </a:rPr>
              <a:t>, sed do </a:t>
            </a:r>
            <a:r>
              <a:rPr lang="en-US" sz="1600" b="0" i="0" err="1">
                <a:solidFill>
                  <a:schemeClr val="bg1"/>
                </a:solidFill>
                <a:effectLst/>
                <a:latin typeface="Aptos Display" panose="020B0004020202020204" pitchFamily="34" charset="0"/>
              </a:rPr>
              <a:t>eiusmod</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tempor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incididunt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ut</a:t>
            </a:r>
            <a:r>
              <a:rPr lang="en-US" sz="1600" b="0" i="0">
                <a:solidFill>
                  <a:schemeClr val="bg1"/>
                </a:solidFill>
                <a:effectLst/>
                <a:latin typeface="Aptos Display" panose="020B0004020202020204" pitchFamily="34" charset="0"/>
              </a:rPr>
              <a:t> labore et dolore magna. Minim </a:t>
            </a:r>
            <a:r>
              <a:rPr lang="en-US" sz="1600" b="0" i="0" err="1">
                <a:solidFill>
                  <a:schemeClr val="bg1"/>
                </a:solidFill>
                <a:effectLst/>
                <a:latin typeface="Aptos Display" panose="020B0004020202020204" pitchFamily="34" charset="0"/>
              </a:rPr>
              <a:t>quis</a:t>
            </a:r>
            <a:r>
              <a:rPr lang="en-US" sz="1600" b="0" i="0">
                <a:solidFill>
                  <a:schemeClr val="bg1"/>
                </a:solidFill>
                <a:effectLst/>
                <a:latin typeface="Aptos Display" panose="020B0004020202020204" pitchFamily="34" charset="0"/>
              </a:rPr>
              <a:t> sunt in culpa qui official </a:t>
            </a:r>
            <a:r>
              <a:rPr lang="en-US" sz="1600" b="0" i="0" err="1">
                <a:solidFill>
                  <a:schemeClr val="bg1"/>
                </a:solidFill>
                <a:effectLst/>
                <a:latin typeface="Aptos Display" panose="020B0004020202020204" pitchFamily="34" charset="0"/>
              </a:rPr>
              <a:t>ullma</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velti</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esse</a:t>
            </a:r>
            <a:r>
              <a:rPr lang="en-US" sz="1600" b="0" i="0">
                <a:solidFill>
                  <a:schemeClr val="bg1"/>
                </a:solidFill>
                <a:effectLst/>
                <a:latin typeface="Aptos Display" panose="020B0004020202020204" pitchFamily="34" charset="0"/>
              </a:rPr>
              <a:t> nisi </a:t>
            </a:r>
            <a:r>
              <a:rPr lang="en-US" sz="1600" b="0" i="0" err="1">
                <a:solidFill>
                  <a:schemeClr val="bg1"/>
                </a:solidFill>
                <a:effectLst/>
                <a:latin typeface="Aptos Display" panose="020B0004020202020204" pitchFamily="34" charset="0"/>
              </a:rPr>
              <a:t>ulta</a:t>
            </a:r>
            <a:r>
              <a:rPr lang="en-US" sz="1600" b="0" i="0">
                <a:solidFill>
                  <a:schemeClr val="bg1"/>
                </a:solidFill>
                <a:effectLst/>
                <a:latin typeface="Aptos Display" panose="020B0004020202020204" pitchFamily="34" charset="0"/>
              </a:rPr>
              <a:t>.</a:t>
            </a:r>
            <a:endParaRPr lang="en-US" sz="1600">
              <a:solidFill>
                <a:schemeClr val="bg1"/>
              </a:solidFill>
              <a:latin typeface="Aptos Display"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094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Description_Blank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tx2">
                    <a:lumMod val="20000"/>
                    <a:lumOff val="80000"/>
                  </a:schemeClr>
                </a:solidFill>
              </a:defRPr>
            </a:lvl1pPr>
          </a:lstStyle>
          <a:p>
            <a:fld id="{80A81C14-33F8-BE40-BDED-F272C5E24441}" type="slidenum">
              <a:rPr lang="en-US" smtClean="0"/>
              <a:pPr/>
              <a:t>‹#›</a:t>
            </a:fld>
            <a:endParaRPr lang="en-US" dirty="0"/>
          </a:p>
        </p:txBody>
      </p:sp>
      <p:sp>
        <p:nvSpPr>
          <p:cNvPr id="7" name="Rounded Rectangle 6">
            <a:extLst>
              <a:ext uri="{FF2B5EF4-FFF2-40B4-BE49-F238E27FC236}">
                <a16:creationId xmlns:a16="http://schemas.microsoft.com/office/drawing/2014/main" id="{9D9D6BB4-1421-8B60-F1A3-56F648A3951C}"/>
              </a:ext>
            </a:extLst>
          </p:cNvPr>
          <p:cNvSpPr/>
          <p:nvPr userDrawn="1"/>
        </p:nvSpPr>
        <p:spPr>
          <a:xfrm>
            <a:off x="-1" y="0"/>
            <a:ext cx="12192001" cy="1871329"/>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B28D1408-D2DE-C183-E910-ECD36FE1A79B}"/>
              </a:ext>
            </a:extLst>
          </p:cNvPr>
          <p:cNvSpPr>
            <a:spLocks noGrp="1"/>
          </p:cNvSpPr>
          <p:nvPr>
            <p:ph type="title" hasCustomPrompt="1"/>
          </p:nvPr>
        </p:nvSpPr>
        <p:spPr>
          <a:xfrm>
            <a:off x="614916" y="738888"/>
            <a:ext cx="4945912" cy="659220"/>
          </a:xfrm>
        </p:spPr>
        <p:txBody>
          <a:bodyPr>
            <a:normAutofit/>
          </a:bodyPr>
          <a:lstStyle>
            <a:lvl1pPr>
              <a:defRPr sz="4000">
                <a:solidFill>
                  <a:schemeClr val="bg1"/>
                </a:solidFill>
              </a:defRPr>
            </a:lvl1pPr>
          </a:lstStyle>
          <a:p>
            <a:r>
              <a:rPr lang="en-US"/>
              <a:t>Main Title Here</a:t>
            </a:r>
          </a:p>
        </p:txBody>
      </p:sp>
      <p:sp>
        <p:nvSpPr>
          <p:cNvPr id="5" name="Text Placeholder 28">
            <a:extLst>
              <a:ext uri="{FF2B5EF4-FFF2-40B4-BE49-F238E27FC236}">
                <a16:creationId xmlns:a16="http://schemas.microsoft.com/office/drawing/2014/main" id="{FE3E583E-BE3F-8BE8-5F19-313905F928F4}"/>
              </a:ext>
            </a:extLst>
          </p:cNvPr>
          <p:cNvSpPr>
            <a:spLocks noGrp="1"/>
          </p:cNvSpPr>
          <p:nvPr>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
        <p:nvSpPr>
          <p:cNvPr id="8" name="Text Placeholder 7">
            <a:extLst>
              <a:ext uri="{FF2B5EF4-FFF2-40B4-BE49-F238E27FC236}">
                <a16:creationId xmlns:a16="http://schemas.microsoft.com/office/drawing/2014/main" id="{192E41D4-AB7E-D9C4-F531-A1CDDD53200F}"/>
              </a:ext>
            </a:extLst>
          </p:cNvPr>
          <p:cNvSpPr>
            <a:spLocks noGrp="1"/>
          </p:cNvSpPr>
          <p:nvPr>
            <p:ph type="body" sz="quarter" idx="15" hasCustomPrompt="1"/>
          </p:nvPr>
        </p:nvSpPr>
        <p:spPr>
          <a:xfrm>
            <a:off x="5986463" y="510363"/>
            <a:ext cx="5800725" cy="1046975"/>
          </a:xfrm>
        </p:spPr>
        <p:txBody>
          <a:bodyPr>
            <a:noAutofit/>
          </a:bodyPr>
          <a:lstStyle>
            <a:lvl1pPr marL="0" indent="0">
              <a:buNone/>
              <a:defRPr sz="1600">
                <a:solidFill>
                  <a:schemeClr val="bg1"/>
                </a:solidFill>
                <a:latin typeface="+mj-lt"/>
              </a:defRPr>
            </a:lvl1pPr>
            <a:lvl2pPr marL="457200" indent="0">
              <a:buNone/>
              <a:defRPr sz="1600">
                <a:solidFill>
                  <a:schemeClr val="bg1"/>
                </a:solidFill>
                <a:latin typeface="+mj-lt"/>
              </a:defRPr>
            </a:lvl2pPr>
            <a:lvl3pPr marL="914400" indent="0">
              <a:buNone/>
              <a:defRPr sz="1600">
                <a:solidFill>
                  <a:schemeClr val="bg1"/>
                </a:solidFill>
                <a:latin typeface="+mj-lt"/>
              </a:defRPr>
            </a:lvl3pPr>
            <a:lvl4pPr marL="1371600" indent="0">
              <a:buNone/>
              <a:defRPr sz="1600">
                <a:solidFill>
                  <a:schemeClr val="bg1"/>
                </a:solidFill>
                <a:latin typeface="+mj-lt"/>
              </a:defRPr>
            </a:lvl4pPr>
            <a:lvl5pPr marL="1828800" indent="0">
              <a:buNone/>
              <a:defRPr sz="1600">
                <a:solidFill>
                  <a:schemeClr val="bg1"/>
                </a:solidFill>
                <a:latin typeface="+mj-lt"/>
              </a:defRPr>
            </a:lvl5pPr>
          </a:lstStyle>
          <a:p>
            <a:pPr>
              <a:lnSpc>
                <a:spcPts val="2400"/>
              </a:lnSpc>
            </a:pPr>
            <a:r>
              <a:rPr lang="en-US" sz="1600" b="0" i="0">
                <a:solidFill>
                  <a:schemeClr val="bg1"/>
                </a:solidFill>
                <a:effectLst/>
                <a:latin typeface="Aptos Display" panose="020B0004020202020204" pitchFamily="34" charset="0"/>
              </a:rPr>
              <a:t>Lorem ipsum dolor sit </a:t>
            </a:r>
            <a:r>
              <a:rPr lang="en-US" sz="1600" b="0" i="0" err="1">
                <a:solidFill>
                  <a:schemeClr val="bg1"/>
                </a:solidFill>
                <a:effectLst/>
                <a:latin typeface="Aptos Display" panose="020B0004020202020204" pitchFamily="34" charset="0"/>
              </a:rPr>
              <a:t>amet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consectetur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adipiscing</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elit</a:t>
            </a:r>
            <a:r>
              <a:rPr lang="en-US" sz="1600" b="0" i="0">
                <a:solidFill>
                  <a:schemeClr val="bg1"/>
                </a:solidFill>
                <a:effectLst/>
                <a:latin typeface="Aptos Display" panose="020B0004020202020204" pitchFamily="34" charset="0"/>
              </a:rPr>
              <a:t>, sed do </a:t>
            </a:r>
            <a:r>
              <a:rPr lang="en-US" sz="1600" b="0" i="0" err="1">
                <a:solidFill>
                  <a:schemeClr val="bg1"/>
                </a:solidFill>
                <a:effectLst/>
                <a:latin typeface="Aptos Display" panose="020B0004020202020204" pitchFamily="34" charset="0"/>
              </a:rPr>
              <a:t>eiusmod</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tempor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incididunt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ut</a:t>
            </a:r>
            <a:r>
              <a:rPr lang="en-US" sz="1600" b="0" i="0">
                <a:solidFill>
                  <a:schemeClr val="bg1"/>
                </a:solidFill>
                <a:effectLst/>
                <a:latin typeface="Aptos Display" panose="020B0004020202020204" pitchFamily="34" charset="0"/>
              </a:rPr>
              <a:t> labore et dolore magna. Minim </a:t>
            </a:r>
            <a:r>
              <a:rPr lang="en-US" sz="1600" b="0" i="0" err="1">
                <a:solidFill>
                  <a:schemeClr val="bg1"/>
                </a:solidFill>
                <a:effectLst/>
                <a:latin typeface="Aptos Display" panose="020B0004020202020204" pitchFamily="34" charset="0"/>
              </a:rPr>
              <a:t>quis</a:t>
            </a:r>
            <a:r>
              <a:rPr lang="en-US" sz="1600" b="0" i="0">
                <a:solidFill>
                  <a:schemeClr val="bg1"/>
                </a:solidFill>
                <a:effectLst/>
                <a:latin typeface="Aptos Display" panose="020B0004020202020204" pitchFamily="34" charset="0"/>
              </a:rPr>
              <a:t> sunt in culpa qui official </a:t>
            </a:r>
            <a:r>
              <a:rPr lang="en-US" sz="1600" b="0" i="0" err="1">
                <a:solidFill>
                  <a:schemeClr val="bg1"/>
                </a:solidFill>
                <a:effectLst/>
                <a:latin typeface="Aptos Display" panose="020B0004020202020204" pitchFamily="34" charset="0"/>
              </a:rPr>
              <a:t>ullma</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velti</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esse</a:t>
            </a:r>
            <a:r>
              <a:rPr lang="en-US" sz="1600" b="0" i="0">
                <a:solidFill>
                  <a:schemeClr val="bg1"/>
                </a:solidFill>
                <a:effectLst/>
                <a:latin typeface="Aptos Display" panose="020B0004020202020204" pitchFamily="34" charset="0"/>
              </a:rPr>
              <a:t> nisi </a:t>
            </a:r>
            <a:r>
              <a:rPr lang="en-US" sz="1600" b="0" i="0" err="1">
                <a:solidFill>
                  <a:schemeClr val="bg1"/>
                </a:solidFill>
                <a:effectLst/>
                <a:latin typeface="Aptos Display" panose="020B0004020202020204" pitchFamily="34" charset="0"/>
              </a:rPr>
              <a:t>ulta</a:t>
            </a:r>
            <a:r>
              <a:rPr lang="en-US" sz="1600" b="0" i="0">
                <a:solidFill>
                  <a:schemeClr val="bg1"/>
                </a:solidFill>
                <a:effectLst/>
                <a:latin typeface="Aptos Display" panose="020B0004020202020204" pitchFamily="34" charset="0"/>
              </a:rPr>
              <a:t>.</a:t>
            </a:r>
            <a:endParaRPr lang="en-US" sz="1600">
              <a:solidFill>
                <a:schemeClr val="bg1"/>
              </a:solidFill>
              <a:latin typeface="Aptos Display"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3669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_Centered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tx2">
                    <a:lumMod val="20000"/>
                    <a:lumOff val="80000"/>
                  </a:schemeClr>
                </a:solidFill>
              </a:defRPr>
            </a:lvl1pPr>
          </a:lstStyle>
          <a:p>
            <a:fld id="{80A81C14-33F8-BE40-BDED-F272C5E24441}" type="slidenum">
              <a:rPr lang="en-US" smtClean="0"/>
              <a:pPr/>
              <a:t>‹#›</a:t>
            </a:fld>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pic>
        <p:nvPicPr>
          <p:cNvPr id="14" name="Picture 13" descr="A white wavy lines on a black background&#10;&#10;Description automatically generated">
            <a:extLst>
              <a:ext uri="{FF2B5EF4-FFF2-40B4-BE49-F238E27FC236}">
                <a16:creationId xmlns:a16="http://schemas.microsoft.com/office/drawing/2014/main" id="{866A815E-E41B-7560-92D5-39CAC7A261A0}"/>
              </a:ext>
            </a:extLst>
          </p:cNvPr>
          <p:cNvPicPr/>
          <p:nvPr userDrawn="1"/>
        </p:nvPicPr>
        <p:blipFill rotWithShape="1">
          <a:blip r:embed="rId2">
            <a:alphaModFix amt="19000"/>
          </a:blip>
          <a:srcRect r="30896"/>
          <a:stretch/>
        </p:blipFill>
        <p:spPr>
          <a:xfrm>
            <a:off x="10765103" y="463117"/>
            <a:ext cx="1419258" cy="651708"/>
          </a:xfrm>
          <a:prstGeom prst="rect">
            <a:avLst/>
          </a:prstGeom>
        </p:spPr>
      </p:pic>
      <p:sp>
        <p:nvSpPr>
          <p:cNvPr id="5" name="Title 1">
            <a:extLst>
              <a:ext uri="{FF2B5EF4-FFF2-40B4-BE49-F238E27FC236}">
                <a16:creationId xmlns:a16="http://schemas.microsoft.com/office/drawing/2014/main" id="{26102B72-DB26-A193-4F31-4B36F172DD92}"/>
              </a:ext>
            </a:extLst>
          </p:cNvPr>
          <p:cNvSpPr>
            <a:spLocks noGrp="1"/>
          </p:cNvSpPr>
          <p:nvPr>
            <p:ph type="title" hasCustomPrompt="1"/>
          </p:nvPr>
        </p:nvSpPr>
        <p:spPr>
          <a:xfrm>
            <a:off x="2870549" y="738888"/>
            <a:ext cx="6450902" cy="659220"/>
          </a:xfrm>
        </p:spPr>
        <p:txBody>
          <a:bodyPr>
            <a:normAutofit/>
          </a:bodyPr>
          <a:lstStyle>
            <a:lvl1pPr algn="ctr">
              <a:defRPr sz="4000">
                <a:solidFill>
                  <a:schemeClr val="tx2"/>
                </a:solidFill>
              </a:defRPr>
            </a:lvl1pPr>
          </a:lstStyle>
          <a:p>
            <a:r>
              <a:rPr lang="en-US"/>
              <a:t>Main Title Here</a:t>
            </a:r>
          </a:p>
        </p:txBody>
      </p:sp>
      <p:sp>
        <p:nvSpPr>
          <p:cNvPr id="7" name="Text Placeholder 28">
            <a:extLst>
              <a:ext uri="{FF2B5EF4-FFF2-40B4-BE49-F238E27FC236}">
                <a16:creationId xmlns:a16="http://schemas.microsoft.com/office/drawing/2014/main" id="{AF156EC1-791D-82ED-E4E7-91F4C0B1B425}"/>
              </a:ext>
            </a:extLst>
          </p:cNvPr>
          <p:cNvSpPr>
            <a:spLocks noGrp="1"/>
          </p:cNvSpPr>
          <p:nvPr>
            <p:ph type="body" sz="quarter" idx="14" hasCustomPrompt="1"/>
          </p:nvPr>
        </p:nvSpPr>
        <p:spPr>
          <a:xfrm>
            <a:off x="2870549" y="446123"/>
            <a:ext cx="6450902" cy="292765"/>
          </a:xfrm>
        </p:spPr>
        <p:txBody>
          <a:bodyPr>
            <a:normAutofit/>
          </a:bodyPr>
          <a:lstStyle>
            <a:lvl1pPr marL="0" indent="0" algn="ctr">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Tree>
    <p:extLst>
      <p:ext uri="{BB962C8B-B14F-4D97-AF65-F5344CB8AC3E}">
        <p14:creationId xmlns:p14="http://schemas.microsoft.com/office/powerpoint/2010/main" val="267457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_Description_Split P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E97EC5-B261-8049-F6DF-BF177441173B}"/>
              </a:ext>
            </a:extLst>
          </p:cNvPr>
          <p:cNvSpPr/>
          <p:nvPr userDrawn="1"/>
        </p:nvSpPr>
        <p:spPr>
          <a:xfrm>
            <a:off x="5696813" y="0"/>
            <a:ext cx="6495186" cy="6858000"/>
          </a:xfrm>
          <a:prstGeom prst="rect">
            <a:avLst/>
          </a:prstGeom>
          <a:gradFill>
            <a:gsLst>
              <a:gs pos="0">
                <a:schemeClr val="bg2"/>
              </a:gs>
              <a:gs pos="78000">
                <a:schemeClr val="tx2"/>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bg2">
                    <a:lumMod val="20000"/>
                    <a:lumOff val="80000"/>
                  </a:schemeClr>
                </a:solidFill>
              </a:defRPr>
            </a:lvl1pPr>
          </a:lstStyle>
          <a:p>
            <a:fld id="{80A81C14-33F8-BE40-BDED-F272C5E24441}" type="slidenum">
              <a:rPr lang="en-US" smtClean="0"/>
              <a:pPr/>
              <a:t>‹#›</a:t>
            </a:fld>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solidFill>
                  <a:schemeClr val="bg2">
                    <a:lumMod val="20000"/>
                    <a:lumOff val="80000"/>
                  </a:schemeClr>
                </a:solidFill>
              </a:defRPr>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51F7922A-3022-FB7E-57B6-6DE787101054}"/>
              </a:ext>
            </a:extLst>
          </p:cNvPr>
          <p:cNvSpPr>
            <a:spLocks noGrp="1"/>
          </p:cNvSpPr>
          <p:nvPr>
            <p:ph type="body" sz="quarter" idx="15"/>
          </p:nvPr>
        </p:nvSpPr>
        <p:spPr>
          <a:xfrm>
            <a:off x="6207749" y="2143596"/>
            <a:ext cx="5428354" cy="659221"/>
          </a:xfrm>
        </p:spPr>
        <p:txBody>
          <a:bodyPr>
            <a:normAutofit/>
          </a:bodyPr>
          <a:lstStyle>
            <a:lvl1pPr marL="0" indent="0">
              <a:buNone/>
              <a:defRPr sz="1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Text Placeholder 14">
            <a:extLst>
              <a:ext uri="{FF2B5EF4-FFF2-40B4-BE49-F238E27FC236}">
                <a16:creationId xmlns:a16="http://schemas.microsoft.com/office/drawing/2014/main" id="{25B24568-FAEE-88D4-24B0-15AC372AF3D3}"/>
              </a:ext>
            </a:extLst>
          </p:cNvPr>
          <p:cNvSpPr>
            <a:spLocks noGrp="1"/>
          </p:cNvSpPr>
          <p:nvPr>
            <p:ph type="body" sz="quarter" idx="16"/>
          </p:nvPr>
        </p:nvSpPr>
        <p:spPr>
          <a:xfrm>
            <a:off x="6207749" y="2874828"/>
            <a:ext cx="5428354" cy="1075650"/>
          </a:xfrm>
        </p:spPr>
        <p:txBody>
          <a:bodyPr>
            <a:normAutofit/>
          </a:bodyPr>
          <a:lstStyle>
            <a:lvl1pPr marL="0" indent="0">
              <a:buNone/>
              <a:defRPr sz="16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 name="Title 1">
            <a:extLst>
              <a:ext uri="{FF2B5EF4-FFF2-40B4-BE49-F238E27FC236}">
                <a16:creationId xmlns:a16="http://schemas.microsoft.com/office/drawing/2014/main" id="{65793932-E328-C4B9-8A8F-3800A246A444}"/>
              </a:ext>
            </a:extLst>
          </p:cNvPr>
          <p:cNvSpPr>
            <a:spLocks noGrp="1"/>
          </p:cNvSpPr>
          <p:nvPr>
            <p:ph type="title" hasCustomPrompt="1"/>
          </p:nvPr>
        </p:nvSpPr>
        <p:spPr>
          <a:xfrm>
            <a:off x="6207748" y="1181803"/>
            <a:ext cx="5428353" cy="659220"/>
          </a:xfrm>
        </p:spPr>
        <p:txBody>
          <a:bodyPr>
            <a:normAutofit/>
          </a:bodyPr>
          <a:lstStyle>
            <a:lvl1pPr>
              <a:defRPr sz="4000">
                <a:solidFill>
                  <a:schemeClr val="bg1"/>
                </a:solidFill>
              </a:defRPr>
            </a:lvl1pPr>
          </a:lstStyle>
          <a:p>
            <a:r>
              <a:rPr lang="en-US"/>
              <a:t>Main Title Here</a:t>
            </a:r>
          </a:p>
        </p:txBody>
      </p:sp>
      <p:sp>
        <p:nvSpPr>
          <p:cNvPr id="7" name="Text Placeholder 28">
            <a:extLst>
              <a:ext uri="{FF2B5EF4-FFF2-40B4-BE49-F238E27FC236}">
                <a16:creationId xmlns:a16="http://schemas.microsoft.com/office/drawing/2014/main" id="{88179C19-0EF2-7D61-A7C7-96D4FB2FFDFD}"/>
              </a:ext>
            </a:extLst>
          </p:cNvPr>
          <p:cNvSpPr>
            <a:spLocks noGrp="1"/>
          </p:cNvSpPr>
          <p:nvPr>
            <p:ph type="body" sz="quarter" idx="14" hasCustomPrompt="1"/>
          </p:nvPr>
        </p:nvSpPr>
        <p:spPr>
          <a:xfrm>
            <a:off x="6207748" y="889038"/>
            <a:ext cx="5428353"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Tree>
    <p:extLst>
      <p:ext uri="{BB962C8B-B14F-4D97-AF65-F5344CB8AC3E}">
        <p14:creationId xmlns:p14="http://schemas.microsoft.com/office/powerpoint/2010/main" val="3945183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Agenda Slid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2EB160-7C82-B4EA-F56E-B8C0998AAEE0}"/>
              </a:ext>
            </a:extLst>
          </p:cNvPr>
          <p:cNvSpPr/>
          <p:nvPr userDrawn="1"/>
        </p:nvSpPr>
        <p:spPr>
          <a:xfrm rot="16200000">
            <a:off x="-183156" y="184100"/>
            <a:ext cx="6857999" cy="6489795"/>
          </a:xfrm>
          <a:prstGeom prst="rect">
            <a:avLst/>
          </a:prstGeom>
          <a:gradFill>
            <a:gsLst>
              <a:gs pos="100000">
                <a:srgbClr val="A1B7DA"/>
              </a:gs>
              <a:gs pos="16000">
                <a:srgbClr val="F2F4F8"/>
              </a:gs>
            </a:gsLst>
            <a:lin ang="6000000" scaled="0"/>
          </a:gradFill>
          <a:ln w="28575">
            <a:noFill/>
          </a:ln>
          <a:effectLst>
            <a:outerShdw blurRad="190500" dist="50800" dir="5400000" sx="102000" sy="102000" algn="ctr" rotWithShape="0">
              <a:srgbClr val="000000">
                <a:alpha val="2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ABC07EB-FEFF-4B92-E1D5-67C7026749FC}"/>
              </a:ext>
            </a:extLst>
          </p:cNvPr>
          <p:cNvSpPr/>
          <p:nvPr userDrawn="1"/>
        </p:nvSpPr>
        <p:spPr>
          <a:xfrm rot="16200000">
            <a:off x="-183157" y="184098"/>
            <a:ext cx="6858002" cy="6489798"/>
          </a:xfrm>
          <a:prstGeom prst="rect">
            <a:avLst/>
          </a:prstGeom>
          <a:gradFill>
            <a:gsLst>
              <a:gs pos="0">
                <a:schemeClr val="bg2"/>
              </a:gs>
              <a:gs pos="67000">
                <a:schemeClr val="tx2"/>
              </a:gs>
            </a:gsLst>
            <a:lin ang="1800000" scaled="0"/>
          </a:gradFill>
          <a:ln w="28575">
            <a:noFill/>
          </a:ln>
          <a:effectLst>
            <a:outerShdw blurRad="508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white wavy lines on a black background&#10;&#10;Description automatically generated">
            <a:extLst>
              <a:ext uri="{FF2B5EF4-FFF2-40B4-BE49-F238E27FC236}">
                <a16:creationId xmlns:a16="http://schemas.microsoft.com/office/drawing/2014/main" id="{E4C3C0CE-39A3-5A6A-8364-527BB25D590F}"/>
              </a:ext>
            </a:extLst>
          </p:cNvPr>
          <p:cNvPicPr>
            <a:picLocks noChangeAspect="1"/>
          </p:cNvPicPr>
          <p:nvPr userDrawn="1"/>
        </p:nvPicPr>
        <p:blipFill rotWithShape="1">
          <a:blip r:embed="rId2">
            <a:alphaModFix amt="15000"/>
          </a:blip>
          <a:srcRect r="45835"/>
          <a:stretch/>
        </p:blipFill>
        <p:spPr>
          <a:xfrm>
            <a:off x="885372" y="2023526"/>
            <a:ext cx="5605369" cy="3283837"/>
          </a:xfrm>
          <a:prstGeom prst="rect">
            <a:avLst/>
          </a:prstGeom>
        </p:spPr>
      </p:pic>
      <p:sp>
        <p:nvSpPr>
          <p:cNvPr id="2" name="Title 1">
            <a:extLst>
              <a:ext uri="{FF2B5EF4-FFF2-40B4-BE49-F238E27FC236}">
                <a16:creationId xmlns:a16="http://schemas.microsoft.com/office/drawing/2014/main" id="{E6742426-D692-82CB-6A51-2246249D0694}"/>
              </a:ext>
            </a:extLst>
          </p:cNvPr>
          <p:cNvSpPr>
            <a:spLocks noGrp="1"/>
          </p:cNvSpPr>
          <p:nvPr>
            <p:ph type="title" hasCustomPrompt="1"/>
          </p:nvPr>
        </p:nvSpPr>
        <p:spPr>
          <a:xfrm>
            <a:off x="1319609" y="2483375"/>
            <a:ext cx="3596687" cy="1354830"/>
          </a:xfrm>
        </p:spPr>
        <p:txBody>
          <a:bodyPr>
            <a:noAutofit/>
          </a:bodyPr>
          <a:lstStyle>
            <a:lvl1pPr algn="l">
              <a:defRPr sz="4800">
                <a:solidFill>
                  <a:schemeClr val="bg1"/>
                </a:solidFill>
              </a:defRPr>
            </a:lvl1pPr>
          </a:lstStyle>
          <a:p>
            <a:r>
              <a:rPr lang="en-US"/>
              <a:t>Table of Contents</a:t>
            </a:r>
          </a:p>
        </p:txBody>
      </p:sp>
      <p:sp>
        <p:nvSpPr>
          <p:cNvPr id="3" name="Footer Placeholder 25">
            <a:extLst>
              <a:ext uri="{FF2B5EF4-FFF2-40B4-BE49-F238E27FC236}">
                <a16:creationId xmlns:a16="http://schemas.microsoft.com/office/drawing/2014/main" id="{B5E8492E-5841-5B66-23B2-E562927AEB68}"/>
              </a:ext>
            </a:extLst>
          </p:cNvPr>
          <p:cNvSpPr>
            <a:spLocks noGrp="1"/>
          </p:cNvSpPr>
          <p:nvPr>
            <p:ph type="ftr" sz="quarter" idx="13"/>
          </p:nvPr>
        </p:nvSpPr>
        <p:spPr>
          <a:xfrm>
            <a:off x="659219" y="6356350"/>
            <a:ext cx="7315200" cy="365125"/>
          </a:xfrm>
          <a:noFill/>
        </p:spPr>
        <p:txBody>
          <a:bodyPr/>
          <a:lstStyle>
            <a:lvl1pPr>
              <a:defRPr sz="800">
                <a:solidFill>
                  <a:schemeClr val="tx2">
                    <a:lumMod val="20000"/>
                    <a:lumOff val="80000"/>
                  </a:schemeClr>
                </a:solidFill>
              </a:defRPr>
            </a:lvl1pPr>
          </a:lstStyle>
          <a:p>
            <a:r>
              <a:rPr lang="en-US" dirty="0"/>
              <a:t>AMERIHEALTH CARITAS  |  PROPRIETARY AND CONFIDENTIAL  </a:t>
            </a:r>
          </a:p>
        </p:txBody>
      </p:sp>
      <p:cxnSp>
        <p:nvCxnSpPr>
          <p:cNvPr id="5" name="Straight Connector 4">
            <a:extLst>
              <a:ext uri="{FF2B5EF4-FFF2-40B4-BE49-F238E27FC236}">
                <a16:creationId xmlns:a16="http://schemas.microsoft.com/office/drawing/2014/main" id="{8EA053D0-9912-2EEA-163C-258ED93A1F79}"/>
              </a:ext>
            </a:extLst>
          </p:cNvPr>
          <p:cNvCxnSpPr>
            <a:cxnSpLocks/>
          </p:cNvCxnSpPr>
          <p:nvPr userDrawn="1"/>
        </p:nvCxnSpPr>
        <p:spPr>
          <a:xfrm>
            <a:off x="6490741" y="6538912"/>
            <a:ext cx="4545851"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4DC49C7D-721E-9BEA-24D4-9D8F985BFBE5}"/>
              </a:ext>
            </a:extLst>
          </p:cNvPr>
          <p:cNvSpPr>
            <a:spLocks noGrp="1"/>
          </p:cNvSpPr>
          <p:nvPr>
            <p:ph type="sldNum" sz="quarter" idx="12"/>
          </p:nvPr>
        </p:nvSpPr>
        <p:spPr>
          <a:xfrm>
            <a:off x="8695660" y="6356350"/>
            <a:ext cx="2743200" cy="365125"/>
          </a:xfrm>
        </p:spPr>
        <p:txBody>
          <a:bodyPr/>
          <a:lstStyle>
            <a:lvl1pPr>
              <a:defRPr sz="800">
                <a:solidFill>
                  <a:schemeClr val="tx2">
                    <a:lumMod val="20000"/>
                    <a:lumOff val="80000"/>
                  </a:schemeClr>
                </a:solidFill>
              </a:defRPr>
            </a:lvl1pPr>
          </a:lstStyle>
          <a:p>
            <a:fld id="{80A81C14-33F8-BE40-BDED-F272C5E24441}" type="slidenum">
              <a:rPr lang="en-US" smtClean="0"/>
              <a:pPr/>
              <a:t>‹#›</a:t>
            </a:fld>
            <a:endParaRPr lang="en-US" dirty="0"/>
          </a:p>
        </p:txBody>
      </p:sp>
    </p:spTree>
    <p:extLst>
      <p:ext uri="{BB962C8B-B14F-4D97-AF65-F5344CB8AC3E}">
        <p14:creationId xmlns:p14="http://schemas.microsoft.com/office/powerpoint/2010/main" val="2481593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_Full 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bg2">
                    <a:lumMod val="20000"/>
                    <a:lumOff val="80000"/>
                  </a:schemeClr>
                </a:solidFill>
              </a:defRPr>
            </a:lvl1pPr>
          </a:lstStyle>
          <a:p>
            <a:fld id="{80A81C14-33F8-BE40-BDED-F272C5E24441}" type="slidenum">
              <a:rPr lang="en-US" smtClean="0"/>
              <a:pPr/>
              <a:t>‹#›</a:t>
            </a:fld>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solidFill>
                  <a:schemeClr val="bg2">
                    <a:lumMod val="20000"/>
                    <a:lumOff val="80000"/>
                  </a:schemeClr>
                </a:solidFill>
              </a:defRPr>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F1C8C8A-CD5E-7387-B068-28F64A431EAD}"/>
              </a:ext>
            </a:extLst>
          </p:cNvPr>
          <p:cNvSpPr>
            <a:spLocks noGrp="1"/>
          </p:cNvSpPr>
          <p:nvPr>
            <p:ph type="title" hasCustomPrompt="1"/>
          </p:nvPr>
        </p:nvSpPr>
        <p:spPr>
          <a:xfrm>
            <a:off x="614916" y="738888"/>
            <a:ext cx="4945912" cy="659220"/>
          </a:xfrm>
        </p:spPr>
        <p:txBody>
          <a:bodyPr>
            <a:normAutofit/>
          </a:bodyPr>
          <a:lstStyle>
            <a:lvl1pPr>
              <a:defRPr sz="4000">
                <a:solidFill>
                  <a:schemeClr val="tx2"/>
                </a:solidFill>
              </a:defRPr>
            </a:lvl1pPr>
          </a:lstStyle>
          <a:p>
            <a:r>
              <a:rPr lang="en-US"/>
              <a:t>Main Title Here</a:t>
            </a:r>
          </a:p>
        </p:txBody>
      </p:sp>
      <p:sp>
        <p:nvSpPr>
          <p:cNvPr id="4" name="Text Placeholder 28">
            <a:extLst>
              <a:ext uri="{FF2B5EF4-FFF2-40B4-BE49-F238E27FC236}">
                <a16:creationId xmlns:a16="http://schemas.microsoft.com/office/drawing/2014/main" id="{B52D11EF-E241-0F22-C763-3E547E617A22}"/>
              </a:ext>
            </a:extLst>
          </p:cNvPr>
          <p:cNvSpPr>
            <a:spLocks noGrp="1"/>
          </p:cNvSpPr>
          <p:nvPr>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Tree>
    <p:extLst>
      <p:ext uri="{BB962C8B-B14F-4D97-AF65-F5344CB8AC3E}">
        <p14:creationId xmlns:p14="http://schemas.microsoft.com/office/powerpoint/2010/main" val="4051430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tx2">
                    <a:lumMod val="20000"/>
                    <a:lumOff val="80000"/>
                  </a:schemeClr>
                </a:solidFill>
              </a:defRPr>
            </a:lvl1pPr>
          </a:lstStyle>
          <a:p>
            <a:fld id="{80A81C14-33F8-BE40-BDED-F272C5E24441}" type="slidenum">
              <a:rPr lang="en-US" smtClean="0"/>
              <a:pPr/>
              <a:t>‹#›</a:t>
            </a:fld>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56CDDFB-DA68-ED69-8A72-37C70E39D6E3}"/>
              </a:ext>
            </a:extLst>
          </p:cNvPr>
          <p:cNvCxnSpPr>
            <a:cxnSpLocks/>
          </p:cNvCxnSpPr>
          <p:nvPr userDrawn="1"/>
        </p:nvCxnSpPr>
        <p:spPr>
          <a:xfrm>
            <a:off x="5002190" y="6857999"/>
            <a:ext cx="5579506" cy="1"/>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28" name="Rounded Rectangle 27">
            <a:extLst>
              <a:ext uri="{FF2B5EF4-FFF2-40B4-BE49-F238E27FC236}">
                <a16:creationId xmlns:a16="http://schemas.microsoft.com/office/drawing/2014/main" id="{6A2526BF-6048-AA96-8D1C-0B8A244F13CF}"/>
              </a:ext>
            </a:extLst>
          </p:cNvPr>
          <p:cNvSpPr/>
          <p:nvPr userDrawn="1"/>
        </p:nvSpPr>
        <p:spPr>
          <a:xfrm>
            <a:off x="-1" y="0"/>
            <a:ext cx="12192001" cy="1525207"/>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Picture 30" descr="A white wavy lines on a black background&#10;&#10;Description automatically generated">
            <a:extLst>
              <a:ext uri="{FF2B5EF4-FFF2-40B4-BE49-F238E27FC236}">
                <a16:creationId xmlns:a16="http://schemas.microsoft.com/office/drawing/2014/main" id="{012E5EE3-D4AF-0556-482B-9E772C0717CE}"/>
              </a:ext>
            </a:extLst>
          </p:cNvPr>
          <p:cNvPicPr/>
          <p:nvPr userDrawn="1"/>
        </p:nvPicPr>
        <p:blipFill rotWithShape="1">
          <a:blip r:embed="rId2">
            <a:alphaModFix amt="19000"/>
          </a:blip>
          <a:srcRect r="30896"/>
          <a:stretch/>
        </p:blipFill>
        <p:spPr>
          <a:xfrm>
            <a:off x="10380246" y="399335"/>
            <a:ext cx="1840776" cy="845265"/>
          </a:xfrm>
          <a:prstGeom prst="rect">
            <a:avLst/>
          </a:prstGeom>
        </p:spPr>
      </p:pic>
      <p:sp>
        <p:nvSpPr>
          <p:cNvPr id="2" name="Title 1">
            <a:extLst>
              <a:ext uri="{FF2B5EF4-FFF2-40B4-BE49-F238E27FC236}">
                <a16:creationId xmlns:a16="http://schemas.microsoft.com/office/drawing/2014/main" id="{8413E893-142E-A296-CD60-39247BEA03BA}"/>
              </a:ext>
            </a:extLst>
          </p:cNvPr>
          <p:cNvSpPr>
            <a:spLocks noGrp="1"/>
          </p:cNvSpPr>
          <p:nvPr>
            <p:ph type="title" hasCustomPrompt="1"/>
          </p:nvPr>
        </p:nvSpPr>
        <p:spPr>
          <a:xfrm>
            <a:off x="614916" y="738888"/>
            <a:ext cx="4945912" cy="659220"/>
          </a:xfrm>
        </p:spPr>
        <p:txBody>
          <a:bodyPr>
            <a:normAutofit/>
          </a:bodyPr>
          <a:lstStyle>
            <a:lvl1pPr>
              <a:defRPr sz="4000">
                <a:solidFill>
                  <a:schemeClr val="bg1"/>
                </a:solidFill>
              </a:defRPr>
            </a:lvl1pPr>
          </a:lstStyle>
          <a:p>
            <a:r>
              <a:rPr lang="en-US"/>
              <a:t>Main Title Here</a:t>
            </a:r>
          </a:p>
        </p:txBody>
      </p:sp>
      <p:sp>
        <p:nvSpPr>
          <p:cNvPr id="3" name="Text Placeholder 28">
            <a:extLst>
              <a:ext uri="{FF2B5EF4-FFF2-40B4-BE49-F238E27FC236}">
                <a16:creationId xmlns:a16="http://schemas.microsoft.com/office/drawing/2014/main" id="{12BA44CD-8EA0-6EAF-9743-E22B57CA5583}"/>
              </a:ext>
            </a:extLst>
          </p:cNvPr>
          <p:cNvSpPr>
            <a:spLocks noGrp="1"/>
          </p:cNvSpPr>
          <p:nvPr>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Tree>
    <p:extLst>
      <p:ext uri="{BB962C8B-B14F-4D97-AF65-F5344CB8AC3E}">
        <p14:creationId xmlns:p14="http://schemas.microsoft.com/office/powerpoint/2010/main" val="1193330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ext Steps">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8FA1FECA-60FE-26E6-5243-1EBC75DF23A0}"/>
              </a:ext>
            </a:extLst>
          </p:cNvPr>
          <p:cNvSpPr/>
          <p:nvPr userDrawn="1"/>
        </p:nvSpPr>
        <p:spPr>
          <a:xfrm>
            <a:off x="-1" y="1"/>
            <a:ext cx="12192001" cy="3248166"/>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6742426-D692-82CB-6A51-2246249D0694}"/>
              </a:ext>
            </a:extLst>
          </p:cNvPr>
          <p:cNvSpPr>
            <a:spLocks noGrp="1"/>
          </p:cNvSpPr>
          <p:nvPr>
            <p:ph type="title" hasCustomPrompt="1"/>
          </p:nvPr>
        </p:nvSpPr>
        <p:spPr>
          <a:xfrm>
            <a:off x="1739811" y="1299492"/>
            <a:ext cx="8712373" cy="659220"/>
          </a:xfrm>
        </p:spPr>
        <p:txBody>
          <a:bodyPr>
            <a:noAutofit/>
          </a:bodyPr>
          <a:lstStyle>
            <a:lvl1pPr algn="ctr">
              <a:defRPr sz="4800">
                <a:solidFill>
                  <a:schemeClr val="bg1"/>
                </a:solidFill>
              </a:defRPr>
            </a:lvl1pPr>
          </a:lstStyle>
          <a:p>
            <a:r>
              <a:rPr lang="en-US"/>
              <a:t>Next Steps</a:t>
            </a:r>
          </a:p>
        </p:txBody>
      </p:sp>
      <p:sp>
        <p:nvSpPr>
          <p:cNvPr id="3" name="Text Placeholder 28">
            <a:extLst>
              <a:ext uri="{FF2B5EF4-FFF2-40B4-BE49-F238E27FC236}">
                <a16:creationId xmlns:a16="http://schemas.microsoft.com/office/drawing/2014/main" id="{2DADF88D-DCE4-D5CE-6113-A17C9B644B29}"/>
              </a:ext>
            </a:extLst>
          </p:cNvPr>
          <p:cNvSpPr>
            <a:spLocks noGrp="1"/>
          </p:cNvSpPr>
          <p:nvPr>
            <p:ph type="body" sz="quarter" idx="14" hasCustomPrompt="1"/>
          </p:nvPr>
        </p:nvSpPr>
        <p:spPr>
          <a:xfrm>
            <a:off x="2416247" y="905643"/>
            <a:ext cx="7359503" cy="292765"/>
          </a:xfrm>
        </p:spPr>
        <p:txBody>
          <a:bodyPr>
            <a:normAutofit/>
          </a:bodyPr>
          <a:lstStyle>
            <a:lvl1pPr marL="0" indent="0" algn="ctr">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Project Title</a:t>
            </a:r>
          </a:p>
        </p:txBody>
      </p:sp>
      <p:sp>
        <p:nvSpPr>
          <p:cNvPr id="10" name="Rounded Rectangle 6">
            <a:extLst>
              <a:ext uri="{FF2B5EF4-FFF2-40B4-BE49-F238E27FC236}">
                <a16:creationId xmlns:a16="http://schemas.microsoft.com/office/drawing/2014/main" id="{A1CE2746-7970-5330-D6DB-A74B854C0740}"/>
              </a:ext>
            </a:extLst>
          </p:cNvPr>
          <p:cNvSpPr/>
          <p:nvPr userDrawn="1"/>
        </p:nvSpPr>
        <p:spPr>
          <a:xfrm>
            <a:off x="390124" y="532191"/>
            <a:ext cx="11411752" cy="2715974"/>
          </a:xfrm>
          <a:custGeom>
            <a:avLst/>
            <a:gdLst>
              <a:gd name="connsiteX0" fmla="*/ 0 w 12866701"/>
              <a:gd name="connsiteY0" fmla="*/ 269683 h 4007171"/>
              <a:gd name="connsiteX1" fmla="*/ 269683 w 12866701"/>
              <a:gd name="connsiteY1" fmla="*/ 0 h 4007171"/>
              <a:gd name="connsiteX2" fmla="*/ 12597018 w 12866701"/>
              <a:gd name="connsiteY2" fmla="*/ 0 h 4007171"/>
              <a:gd name="connsiteX3" fmla="*/ 12866701 w 12866701"/>
              <a:gd name="connsiteY3" fmla="*/ 269683 h 4007171"/>
              <a:gd name="connsiteX4" fmla="*/ 12866701 w 12866701"/>
              <a:gd name="connsiteY4" fmla="*/ 3737488 h 4007171"/>
              <a:gd name="connsiteX5" fmla="*/ 12597018 w 12866701"/>
              <a:gd name="connsiteY5" fmla="*/ 4007171 h 4007171"/>
              <a:gd name="connsiteX6" fmla="*/ 269683 w 12866701"/>
              <a:gd name="connsiteY6" fmla="*/ 4007171 h 4007171"/>
              <a:gd name="connsiteX7" fmla="*/ 0 w 12866701"/>
              <a:gd name="connsiteY7" fmla="*/ 3737488 h 4007171"/>
              <a:gd name="connsiteX8" fmla="*/ 0 w 12866701"/>
              <a:gd name="connsiteY8" fmla="*/ 269683 h 4007171"/>
              <a:gd name="connsiteX0" fmla="*/ 0 w 12866701"/>
              <a:gd name="connsiteY0" fmla="*/ 269683 h 4106927"/>
              <a:gd name="connsiteX1" fmla="*/ 269683 w 12866701"/>
              <a:gd name="connsiteY1" fmla="*/ 0 h 4106927"/>
              <a:gd name="connsiteX2" fmla="*/ 12597018 w 12866701"/>
              <a:gd name="connsiteY2" fmla="*/ 0 h 4106927"/>
              <a:gd name="connsiteX3" fmla="*/ 12866701 w 12866701"/>
              <a:gd name="connsiteY3" fmla="*/ 269683 h 4106927"/>
              <a:gd name="connsiteX4" fmla="*/ 12866701 w 12866701"/>
              <a:gd name="connsiteY4" fmla="*/ 3737488 h 4106927"/>
              <a:gd name="connsiteX5" fmla="*/ 269683 w 12866701"/>
              <a:gd name="connsiteY5" fmla="*/ 4007171 h 4106927"/>
              <a:gd name="connsiteX6" fmla="*/ 0 w 12866701"/>
              <a:gd name="connsiteY6" fmla="*/ 3737488 h 4106927"/>
              <a:gd name="connsiteX7" fmla="*/ 0 w 12866701"/>
              <a:gd name="connsiteY7" fmla="*/ 269683 h 4106927"/>
              <a:gd name="connsiteX0" fmla="*/ 0 w 12866701"/>
              <a:gd name="connsiteY0" fmla="*/ 269683 h 4170963"/>
              <a:gd name="connsiteX1" fmla="*/ 269683 w 12866701"/>
              <a:gd name="connsiteY1" fmla="*/ 0 h 4170963"/>
              <a:gd name="connsiteX2" fmla="*/ 12597018 w 12866701"/>
              <a:gd name="connsiteY2" fmla="*/ 0 h 4170963"/>
              <a:gd name="connsiteX3" fmla="*/ 12866701 w 12866701"/>
              <a:gd name="connsiteY3" fmla="*/ 269683 h 4170963"/>
              <a:gd name="connsiteX4" fmla="*/ 12866701 w 12866701"/>
              <a:gd name="connsiteY4" fmla="*/ 3737488 h 4170963"/>
              <a:gd name="connsiteX5" fmla="*/ 0 w 12866701"/>
              <a:gd name="connsiteY5" fmla="*/ 3737488 h 4170963"/>
              <a:gd name="connsiteX6" fmla="*/ 0 w 12866701"/>
              <a:gd name="connsiteY6" fmla="*/ 269683 h 4170963"/>
              <a:gd name="connsiteX0" fmla="*/ 0 w 12866701"/>
              <a:gd name="connsiteY0" fmla="*/ 269683 h 4008648"/>
              <a:gd name="connsiteX1" fmla="*/ 269683 w 12866701"/>
              <a:gd name="connsiteY1" fmla="*/ 0 h 4008648"/>
              <a:gd name="connsiteX2" fmla="*/ 12597018 w 12866701"/>
              <a:gd name="connsiteY2" fmla="*/ 0 h 4008648"/>
              <a:gd name="connsiteX3" fmla="*/ 12866701 w 12866701"/>
              <a:gd name="connsiteY3" fmla="*/ 269683 h 4008648"/>
              <a:gd name="connsiteX4" fmla="*/ 12866701 w 12866701"/>
              <a:gd name="connsiteY4" fmla="*/ 3737488 h 4008648"/>
              <a:gd name="connsiteX5" fmla="*/ 0 w 12866701"/>
              <a:gd name="connsiteY5" fmla="*/ 3737488 h 4008648"/>
              <a:gd name="connsiteX6" fmla="*/ 0 w 12866701"/>
              <a:gd name="connsiteY6" fmla="*/ 269683 h 4008648"/>
              <a:gd name="connsiteX0" fmla="*/ 0 w 12866701"/>
              <a:gd name="connsiteY0" fmla="*/ 269683 h 3998301"/>
              <a:gd name="connsiteX1" fmla="*/ 269683 w 12866701"/>
              <a:gd name="connsiteY1" fmla="*/ 0 h 3998301"/>
              <a:gd name="connsiteX2" fmla="*/ 12597018 w 12866701"/>
              <a:gd name="connsiteY2" fmla="*/ 0 h 3998301"/>
              <a:gd name="connsiteX3" fmla="*/ 12866701 w 12866701"/>
              <a:gd name="connsiteY3" fmla="*/ 269683 h 3998301"/>
              <a:gd name="connsiteX4" fmla="*/ 12866701 w 12866701"/>
              <a:gd name="connsiteY4" fmla="*/ 3737488 h 3998301"/>
              <a:gd name="connsiteX5" fmla="*/ 0 w 12866701"/>
              <a:gd name="connsiteY5" fmla="*/ 3737488 h 3998301"/>
              <a:gd name="connsiteX6" fmla="*/ 0 w 12866701"/>
              <a:gd name="connsiteY6" fmla="*/ 269683 h 3998301"/>
              <a:gd name="connsiteX0" fmla="*/ 0 w 12866701"/>
              <a:gd name="connsiteY0" fmla="*/ 269683 h 3737488"/>
              <a:gd name="connsiteX1" fmla="*/ 269683 w 12866701"/>
              <a:gd name="connsiteY1" fmla="*/ 0 h 3737488"/>
              <a:gd name="connsiteX2" fmla="*/ 12597018 w 12866701"/>
              <a:gd name="connsiteY2" fmla="*/ 0 h 3737488"/>
              <a:gd name="connsiteX3" fmla="*/ 12866701 w 12866701"/>
              <a:gd name="connsiteY3" fmla="*/ 269683 h 3737488"/>
              <a:gd name="connsiteX4" fmla="*/ 12866701 w 12866701"/>
              <a:gd name="connsiteY4" fmla="*/ 3737488 h 3737488"/>
              <a:gd name="connsiteX5" fmla="*/ 0 w 12866701"/>
              <a:gd name="connsiteY5" fmla="*/ 3737488 h 3737488"/>
              <a:gd name="connsiteX6" fmla="*/ 0 w 12866701"/>
              <a:gd name="connsiteY6" fmla="*/ 269683 h 373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701" h="3737488">
                <a:moveTo>
                  <a:pt x="0" y="269683"/>
                </a:moveTo>
                <a:cubicBezTo>
                  <a:pt x="0" y="120741"/>
                  <a:pt x="120741" y="0"/>
                  <a:pt x="269683" y="0"/>
                </a:cubicBezTo>
                <a:lnTo>
                  <a:pt x="12597018" y="0"/>
                </a:lnTo>
                <a:cubicBezTo>
                  <a:pt x="12745960" y="0"/>
                  <a:pt x="12866701" y="120741"/>
                  <a:pt x="12866701" y="269683"/>
                </a:cubicBezTo>
                <a:lnTo>
                  <a:pt x="12866701" y="3737488"/>
                </a:lnTo>
                <a:lnTo>
                  <a:pt x="0" y="3737488"/>
                </a:lnTo>
                <a:lnTo>
                  <a:pt x="0" y="269683"/>
                </a:lnTo>
                <a:close/>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6">
            <a:extLst>
              <a:ext uri="{FF2B5EF4-FFF2-40B4-BE49-F238E27FC236}">
                <a16:creationId xmlns:a16="http://schemas.microsoft.com/office/drawing/2014/main" id="{0C440F22-004D-F9AF-1FFC-D2457116BC57}"/>
              </a:ext>
            </a:extLst>
          </p:cNvPr>
          <p:cNvSpPr/>
          <p:nvPr userDrawn="1"/>
        </p:nvSpPr>
        <p:spPr>
          <a:xfrm rot="10800000">
            <a:off x="390120" y="3248166"/>
            <a:ext cx="11411752" cy="3290733"/>
          </a:xfrm>
          <a:custGeom>
            <a:avLst/>
            <a:gdLst>
              <a:gd name="connsiteX0" fmla="*/ 0 w 12866701"/>
              <a:gd name="connsiteY0" fmla="*/ 269683 h 4007171"/>
              <a:gd name="connsiteX1" fmla="*/ 269683 w 12866701"/>
              <a:gd name="connsiteY1" fmla="*/ 0 h 4007171"/>
              <a:gd name="connsiteX2" fmla="*/ 12597018 w 12866701"/>
              <a:gd name="connsiteY2" fmla="*/ 0 h 4007171"/>
              <a:gd name="connsiteX3" fmla="*/ 12866701 w 12866701"/>
              <a:gd name="connsiteY3" fmla="*/ 269683 h 4007171"/>
              <a:gd name="connsiteX4" fmla="*/ 12866701 w 12866701"/>
              <a:gd name="connsiteY4" fmla="*/ 3737488 h 4007171"/>
              <a:gd name="connsiteX5" fmla="*/ 12597018 w 12866701"/>
              <a:gd name="connsiteY5" fmla="*/ 4007171 h 4007171"/>
              <a:gd name="connsiteX6" fmla="*/ 269683 w 12866701"/>
              <a:gd name="connsiteY6" fmla="*/ 4007171 h 4007171"/>
              <a:gd name="connsiteX7" fmla="*/ 0 w 12866701"/>
              <a:gd name="connsiteY7" fmla="*/ 3737488 h 4007171"/>
              <a:gd name="connsiteX8" fmla="*/ 0 w 12866701"/>
              <a:gd name="connsiteY8" fmla="*/ 269683 h 4007171"/>
              <a:gd name="connsiteX0" fmla="*/ 0 w 12866701"/>
              <a:gd name="connsiteY0" fmla="*/ 269683 h 4106927"/>
              <a:gd name="connsiteX1" fmla="*/ 269683 w 12866701"/>
              <a:gd name="connsiteY1" fmla="*/ 0 h 4106927"/>
              <a:gd name="connsiteX2" fmla="*/ 12597018 w 12866701"/>
              <a:gd name="connsiteY2" fmla="*/ 0 h 4106927"/>
              <a:gd name="connsiteX3" fmla="*/ 12866701 w 12866701"/>
              <a:gd name="connsiteY3" fmla="*/ 269683 h 4106927"/>
              <a:gd name="connsiteX4" fmla="*/ 12866701 w 12866701"/>
              <a:gd name="connsiteY4" fmla="*/ 3737488 h 4106927"/>
              <a:gd name="connsiteX5" fmla="*/ 269683 w 12866701"/>
              <a:gd name="connsiteY5" fmla="*/ 4007171 h 4106927"/>
              <a:gd name="connsiteX6" fmla="*/ 0 w 12866701"/>
              <a:gd name="connsiteY6" fmla="*/ 3737488 h 4106927"/>
              <a:gd name="connsiteX7" fmla="*/ 0 w 12866701"/>
              <a:gd name="connsiteY7" fmla="*/ 269683 h 4106927"/>
              <a:gd name="connsiteX0" fmla="*/ 0 w 12866701"/>
              <a:gd name="connsiteY0" fmla="*/ 269683 h 4170963"/>
              <a:gd name="connsiteX1" fmla="*/ 269683 w 12866701"/>
              <a:gd name="connsiteY1" fmla="*/ 0 h 4170963"/>
              <a:gd name="connsiteX2" fmla="*/ 12597018 w 12866701"/>
              <a:gd name="connsiteY2" fmla="*/ 0 h 4170963"/>
              <a:gd name="connsiteX3" fmla="*/ 12866701 w 12866701"/>
              <a:gd name="connsiteY3" fmla="*/ 269683 h 4170963"/>
              <a:gd name="connsiteX4" fmla="*/ 12866701 w 12866701"/>
              <a:gd name="connsiteY4" fmla="*/ 3737488 h 4170963"/>
              <a:gd name="connsiteX5" fmla="*/ 0 w 12866701"/>
              <a:gd name="connsiteY5" fmla="*/ 3737488 h 4170963"/>
              <a:gd name="connsiteX6" fmla="*/ 0 w 12866701"/>
              <a:gd name="connsiteY6" fmla="*/ 269683 h 4170963"/>
              <a:gd name="connsiteX0" fmla="*/ 0 w 12866701"/>
              <a:gd name="connsiteY0" fmla="*/ 269683 h 4008648"/>
              <a:gd name="connsiteX1" fmla="*/ 269683 w 12866701"/>
              <a:gd name="connsiteY1" fmla="*/ 0 h 4008648"/>
              <a:gd name="connsiteX2" fmla="*/ 12597018 w 12866701"/>
              <a:gd name="connsiteY2" fmla="*/ 0 h 4008648"/>
              <a:gd name="connsiteX3" fmla="*/ 12866701 w 12866701"/>
              <a:gd name="connsiteY3" fmla="*/ 269683 h 4008648"/>
              <a:gd name="connsiteX4" fmla="*/ 12866701 w 12866701"/>
              <a:gd name="connsiteY4" fmla="*/ 3737488 h 4008648"/>
              <a:gd name="connsiteX5" fmla="*/ 0 w 12866701"/>
              <a:gd name="connsiteY5" fmla="*/ 3737488 h 4008648"/>
              <a:gd name="connsiteX6" fmla="*/ 0 w 12866701"/>
              <a:gd name="connsiteY6" fmla="*/ 269683 h 4008648"/>
              <a:gd name="connsiteX0" fmla="*/ 0 w 12866701"/>
              <a:gd name="connsiteY0" fmla="*/ 269683 h 3998301"/>
              <a:gd name="connsiteX1" fmla="*/ 269683 w 12866701"/>
              <a:gd name="connsiteY1" fmla="*/ 0 h 3998301"/>
              <a:gd name="connsiteX2" fmla="*/ 12597018 w 12866701"/>
              <a:gd name="connsiteY2" fmla="*/ 0 h 3998301"/>
              <a:gd name="connsiteX3" fmla="*/ 12866701 w 12866701"/>
              <a:gd name="connsiteY3" fmla="*/ 269683 h 3998301"/>
              <a:gd name="connsiteX4" fmla="*/ 12866701 w 12866701"/>
              <a:gd name="connsiteY4" fmla="*/ 3737488 h 3998301"/>
              <a:gd name="connsiteX5" fmla="*/ 0 w 12866701"/>
              <a:gd name="connsiteY5" fmla="*/ 3737488 h 3998301"/>
              <a:gd name="connsiteX6" fmla="*/ 0 w 12866701"/>
              <a:gd name="connsiteY6" fmla="*/ 269683 h 3998301"/>
              <a:gd name="connsiteX0" fmla="*/ 0 w 12866701"/>
              <a:gd name="connsiteY0" fmla="*/ 269683 h 3737488"/>
              <a:gd name="connsiteX1" fmla="*/ 269683 w 12866701"/>
              <a:gd name="connsiteY1" fmla="*/ 0 h 3737488"/>
              <a:gd name="connsiteX2" fmla="*/ 12597018 w 12866701"/>
              <a:gd name="connsiteY2" fmla="*/ 0 h 3737488"/>
              <a:gd name="connsiteX3" fmla="*/ 12866701 w 12866701"/>
              <a:gd name="connsiteY3" fmla="*/ 269683 h 3737488"/>
              <a:gd name="connsiteX4" fmla="*/ 12866701 w 12866701"/>
              <a:gd name="connsiteY4" fmla="*/ 3737488 h 3737488"/>
              <a:gd name="connsiteX5" fmla="*/ 0 w 12866701"/>
              <a:gd name="connsiteY5" fmla="*/ 3737488 h 3737488"/>
              <a:gd name="connsiteX6" fmla="*/ 0 w 12866701"/>
              <a:gd name="connsiteY6" fmla="*/ 269683 h 373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701" h="3737488">
                <a:moveTo>
                  <a:pt x="0" y="269683"/>
                </a:moveTo>
                <a:cubicBezTo>
                  <a:pt x="0" y="120741"/>
                  <a:pt x="120741" y="0"/>
                  <a:pt x="269683" y="0"/>
                </a:cubicBezTo>
                <a:lnTo>
                  <a:pt x="12597018" y="0"/>
                </a:lnTo>
                <a:cubicBezTo>
                  <a:pt x="12745960" y="0"/>
                  <a:pt x="12866701" y="120741"/>
                  <a:pt x="12866701" y="269683"/>
                </a:cubicBezTo>
                <a:lnTo>
                  <a:pt x="12866701" y="3737488"/>
                </a:lnTo>
                <a:lnTo>
                  <a:pt x="0" y="3737488"/>
                </a:lnTo>
                <a:lnTo>
                  <a:pt x="0" y="269683"/>
                </a:lnTo>
                <a:close/>
              </a:path>
            </a:pathLst>
          </a:custGeom>
          <a:noFill/>
          <a:ln w="19050">
            <a:solidFill>
              <a:srgbClr val="819ECE">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4FF46AA-52E6-9F64-5710-29F6F7FC753E}"/>
              </a:ext>
            </a:extLst>
          </p:cNvPr>
          <p:cNvSpPr/>
          <p:nvPr userDrawn="1"/>
        </p:nvSpPr>
        <p:spPr>
          <a:xfrm>
            <a:off x="659219" y="6356350"/>
            <a:ext cx="4868124"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solidFill>
                  <a:schemeClr val="tx2">
                    <a:lumMod val="20000"/>
                    <a:lumOff val="80000"/>
                  </a:schemeClr>
                </a:solidFill>
              </a:defRPr>
            </a:lvl1pPr>
          </a:lstStyle>
          <a:p>
            <a:r>
              <a:rPr lang="en-US" dirty="0"/>
              <a:t>AMERIHEALTH CARITAS  |  PROPRIETARY AND CONFIDENTIAL  </a:t>
            </a:r>
          </a:p>
        </p:txBody>
      </p:sp>
      <p:grpSp>
        <p:nvGrpSpPr>
          <p:cNvPr id="4" name="Group 3">
            <a:extLst>
              <a:ext uri="{FF2B5EF4-FFF2-40B4-BE49-F238E27FC236}">
                <a16:creationId xmlns:a16="http://schemas.microsoft.com/office/drawing/2014/main" id="{75878A80-C0F8-5FE4-7033-F6278CF2BCC9}"/>
              </a:ext>
            </a:extLst>
          </p:cNvPr>
          <p:cNvGrpSpPr/>
          <p:nvPr userDrawn="1"/>
        </p:nvGrpSpPr>
        <p:grpSpPr>
          <a:xfrm>
            <a:off x="1451841" y="2177665"/>
            <a:ext cx="1928812" cy="1928812"/>
            <a:chOff x="2528483" y="2816149"/>
            <a:chExt cx="1928812" cy="1928812"/>
          </a:xfrm>
        </p:grpSpPr>
        <p:sp>
          <p:nvSpPr>
            <p:cNvPr id="5" name="Oval 4">
              <a:extLst>
                <a:ext uri="{FF2B5EF4-FFF2-40B4-BE49-F238E27FC236}">
                  <a16:creationId xmlns:a16="http://schemas.microsoft.com/office/drawing/2014/main" id="{5293FD02-2A49-3207-0D87-A2D68E1912C7}"/>
                </a:ext>
              </a:extLst>
            </p:cNvPr>
            <p:cNvSpPr/>
            <p:nvPr/>
          </p:nvSpPr>
          <p:spPr>
            <a:xfrm>
              <a:off x="2528483" y="2816149"/>
              <a:ext cx="1928812" cy="1928812"/>
            </a:xfrm>
            <a:prstGeom prst="ellipse">
              <a:avLst/>
            </a:prstGeom>
            <a:solidFill>
              <a:schemeClr val="bg1"/>
            </a:solidFill>
            <a:ln>
              <a:noFill/>
            </a:ln>
            <a:effectLst>
              <a:outerShdw blurRad="233400" dist="96562" dir="2220000" sx="109000" sy="109000" algn="ctr" rotWithShape="0">
                <a:srgbClr val="000000">
                  <a:alpha val="11124"/>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DCFDBC40-744E-782B-6AF7-6522BBE72281}"/>
                </a:ext>
              </a:extLst>
            </p:cNvPr>
            <p:cNvSpPr/>
            <p:nvPr/>
          </p:nvSpPr>
          <p:spPr>
            <a:xfrm>
              <a:off x="2693550" y="2996746"/>
              <a:ext cx="1574557" cy="1574557"/>
            </a:xfrm>
            <a:prstGeom prst="ellipse">
              <a:avLst/>
            </a:prstGeom>
            <a:noFill/>
            <a:ln>
              <a:solidFill>
                <a:srgbClr val="819E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
            <a:extLst>
              <a:ext uri="{FF2B5EF4-FFF2-40B4-BE49-F238E27FC236}">
                <a16:creationId xmlns:a16="http://schemas.microsoft.com/office/drawing/2014/main" id="{B6078C58-1B75-6970-02A6-9265F7547AF1}"/>
              </a:ext>
            </a:extLst>
          </p:cNvPr>
          <p:cNvGrpSpPr/>
          <p:nvPr userDrawn="1"/>
        </p:nvGrpSpPr>
        <p:grpSpPr>
          <a:xfrm>
            <a:off x="5169114" y="2177665"/>
            <a:ext cx="1928812" cy="1928812"/>
            <a:chOff x="2528483" y="2816149"/>
            <a:chExt cx="1928812" cy="1928812"/>
          </a:xfrm>
        </p:grpSpPr>
        <p:sp>
          <p:nvSpPr>
            <p:cNvPr id="9" name="Oval 8">
              <a:extLst>
                <a:ext uri="{FF2B5EF4-FFF2-40B4-BE49-F238E27FC236}">
                  <a16:creationId xmlns:a16="http://schemas.microsoft.com/office/drawing/2014/main" id="{FF388D33-9A5E-7455-BD72-BCA58F83D9C7}"/>
                </a:ext>
              </a:extLst>
            </p:cNvPr>
            <p:cNvSpPr/>
            <p:nvPr/>
          </p:nvSpPr>
          <p:spPr>
            <a:xfrm>
              <a:off x="2528483" y="2816149"/>
              <a:ext cx="1928812" cy="1928812"/>
            </a:xfrm>
            <a:prstGeom prst="ellipse">
              <a:avLst/>
            </a:prstGeom>
            <a:solidFill>
              <a:schemeClr val="bg1"/>
            </a:solidFill>
            <a:ln>
              <a:noFill/>
            </a:ln>
            <a:effectLst>
              <a:outerShdw blurRad="233400" dist="96562" dir="2220000" sx="109000" sy="109000" algn="ctr" rotWithShape="0">
                <a:srgbClr val="000000">
                  <a:alpha val="11124"/>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81FB003C-ABA8-B71F-7FFB-E553745A18A3}"/>
                </a:ext>
              </a:extLst>
            </p:cNvPr>
            <p:cNvSpPr/>
            <p:nvPr/>
          </p:nvSpPr>
          <p:spPr>
            <a:xfrm>
              <a:off x="2693550" y="2996746"/>
              <a:ext cx="1574557" cy="1574557"/>
            </a:xfrm>
            <a:prstGeom prst="ellipse">
              <a:avLst/>
            </a:prstGeom>
            <a:noFill/>
            <a:ln>
              <a:solidFill>
                <a:srgbClr val="819E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BFDFA0F2-100C-556A-90BA-EACEC7D02792}"/>
              </a:ext>
            </a:extLst>
          </p:cNvPr>
          <p:cNvGrpSpPr/>
          <p:nvPr userDrawn="1"/>
        </p:nvGrpSpPr>
        <p:grpSpPr>
          <a:xfrm>
            <a:off x="8811344" y="2164218"/>
            <a:ext cx="1928812" cy="1928812"/>
            <a:chOff x="2528483" y="2816149"/>
            <a:chExt cx="1928812" cy="1928812"/>
          </a:xfrm>
        </p:grpSpPr>
        <p:sp>
          <p:nvSpPr>
            <p:cNvPr id="15" name="Oval 14">
              <a:extLst>
                <a:ext uri="{FF2B5EF4-FFF2-40B4-BE49-F238E27FC236}">
                  <a16:creationId xmlns:a16="http://schemas.microsoft.com/office/drawing/2014/main" id="{656E8C80-847C-2C0D-BA4C-208BC57DD72B}"/>
                </a:ext>
              </a:extLst>
            </p:cNvPr>
            <p:cNvSpPr/>
            <p:nvPr/>
          </p:nvSpPr>
          <p:spPr>
            <a:xfrm>
              <a:off x="2528483" y="2816149"/>
              <a:ext cx="1928812" cy="1928812"/>
            </a:xfrm>
            <a:prstGeom prst="ellipse">
              <a:avLst/>
            </a:prstGeom>
            <a:solidFill>
              <a:schemeClr val="bg1"/>
            </a:solidFill>
            <a:ln>
              <a:noFill/>
            </a:ln>
            <a:effectLst>
              <a:outerShdw blurRad="233400" dist="96562" dir="2220000" sx="109000" sy="109000" algn="ctr" rotWithShape="0">
                <a:srgbClr val="000000">
                  <a:alpha val="11124"/>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80CA049-D1F5-F4FC-EF69-5C73DACA7B12}"/>
                </a:ext>
              </a:extLst>
            </p:cNvPr>
            <p:cNvSpPr/>
            <p:nvPr/>
          </p:nvSpPr>
          <p:spPr>
            <a:xfrm>
              <a:off x="2693550" y="2996746"/>
              <a:ext cx="1574557" cy="1574557"/>
            </a:xfrm>
            <a:prstGeom prst="ellipse">
              <a:avLst/>
            </a:prstGeom>
            <a:noFill/>
            <a:ln>
              <a:solidFill>
                <a:srgbClr val="819E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ext Placeholder 14">
            <a:extLst>
              <a:ext uri="{FF2B5EF4-FFF2-40B4-BE49-F238E27FC236}">
                <a16:creationId xmlns:a16="http://schemas.microsoft.com/office/drawing/2014/main" id="{699809C8-1563-A49C-E8C2-40F640F923FD}"/>
              </a:ext>
            </a:extLst>
          </p:cNvPr>
          <p:cNvSpPr>
            <a:spLocks noGrp="1"/>
          </p:cNvSpPr>
          <p:nvPr>
            <p:ph type="body" sz="quarter" idx="16" hasCustomPrompt="1"/>
          </p:nvPr>
        </p:nvSpPr>
        <p:spPr>
          <a:xfrm>
            <a:off x="736823" y="4428547"/>
            <a:ext cx="3358847" cy="365125"/>
          </a:xfrm>
        </p:spPr>
        <p:txBody>
          <a:bodyPr>
            <a:normAutofit/>
          </a:bodyPr>
          <a:lstStyle>
            <a:lvl1pPr marL="0" indent="0" algn="ctr">
              <a:buNone/>
              <a:defRPr sz="1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Here</a:t>
            </a:r>
          </a:p>
        </p:txBody>
      </p:sp>
      <p:sp>
        <p:nvSpPr>
          <p:cNvPr id="18" name="Text Placeholder 120">
            <a:extLst>
              <a:ext uri="{FF2B5EF4-FFF2-40B4-BE49-F238E27FC236}">
                <a16:creationId xmlns:a16="http://schemas.microsoft.com/office/drawing/2014/main" id="{744D5536-0784-4519-E809-C461D405E884}"/>
              </a:ext>
            </a:extLst>
          </p:cNvPr>
          <p:cNvSpPr>
            <a:spLocks noGrp="1"/>
          </p:cNvSpPr>
          <p:nvPr>
            <p:ph type="body" sz="quarter" idx="19" hasCustomPrompt="1"/>
          </p:nvPr>
        </p:nvSpPr>
        <p:spPr>
          <a:xfrm>
            <a:off x="736823" y="4914621"/>
            <a:ext cx="3358847" cy="1092764"/>
          </a:xfrm>
        </p:spPr>
        <p:txBody>
          <a:bodyPr>
            <a:noAutofit/>
          </a:bodyPr>
          <a:lstStyle>
            <a:lvl1pPr marL="285750" indent="-285750">
              <a:buFont typeface="Arial" panose="020B0604020202020204" pitchFamily="34" charset="0"/>
              <a:buChar char="•"/>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p:txBody>
      </p:sp>
      <p:sp>
        <p:nvSpPr>
          <p:cNvPr id="19" name="Text Placeholder 14">
            <a:extLst>
              <a:ext uri="{FF2B5EF4-FFF2-40B4-BE49-F238E27FC236}">
                <a16:creationId xmlns:a16="http://schemas.microsoft.com/office/drawing/2014/main" id="{87FD1A06-BAF1-47F0-E914-9154EF69EC0E}"/>
              </a:ext>
            </a:extLst>
          </p:cNvPr>
          <p:cNvSpPr>
            <a:spLocks noGrp="1"/>
          </p:cNvSpPr>
          <p:nvPr>
            <p:ph type="body" sz="quarter" idx="20" hasCustomPrompt="1"/>
          </p:nvPr>
        </p:nvSpPr>
        <p:spPr>
          <a:xfrm>
            <a:off x="4444231" y="4428547"/>
            <a:ext cx="3358847" cy="365125"/>
          </a:xfrm>
        </p:spPr>
        <p:txBody>
          <a:bodyPr>
            <a:normAutofit/>
          </a:bodyPr>
          <a:lstStyle>
            <a:lvl1pPr marL="0" indent="0" algn="ctr">
              <a:buNone/>
              <a:defRPr sz="1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Here</a:t>
            </a:r>
          </a:p>
        </p:txBody>
      </p:sp>
      <p:sp>
        <p:nvSpPr>
          <p:cNvPr id="20" name="Text Placeholder 120">
            <a:extLst>
              <a:ext uri="{FF2B5EF4-FFF2-40B4-BE49-F238E27FC236}">
                <a16:creationId xmlns:a16="http://schemas.microsoft.com/office/drawing/2014/main" id="{BEA8EA05-391F-3DDC-5556-FD7606836069}"/>
              </a:ext>
            </a:extLst>
          </p:cNvPr>
          <p:cNvSpPr>
            <a:spLocks noGrp="1"/>
          </p:cNvSpPr>
          <p:nvPr>
            <p:ph type="body" sz="quarter" idx="21" hasCustomPrompt="1"/>
          </p:nvPr>
        </p:nvSpPr>
        <p:spPr>
          <a:xfrm>
            <a:off x="4442035" y="4914621"/>
            <a:ext cx="3358847" cy="1092764"/>
          </a:xfrm>
        </p:spPr>
        <p:txBody>
          <a:bodyPr>
            <a:noAutofit/>
          </a:bodyPr>
          <a:lstStyle>
            <a:lvl1pPr marL="285750" indent="-285750">
              <a:buFont typeface="Arial" panose="020B0604020202020204" pitchFamily="34" charset="0"/>
              <a:buChar char="•"/>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p:txBody>
      </p:sp>
      <p:sp>
        <p:nvSpPr>
          <p:cNvPr id="21" name="Text Placeholder 14">
            <a:extLst>
              <a:ext uri="{FF2B5EF4-FFF2-40B4-BE49-F238E27FC236}">
                <a16:creationId xmlns:a16="http://schemas.microsoft.com/office/drawing/2014/main" id="{F71F5737-C4E5-41C5-ABAD-4C59BC4DA374}"/>
              </a:ext>
            </a:extLst>
          </p:cNvPr>
          <p:cNvSpPr>
            <a:spLocks noGrp="1"/>
          </p:cNvSpPr>
          <p:nvPr>
            <p:ph type="body" sz="quarter" idx="22" hasCustomPrompt="1"/>
          </p:nvPr>
        </p:nvSpPr>
        <p:spPr>
          <a:xfrm>
            <a:off x="8096326" y="4428547"/>
            <a:ext cx="3358847" cy="365125"/>
          </a:xfrm>
        </p:spPr>
        <p:txBody>
          <a:bodyPr>
            <a:normAutofit/>
          </a:bodyPr>
          <a:lstStyle>
            <a:lvl1pPr marL="0" indent="0" algn="ctr">
              <a:buNone/>
              <a:defRPr sz="1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Here</a:t>
            </a:r>
          </a:p>
        </p:txBody>
      </p:sp>
      <p:sp>
        <p:nvSpPr>
          <p:cNvPr id="22" name="Text Placeholder 120">
            <a:extLst>
              <a:ext uri="{FF2B5EF4-FFF2-40B4-BE49-F238E27FC236}">
                <a16:creationId xmlns:a16="http://schemas.microsoft.com/office/drawing/2014/main" id="{DF0F8C7B-C5F9-8349-FDBB-DAAD243AAA00}"/>
              </a:ext>
            </a:extLst>
          </p:cNvPr>
          <p:cNvSpPr>
            <a:spLocks noGrp="1"/>
          </p:cNvSpPr>
          <p:nvPr>
            <p:ph type="body" sz="quarter" idx="23" hasCustomPrompt="1"/>
          </p:nvPr>
        </p:nvSpPr>
        <p:spPr>
          <a:xfrm>
            <a:off x="8116789" y="4914621"/>
            <a:ext cx="3358847" cy="1092764"/>
          </a:xfrm>
        </p:spPr>
        <p:txBody>
          <a:bodyPr>
            <a:noAutofit/>
          </a:bodyPr>
          <a:lstStyle>
            <a:lvl1pPr marL="285750" indent="-285750">
              <a:buFont typeface="Arial" panose="020B0604020202020204" pitchFamily="34" charset="0"/>
              <a:buChar char="•"/>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p:txBody>
      </p:sp>
    </p:spTree>
    <p:extLst>
      <p:ext uri="{BB962C8B-B14F-4D97-AF65-F5344CB8AC3E}">
        <p14:creationId xmlns:p14="http://schemas.microsoft.com/office/powerpoint/2010/main" val="4158813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p:bg>
      <p:bgPr>
        <a:gradFill>
          <a:gsLst>
            <a:gs pos="75000">
              <a:schemeClr val="tx2"/>
            </a:gs>
            <a:gs pos="22000">
              <a:schemeClr val="bg2"/>
            </a:gs>
          </a:gsLst>
          <a:lin ang="3000000" scaled="0"/>
        </a:gradFill>
        <a:effectLst/>
      </p:bgPr>
    </p:bg>
    <p:spTree>
      <p:nvGrpSpPr>
        <p:cNvPr id="1" name=""/>
        <p:cNvGrpSpPr/>
        <p:nvPr/>
      </p:nvGrpSpPr>
      <p:grpSpPr>
        <a:xfrm>
          <a:off x="0" y="0"/>
          <a:ext cx="0" cy="0"/>
          <a:chOff x="0" y="0"/>
          <a:chExt cx="0" cy="0"/>
        </a:xfrm>
      </p:grpSpPr>
      <p:pic>
        <p:nvPicPr>
          <p:cNvPr id="10" name="Picture 9" descr="A white wavy lines on a black background&#10;&#10;Description automatically generated">
            <a:extLst>
              <a:ext uri="{FF2B5EF4-FFF2-40B4-BE49-F238E27FC236}">
                <a16:creationId xmlns:a16="http://schemas.microsoft.com/office/drawing/2014/main" id="{F4C9ADF5-4850-3694-0FE8-CA866483C20F}"/>
              </a:ext>
            </a:extLst>
          </p:cNvPr>
          <p:cNvPicPr>
            <a:picLocks noChangeAspect="1"/>
          </p:cNvPicPr>
          <p:nvPr userDrawn="1"/>
        </p:nvPicPr>
        <p:blipFill rotWithShape="1">
          <a:blip r:embed="rId2">
            <a:alphaModFix amt="19000"/>
          </a:blip>
          <a:srcRect r="9127"/>
          <a:stretch/>
        </p:blipFill>
        <p:spPr>
          <a:xfrm>
            <a:off x="5266944" y="1666104"/>
            <a:ext cx="9404213" cy="3283837"/>
          </a:xfrm>
          <a:prstGeom prst="rect">
            <a:avLst/>
          </a:prstGeom>
        </p:spPr>
      </p:pic>
      <p:sp>
        <p:nvSpPr>
          <p:cNvPr id="11" name="Rectangle 10">
            <a:extLst>
              <a:ext uri="{FF2B5EF4-FFF2-40B4-BE49-F238E27FC236}">
                <a16:creationId xmlns:a16="http://schemas.microsoft.com/office/drawing/2014/main" id="{BE38B755-D87E-011D-410A-E3A11749DDF8}"/>
              </a:ext>
            </a:extLst>
          </p:cNvPr>
          <p:cNvSpPr/>
          <p:nvPr userDrawn="1"/>
        </p:nvSpPr>
        <p:spPr>
          <a:xfrm rot="10800000">
            <a:off x="0" y="5611608"/>
            <a:ext cx="12192000" cy="1246390"/>
          </a:xfrm>
          <a:prstGeom prst="rect">
            <a:avLst/>
          </a:prstGeom>
          <a:solidFill>
            <a:srgbClr val="131A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2">
            <a:extLst>
              <a:ext uri="{FF2B5EF4-FFF2-40B4-BE49-F238E27FC236}">
                <a16:creationId xmlns:a16="http://schemas.microsoft.com/office/drawing/2014/main" id="{A5CD4154-DA5D-39DD-B1FC-7B0284417FC2}"/>
              </a:ext>
            </a:extLst>
          </p:cNvPr>
          <p:cNvSpPr>
            <a:spLocks noGrp="1"/>
          </p:cNvSpPr>
          <p:nvPr>
            <p:ph type="body" sz="quarter" idx="10" hasCustomPrompt="1"/>
          </p:nvPr>
        </p:nvSpPr>
        <p:spPr>
          <a:xfrm>
            <a:off x="549275" y="1779704"/>
            <a:ext cx="4059238" cy="3170237"/>
          </a:xfrm>
        </p:spPr>
        <p:txBody>
          <a:bodyPr anchor="b" anchorCtr="0">
            <a:normAutofit/>
          </a:bodyPr>
          <a:lstStyle>
            <a:lvl1pPr marL="0" indent="0">
              <a:spcBef>
                <a:spcPts val="0"/>
              </a:spcBef>
              <a:buNone/>
              <a:defRPr sz="4800" b="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Closing Message</a:t>
            </a:r>
          </a:p>
          <a:p>
            <a:pPr lvl="0"/>
            <a:r>
              <a:rPr lang="en-US"/>
              <a:t>Goes Here</a:t>
            </a:r>
          </a:p>
        </p:txBody>
      </p:sp>
      <p:sp>
        <p:nvSpPr>
          <p:cNvPr id="16" name="Rectangle 15">
            <a:extLst>
              <a:ext uri="{FF2B5EF4-FFF2-40B4-BE49-F238E27FC236}">
                <a16:creationId xmlns:a16="http://schemas.microsoft.com/office/drawing/2014/main" id="{ED9A7443-8049-09F8-E80C-363DA31B1923}"/>
              </a:ext>
            </a:extLst>
          </p:cNvPr>
          <p:cNvSpPr/>
          <p:nvPr userDrawn="1"/>
        </p:nvSpPr>
        <p:spPr>
          <a:xfrm>
            <a:off x="642356" y="5919322"/>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C62B8B3-4EE6-86BC-53CE-B0E0B59F912C}"/>
              </a:ext>
            </a:extLst>
          </p:cNvPr>
          <p:cNvSpPr/>
          <p:nvPr userDrawn="1"/>
        </p:nvSpPr>
        <p:spPr>
          <a:xfrm>
            <a:off x="3446964" y="5919322"/>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8">
            <a:extLst>
              <a:ext uri="{FF2B5EF4-FFF2-40B4-BE49-F238E27FC236}">
                <a16:creationId xmlns:a16="http://schemas.microsoft.com/office/drawing/2014/main" id="{48C78E4F-028A-32C6-2919-BBB5B82EA2D3}"/>
              </a:ext>
            </a:extLst>
          </p:cNvPr>
          <p:cNvSpPr>
            <a:spLocks noGrp="1"/>
          </p:cNvSpPr>
          <p:nvPr>
            <p:ph type="body" sz="quarter" idx="11" hasCustomPrompt="1"/>
          </p:nvPr>
        </p:nvSpPr>
        <p:spPr>
          <a:xfrm>
            <a:off x="549275" y="6185762"/>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Month 00th, 2024</a:t>
            </a:r>
          </a:p>
        </p:txBody>
      </p:sp>
      <p:sp>
        <p:nvSpPr>
          <p:cNvPr id="20" name="Text Placeholder 18">
            <a:extLst>
              <a:ext uri="{FF2B5EF4-FFF2-40B4-BE49-F238E27FC236}">
                <a16:creationId xmlns:a16="http://schemas.microsoft.com/office/drawing/2014/main" id="{8829743D-D87F-DF31-5114-6ED857561AE6}"/>
              </a:ext>
            </a:extLst>
          </p:cNvPr>
          <p:cNvSpPr>
            <a:spLocks noGrp="1"/>
          </p:cNvSpPr>
          <p:nvPr>
            <p:ph type="body" sz="quarter" idx="12" hasCustomPrompt="1"/>
          </p:nvPr>
        </p:nvSpPr>
        <p:spPr>
          <a:xfrm>
            <a:off x="3356270" y="6185762"/>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Department Name</a:t>
            </a:r>
          </a:p>
        </p:txBody>
      </p:sp>
      <p:pic>
        <p:nvPicPr>
          <p:cNvPr id="3" name="Picture 2">
            <a:extLst>
              <a:ext uri="{FF2B5EF4-FFF2-40B4-BE49-F238E27FC236}">
                <a16:creationId xmlns:a16="http://schemas.microsoft.com/office/drawing/2014/main" id="{D9014444-6BF3-B31A-F600-3230B8EC260E}"/>
              </a:ext>
            </a:extLst>
          </p:cNvPr>
          <p:cNvPicPr>
            <a:picLocks noChangeAspect="1"/>
          </p:cNvPicPr>
          <p:nvPr userDrawn="1"/>
        </p:nvPicPr>
        <p:blipFill>
          <a:blip r:embed="rId3"/>
          <a:srcRect/>
          <a:stretch/>
        </p:blipFill>
        <p:spPr>
          <a:xfrm>
            <a:off x="549275" y="788894"/>
            <a:ext cx="2991784" cy="376410"/>
          </a:xfrm>
          <a:prstGeom prst="rect">
            <a:avLst/>
          </a:prstGeom>
        </p:spPr>
      </p:pic>
    </p:spTree>
    <p:extLst>
      <p:ext uri="{BB962C8B-B14F-4D97-AF65-F5344CB8AC3E}">
        <p14:creationId xmlns:p14="http://schemas.microsoft.com/office/powerpoint/2010/main" val="1844778537"/>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Ecosystem Diagram">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F8F187EE-6405-C9AB-612C-180EDCD3F8B8}"/>
              </a:ext>
            </a:extLst>
          </p:cNvPr>
          <p:cNvSpPr/>
          <p:nvPr userDrawn="1"/>
        </p:nvSpPr>
        <p:spPr>
          <a:xfrm>
            <a:off x="4186264" y="2026566"/>
            <a:ext cx="3819472" cy="3819472"/>
          </a:xfrm>
          <a:prstGeom prst="ellipse">
            <a:avLst/>
          </a:prstGeom>
          <a:solidFill>
            <a:srgbClr val="819ECE">
              <a:alpha val="160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3" name="Display 12">
            <a:extLst>
              <a:ext uri="{FF2B5EF4-FFF2-40B4-BE49-F238E27FC236}">
                <a16:creationId xmlns:a16="http://schemas.microsoft.com/office/drawing/2014/main" id="{AE81BA12-1EBE-6C7E-632E-5AC1BB3EE406}"/>
              </a:ext>
            </a:extLst>
          </p:cNvPr>
          <p:cNvSpPr/>
          <p:nvPr userDrawn="1"/>
        </p:nvSpPr>
        <p:spPr>
          <a:xfrm rot="5400000" flipH="1" flipV="1">
            <a:off x="5388439" y="1740316"/>
            <a:ext cx="1379375" cy="349234"/>
          </a:xfrm>
          <a:prstGeom prst="flowChartDisplay">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5BFDE84E-1E25-2D15-E55F-20C1C5E936AC}"/>
              </a:ext>
            </a:extLst>
          </p:cNvPr>
          <p:cNvGrpSpPr/>
          <p:nvPr userDrawn="1"/>
        </p:nvGrpSpPr>
        <p:grpSpPr>
          <a:xfrm>
            <a:off x="6859346" y="4401648"/>
            <a:ext cx="1358109" cy="1637532"/>
            <a:chOff x="6859346" y="4401648"/>
            <a:chExt cx="1358109" cy="1637532"/>
          </a:xfrm>
        </p:grpSpPr>
        <p:sp>
          <p:nvSpPr>
            <p:cNvPr id="18" name="Display 17">
              <a:extLst>
                <a:ext uri="{FF2B5EF4-FFF2-40B4-BE49-F238E27FC236}">
                  <a16:creationId xmlns:a16="http://schemas.microsoft.com/office/drawing/2014/main" id="{0A6F95DB-EF19-D64E-4829-62B0523C5253}"/>
                </a:ext>
              </a:extLst>
            </p:cNvPr>
            <p:cNvSpPr/>
            <p:nvPr userDrawn="1"/>
          </p:nvSpPr>
          <p:spPr>
            <a:xfrm rot="2700000" flipV="1">
              <a:off x="6533807" y="4916717"/>
              <a:ext cx="1379371" cy="349233"/>
            </a:xfrm>
            <a:prstGeom prst="flowChartDisplay">
              <a:avLst/>
            </a:prstGeom>
            <a:solidFill>
              <a:srgbClr val="27A2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7" name="Group 56">
              <a:extLst>
                <a:ext uri="{FF2B5EF4-FFF2-40B4-BE49-F238E27FC236}">
                  <a16:creationId xmlns:a16="http://schemas.microsoft.com/office/drawing/2014/main" id="{B9216EA5-6506-777B-E570-C865D5ADC903}"/>
                </a:ext>
              </a:extLst>
            </p:cNvPr>
            <p:cNvGrpSpPr/>
            <p:nvPr userDrawn="1"/>
          </p:nvGrpSpPr>
          <p:grpSpPr>
            <a:xfrm>
              <a:off x="6859346" y="4681071"/>
              <a:ext cx="1358109" cy="1358109"/>
              <a:chOff x="831850" y="1907395"/>
              <a:chExt cx="1216478" cy="1216478"/>
            </a:xfrm>
          </p:grpSpPr>
          <p:sp>
            <p:nvSpPr>
              <p:cNvPr id="61" name="Oval 60">
                <a:extLst>
                  <a:ext uri="{FF2B5EF4-FFF2-40B4-BE49-F238E27FC236}">
                    <a16:creationId xmlns:a16="http://schemas.microsoft.com/office/drawing/2014/main" id="{FEB41B9A-FB26-D86A-E008-1A7E6AE20E61}"/>
                  </a:ext>
                </a:extLst>
              </p:cNvPr>
              <p:cNvSpPr/>
              <p:nvPr/>
            </p:nvSpPr>
            <p:spPr>
              <a:xfrm>
                <a:off x="831850" y="1907395"/>
                <a:ext cx="1216478" cy="1216478"/>
              </a:xfrm>
              <a:prstGeom prst="ellipse">
                <a:avLst/>
              </a:prstGeom>
              <a:solidFill>
                <a:srgbClr val="27A27A"/>
              </a:solidFill>
              <a:ln>
                <a:noFill/>
              </a:ln>
              <a:effectLst>
                <a:outerShdw blurRad="130523" dist="50597" dir="12660000" algn="ctr" rotWithShape="0">
                  <a:srgbClr val="000000">
                    <a:alpha val="30221"/>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a:extLst>
                  <a:ext uri="{FF2B5EF4-FFF2-40B4-BE49-F238E27FC236}">
                    <a16:creationId xmlns:a16="http://schemas.microsoft.com/office/drawing/2014/main" id="{CC74EF42-0B79-2E73-7D31-37F17079AA42}"/>
                  </a:ext>
                </a:extLst>
              </p:cNvPr>
              <p:cNvSpPr/>
              <p:nvPr/>
            </p:nvSpPr>
            <p:spPr>
              <a:xfrm>
                <a:off x="933044" y="2005309"/>
                <a:ext cx="1014089" cy="1014089"/>
              </a:xfrm>
              <a:prstGeom prst="ellipse">
                <a:avLst/>
              </a:prstGeom>
              <a:no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5" name="Group 4">
            <a:extLst>
              <a:ext uri="{FF2B5EF4-FFF2-40B4-BE49-F238E27FC236}">
                <a16:creationId xmlns:a16="http://schemas.microsoft.com/office/drawing/2014/main" id="{D3063A4C-D6A0-F544-E7DE-6CE1BF1B323E}"/>
              </a:ext>
            </a:extLst>
          </p:cNvPr>
          <p:cNvGrpSpPr/>
          <p:nvPr userDrawn="1"/>
        </p:nvGrpSpPr>
        <p:grpSpPr>
          <a:xfrm>
            <a:off x="3974546" y="4681071"/>
            <a:ext cx="1683650" cy="1376151"/>
            <a:chOff x="3974546" y="4681071"/>
            <a:chExt cx="1683650" cy="1376151"/>
          </a:xfrm>
        </p:grpSpPr>
        <p:sp>
          <p:nvSpPr>
            <p:cNvPr id="21" name="Display 20">
              <a:extLst>
                <a:ext uri="{FF2B5EF4-FFF2-40B4-BE49-F238E27FC236}">
                  <a16:creationId xmlns:a16="http://schemas.microsoft.com/office/drawing/2014/main" id="{B9EB5423-459A-E0BD-6A9A-F0BFC0E64B04}"/>
                </a:ext>
              </a:extLst>
            </p:cNvPr>
            <p:cNvSpPr/>
            <p:nvPr userDrawn="1"/>
          </p:nvSpPr>
          <p:spPr>
            <a:xfrm rot="18900000" flipH="1" flipV="1">
              <a:off x="4278825" y="4898528"/>
              <a:ext cx="1379371" cy="349233"/>
            </a:xfrm>
            <a:prstGeom prst="flowChartDisplay">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8" name="Group 57">
              <a:extLst>
                <a:ext uri="{FF2B5EF4-FFF2-40B4-BE49-F238E27FC236}">
                  <a16:creationId xmlns:a16="http://schemas.microsoft.com/office/drawing/2014/main" id="{384DC504-7527-BD93-0577-6BCAE3D4B917}"/>
                </a:ext>
              </a:extLst>
            </p:cNvPr>
            <p:cNvGrpSpPr/>
            <p:nvPr userDrawn="1"/>
          </p:nvGrpSpPr>
          <p:grpSpPr>
            <a:xfrm>
              <a:off x="3974546" y="4681071"/>
              <a:ext cx="1376151" cy="1376151"/>
              <a:chOff x="831850" y="1907395"/>
              <a:chExt cx="1216478" cy="1216478"/>
            </a:xfrm>
          </p:grpSpPr>
          <p:sp>
            <p:nvSpPr>
              <p:cNvPr id="59" name="Oval 58">
                <a:extLst>
                  <a:ext uri="{FF2B5EF4-FFF2-40B4-BE49-F238E27FC236}">
                    <a16:creationId xmlns:a16="http://schemas.microsoft.com/office/drawing/2014/main" id="{0F1409A5-2529-57BA-337B-B5D126E4FB06}"/>
                  </a:ext>
                </a:extLst>
              </p:cNvPr>
              <p:cNvSpPr/>
              <p:nvPr/>
            </p:nvSpPr>
            <p:spPr>
              <a:xfrm>
                <a:off x="831850" y="1907395"/>
                <a:ext cx="1216478" cy="1216478"/>
              </a:xfrm>
              <a:prstGeom prst="ellipse">
                <a:avLst/>
              </a:prstGeom>
              <a:solidFill>
                <a:srgbClr val="EC4761"/>
              </a:solidFill>
              <a:ln>
                <a:noFill/>
              </a:ln>
              <a:effectLst>
                <a:outerShdw blurRad="130523" dist="50597" dir="20140556" algn="ctr" rotWithShape="0">
                  <a:srgbClr val="000000">
                    <a:alpha val="30221"/>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F4691341-4C24-4156-E002-A389AC9FCC6D}"/>
                  </a:ext>
                </a:extLst>
              </p:cNvPr>
              <p:cNvSpPr/>
              <p:nvPr/>
            </p:nvSpPr>
            <p:spPr>
              <a:xfrm>
                <a:off x="933044" y="2005309"/>
                <a:ext cx="1014089" cy="1014089"/>
              </a:xfrm>
              <a:prstGeom prst="ellipse">
                <a:avLst/>
              </a:prstGeom>
              <a:no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4" name="Group 3">
            <a:extLst>
              <a:ext uri="{FF2B5EF4-FFF2-40B4-BE49-F238E27FC236}">
                <a16:creationId xmlns:a16="http://schemas.microsoft.com/office/drawing/2014/main" id="{5A0B91DA-C19F-AEAF-DA0F-C5C27050B46A}"/>
              </a:ext>
            </a:extLst>
          </p:cNvPr>
          <p:cNvGrpSpPr/>
          <p:nvPr userDrawn="1"/>
        </p:nvGrpSpPr>
        <p:grpSpPr>
          <a:xfrm>
            <a:off x="5407925" y="1129096"/>
            <a:ext cx="1376151" cy="1788175"/>
            <a:chOff x="5407925" y="1129096"/>
            <a:chExt cx="1376151" cy="1788175"/>
          </a:xfrm>
        </p:grpSpPr>
        <p:sp>
          <p:nvSpPr>
            <p:cNvPr id="24" name="Display 23">
              <a:extLst>
                <a:ext uri="{FF2B5EF4-FFF2-40B4-BE49-F238E27FC236}">
                  <a16:creationId xmlns:a16="http://schemas.microsoft.com/office/drawing/2014/main" id="{4E068C84-03F8-9515-77EA-3CBBCCA8DD18}"/>
                </a:ext>
              </a:extLst>
            </p:cNvPr>
            <p:cNvSpPr/>
            <p:nvPr userDrawn="1"/>
          </p:nvSpPr>
          <p:spPr>
            <a:xfrm rot="5400000" flipH="1">
              <a:off x="5416970" y="2052972"/>
              <a:ext cx="1379366" cy="349232"/>
            </a:xfrm>
            <a:prstGeom prst="flowChartDisplay">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0505A790-A950-AFE0-6CE9-32AD5E8F1EC0}"/>
                </a:ext>
              </a:extLst>
            </p:cNvPr>
            <p:cNvGrpSpPr/>
            <p:nvPr userDrawn="1"/>
          </p:nvGrpSpPr>
          <p:grpSpPr>
            <a:xfrm>
              <a:off x="5407925" y="1129096"/>
              <a:ext cx="1376151" cy="1376151"/>
              <a:chOff x="831850" y="1907395"/>
              <a:chExt cx="1216478" cy="1216478"/>
            </a:xfrm>
          </p:grpSpPr>
          <p:sp>
            <p:nvSpPr>
              <p:cNvPr id="55" name="Oval 54">
                <a:extLst>
                  <a:ext uri="{FF2B5EF4-FFF2-40B4-BE49-F238E27FC236}">
                    <a16:creationId xmlns:a16="http://schemas.microsoft.com/office/drawing/2014/main" id="{70C0209B-E130-B988-D844-2CA5E0149794}"/>
                  </a:ext>
                </a:extLst>
              </p:cNvPr>
              <p:cNvSpPr/>
              <p:nvPr/>
            </p:nvSpPr>
            <p:spPr>
              <a:xfrm>
                <a:off x="831850" y="1907395"/>
                <a:ext cx="1216478" cy="1216478"/>
              </a:xfrm>
              <a:prstGeom prst="ellipse">
                <a:avLst/>
              </a:prstGeom>
              <a:solidFill>
                <a:schemeClr val="accent1"/>
              </a:solidFill>
              <a:ln>
                <a:noFill/>
              </a:ln>
              <a:effectLst>
                <a:outerShdw blurRad="130523" dist="50597" dir="4080000" algn="ctr" rotWithShape="0">
                  <a:srgbClr val="000000">
                    <a:alpha val="30221"/>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9670FD6E-5800-B847-4B86-1E62D4D78A2C}"/>
                  </a:ext>
                </a:extLst>
              </p:cNvPr>
              <p:cNvSpPr/>
              <p:nvPr/>
            </p:nvSpPr>
            <p:spPr>
              <a:xfrm>
                <a:off x="933044" y="2005309"/>
                <a:ext cx="1014089" cy="1014089"/>
              </a:xfrm>
              <a:prstGeom prst="ellipse">
                <a:avLst/>
              </a:prstGeom>
              <a:no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3" name="Group 2">
            <a:extLst>
              <a:ext uri="{FF2B5EF4-FFF2-40B4-BE49-F238E27FC236}">
                <a16:creationId xmlns:a16="http://schemas.microsoft.com/office/drawing/2014/main" id="{8CA06229-524E-ADE5-7A93-E2C98000619B}"/>
              </a:ext>
            </a:extLst>
          </p:cNvPr>
          <p:cNvGrpSpPr/>
          <p:nvPr userDrawn="1"/>
        </p:nvGrpSpPr>
        <p:grpSpPr>
          <a:xfrm>
            <a:off x="3391226" y="2485870"/>
            <a:ext cx="1846044" cy="1376151"/>
            <a:chOff x="3391226" y="2485870"/>
            <a:chExt cx="1846044" cy="1376151"/>
          </a:xfrm>
        </p:grpSpPr>
        <p:sp>
          <p:nvSpPr>
            <p:cNvPr id="20" name="Display 19">
              <a:extLst>
                <a:ext uri="{FF2B5EF4-FFF2-40B4-BE49-F238E27FC236}">
                  <a16:creationId xmlns:a16="http://schemas.microsoft.com/office/drawing/2014/main" id="{15528201-4E3F-539C-5CD9-CA81D92FB3F0}"/>
                </a:ext>
              </a:extLst>
            </p:cNvPr>
            <p:cNvSpPr/>
            <p:nvPr userDrawn="1"/>
          </p:nvSpPr>
          <p:spPr>
            <a:xfrm rot="1358488" flipH="1">
              <a:off x="3857904" y="3212341"/>
              <a:ext cx="1379366" cy="349232"/>
            </a:xfrm>
            <a:prstGeom prst="flowChartDisplay">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D6EA4153-ED40-FA06-9F01-5C5FE3778C88}"/>
                </a:ext>
              </a:extLst>
            </p:cNvPr>
            <p:cNvGrpSpPr/>
            <p:nvPr userDrawn="1"/>
          </p:nvGrpSpPr>
          <p:grpSpPr>
            <a:xfrm>
              <a:off x="3391226" y="2485870"/>
              <a:ext cx="1376151" cy="1376151"/>
              <a:chOff x="831850" y="1907395"/>
              <a:chExt cx="1216478" cy="1216478"/>
            </a:xfrm>
          </p:grpSpPr>
          <p:sp>
            <p:nvSpPr>
              <p:cNvPr id="43" name="Oval 42">
                <a:extLst>
                  <a:ext uri="{FF2B5EF4-FFF2-40B4-BE49-F238E27FC236}">
                    <a16:creationId xmlns:a16="http://schemas.microsoft.com/office/drawing/2014/main" id="{3EC2AA75-42FA-4775-2658-51EA17DA9F13}"/>
                  </a:ext>
                </a:extLst>
              </p:cNvPr>
              <p:cNvSpPr/>
              <p:nvPr/>
            </p:nvSpPr>
            <p:spPr>
              <a:xfrm>
                <a:off x="831850" y="1907395"/>
                <a:ext cx="1216478" cy="1216478"/>
              </a:xfrm>
              <a:prstGeom prst="ellipse">
                <a:avLst/>
              </a:prstGeom>
              <a:solidFill>
                <a:srgbClr val="F7921E"/>
              </a:solidFill>
              <a:ln>
                <a:noFill/>
              </a:ln>
              <a:effectLst>
                <a:outerShdw blurRad="130523" dist="50597" dir="4080000" algn="ctr" rotWithShape="0">
                  <a:srgbClr val="000000">
                    <a:alpha val="30221"/>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9736CA64-E95A-8F04-ECF8-7CB56C0D16C8}"/>
                  </a:ext>
                </a:extLst>
              </p:cNvPr>
              <p:cNvSpPr/>
              <p:nvPr/>
            </p:nvSpPr>
            <p:spPr>
              <a:xfrm>
                <a:off x="933044" y="2005309"/>
                <a:ext cx="1014089" cy="1014089"/>
              </a:xfrm>
              <a:prstGeom prst="ellipse">
                <a:avLst/>
              </a:prstGeom>
              <a:no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2" name="Group 1">
            <a:extLst>
              <a:ext uri="{FF2B5EF4-FFF2-40B4-BE49-F238E27FC236}">
                <a16:creationId xmlns:a16="http://schemas.microsoft.com/office/drawing/2014/main" id="{D92A840F-C1B0-BFFB-FC2D-21B1783AB6FA}"/>
              </a:ext>
            </a:extLst>
          </p:cNvPr>
          <p:cNvGrpSpPr/>
          <p:nvPr userDrawn="1"/>
        </p:nvGrpSpPr>
        <p:grpSpPr>
          <a:xfrm>
            <a:off x="6928250" y="2485870"/>
            <a:ext cx="1872524" cy="1376151"/>
            <a:chOff x="6928250" y="2485870"/>
            <a:chExt cx="1872524" cy="1376151"/>
          </a:xfrm>
        </p:grpSpPr>
        <p:sp>
          <p:nvSpPr>
            <p:cNvPr id="75" name="Display 74">
              <a:extLst>
                <a:ext uri="{FF2B5EF4-FFF2-40B4-BE49-F238E27FC236}">
                  <a16:creationId xmlns:a16="http://schemas.microsoft.com/office/drawing/2014/main" id="{DD15DE18-8605-6EAD-DC02-6503143D5DBA}"/>
                </a:ext>
              </a:extLst>
            </p:cNvPr>
            <p:cNvSpPr/>
            <p:nvPr userDrawn="1"/>
          </p:nvSpPr>
          <p:spPr>
            <a:xfrm rot="20241512">
              <a:off x="6928250" y="3210733"/>
              <a:ext cx="1379366" cy="349232"/>
            </a:xfrm>
            <a:prstGeom prst="flowChartDisplay">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id="{C78E4779-ADA0-ABF0-83F7-85664EF69E92}"/>
                </a:ext>
              </a:extLst>
            </p:cNvPr>
            <p:cNvGrpSpPr/>
            <p:nvPr userDrawn="1"/>
          </p:nvGrpSpPr>
          <p:grpSpPr>
            <a:xfrm>
              <a:off x="7424623" y="2485870"/>
              <a:ext cx="1376151" cy="1376151"/>
              <a:chOff x="831850" y="1907395"/>
              <a:chExt cx="1216478" cy="1216478"/>
            </a:xfrm>
          </p:grpSpPr>
          <p:sp>
            <p:nvSpPr>
              <p:cNvPr id="38" name="Oval 37">
                <a:extLst>
                  <a:ext uri="{FF2B5EF4-FFF2-40B4-BE49-F238E27FC236}">
                    <a16:creationId xmlns:a16="http://schemas.microsoft.com/office/drawing/2014/main" id="{1E5BE962-251F-43EF-29CF-0FF647BF4CA3}"/>
                  </a:ext>
                </a:extLst>
              </p:cNvPr>
              <p:cNvSpPr/>
              <p:nvPr/>
            </p:nvSpPr>
            <p:spPr>
              <a:xfrm>
                <a:off x="831850" y="1907395"/>
                <a:ext cx="1216478" cy="1216478"/>
              </a:xfrm>
              <a:prstGeom prst="ellipse">
                <a:avLst/>
              </a:prstGeom>
              <a:solidFill>
                <a:schemeClr val="tx2"/>
              </a:solidFill>
              <a:ln>
                <a:noFill/>
              </a:ln>
              <a:effectLst>
                <a:outerShdw blurRad="130523" dist="50597" dir="12240000" algn="ctr" rotWithShape="0">
                  <a:srgbClr val="000000">
                    <a:alpha val="30221"/>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612F2BC4-868B-D8B0-515F-B0996EF7ABEE}"/>
                  </a:ext>
                </a:extLst>
              </p:cNvPr>
              <p:cNvSpPr/>
              <p:nvPr/>
            </p:nvSpPr>
            <p:spPr>
              <a:xfrm>
                <a:off x="933044" y="2005309"/>
                <a:ext cx="1014089" cy="1014089"/>
              </a:xfrm>
              <a:prstGeom prst="ellipse">
                <a:avLst/>
              </a:prstGeom>
              <a:no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5" name="Text Placeholder 2">
            <a:extLst>
              <a:ext uri="{FF2B5EF4-FFF2-40B4-BE49-F238E27FC236}">
                <a16:creationId xmlns:a16="http://schemas.microsoft.com/office/drawing/2014/main" id="{3BEA5103-16FF-1F54-0B87-44E6B2720AF3}"/>
              </a:ext>
            </a:extLst>
          </p:cNvPr>
          <p:cNvSpPr>
            <a:spLocks noGrp="1"/>
          </p:cNvSpPr>
          <p:nvPr userDrawn="1">
            <p:ph type="body" idx="24"/>
          </p:nvPr>
        </p:nvSpPr>
        <p:spPr>
          <a:xfrm>
            <a:off x="6992643" y="862730"/>
            <a:ext cx="4255716" cy="251318"/>
          </a:xfrm>
        </p:spPr>
        <p:txBody>
          <a:bodyPr anchor="b">
            <a:normAutofit/>
          </a:bodyPr>
          <a:lstStyle>
            <a:lvl1pPr marL="0" indent="0" algn="l">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66" name="Text Placeholder 69">
            <a:extLst>
              <a:ext uri="{FF2B5EF4-FFF2-40B4-BE49-F238E27FC236}">
                <a16:creationId xmlns:a16="http://schemas.microsoft.com/office/drawing/2014/main" id="{945BCD5F-3DB8-52A9-1C66-3C336C5407AF}"/>
              </a:ext>
            </a:extLst>
          </p:cNvPr>
          <p:cNvSpPr>
            <a:spLocks noGrp="1"/>
          </p:cNvSpPr>
          <p:nvPr userDrawn="1">
            <p:ph type="body" sz="quarter" idx="25" hasCustomPrompt="1"/>
          </p:nvPr>
        </p:nvSpPr>
        <p:spPr>
          <a:xfrm>
            <a:off x="6992644" y="1129096"/>
            <a:ext cx="4255715" cy="922066"/>
          </a:xfrm>
        </p:spPr>
        <p:txBody>
          <a:bodyPr>
            <a:noAutofit/>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sz="1400" u="none" strike="noStrike">
                <a:solidFill>
                  <a:schemeClr val="tx1">
                    <a:lumMod val="90000"/>
                    <a:lumOff val="10000"/>
                  </a:schemeClr>
                </a:solidFill>
                <a:effectLst/>
                <a:latin typeface="Aptos Display" panose="020B0004020202020204" pitchFamily="34" charset="0"/>
              </a:rPr>
              <a:t>Lorem ipsum dolor sit </a:t>
            </a:r>
            <a:r>
              <a:rPr lang="en-US" sz="1400" u="none" strike="noStrike" err="1">
                <a:solidFill>
                  <a:schemeClr val="tx1">
                    <a:lumMod val="90000"/>
                    <a:lumOff val="10000"/>
                  </a:schemeClr>
                </a:solidFill>
                <a:effectLst/>
                <a:latin typeface="Aptos Display" panose="020B0004020202020204" pitchFamily="34" charset="0"/>
              </a:rPr>
              <a:t>amet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adipiscing</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elit</a:t>
            </a:r>
            <a:r>
              <a:rPr lang="en-US" sz="1400" u="none" strike="noStrike">
                <a:solidFill>
                  <a:schemeClr val="tx1">
                    <a:lumMod val="90000"/>
                    <a:lumOff val="10000"/>
                  </a:schemeClr>
                </a:solidFill>
                <a:effectLst/>
                <a:latin typeface="Aptos Display" panose="020B0004020202020204" pitchFamily="34" charset="0"/>
              </a:rPr>
              <a:t>, sed do </a:t>
            </a:r>
            <a:r>
              <a:rPr lang="en-US" sz="1400" u="none" strike="noStrike" err="1">
                <a:solidFill>
                  <a:schemeClr val="tx1">
                    <a:lumMod val="90000"/>
                    <a:lumOff val="10000"/>
                  </a:schemeClr>
                </a:solidFill>
                <a:effectLst/>
                <a:latin typeface="Aptos Display" panose="020B0004020202020204" pitchFamily="34" charset="0"/>
              </a:rPr>
              <a:t>eiusmod</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tempor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incididunt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ut</a:t>
            </a:r>
            <a:r>
              <a:rPr lang="en-US" sz="1400" u="none" strike="noStrike">
                <a:solidFill>
                  <a:schemeClr val="tx1">
                    <a:lumMod val="90000"/>
                    <a:lumOff val="10000"/>
                  </a:schemeClr>
                </a:solidFill>
                <a:effectLst/>
                <a:latin typeface="Aptos Display" panose="020B0004020202020204" pitchFamily="34" charset="0"/>
              </a:rPr>
              <a:t> labore et dolore magna </a:t>
            </a:r>
            <a:r>
              <a:rPr lang="en-US" sz="1400" u="none" strike="noStrike" err="1">
                <a:solidFill>
                  <a:schemeClr val="tx1">
                    <a:lumMod val="90000"/>
                    <a:lumOff val="10000"/>
                  </a:schemeClr>
                </a:solidFill>
                <a:effectLst/>
                <a:latin typeface="Aptos Display" panose="020B0004020202020204" pitchFamily="34" charset="0"/>
              </a:rPr>
              <a:t>aliqua</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Luctus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accumsan</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tortor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posuere</a:t>
            </a:r>
            <a:r>
              <a:rPr lang="en-US" sz="1400" u="none" strike="noStrike">
                <a:solidFill>
                  <a:schemeClr val="tx1">
                    <a:lumMod val="90000"/>
                    <a:lumOff val="10000"/>
                  </a:schemeClr>
                </a:solidFill>
                <a:effectLst/>
                <a:latin typeface="Aptos Display" panose="020B0004020202020204" pitchFamily="34" charset="0"/>
              </a:rPr>
              <a:t> ac. Dictum </a:t>
            </a:r>
            <a:r>
              <a:rPr lang="en-US" sz="1400" u="none" strike="noStrike" err="1">
                <a:solidFill>
                  <a:schemeClr val="tx1">
                    <a:lumMod val="90000"/>
                    <a:lumOff val="10000"/>
                  </a:schemeClr>
                </a:solidFill>
                <a:effectLst/>
                <a:latin typeface="Aptos Display" panose="020B0004020202020204" pitchFamily="34" charset="0"/>
              </a:rPr>
              <a:t>varius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duis</a:t>
            </a:r>
            <a:r>
              <a:rPr lang="en-US" sz="1400" u="none" strike="noStrike">
                <a:solidFill>
                  <a:schemeClr val="tx1">
                    <a:lumMod val="90000"/>
                    <a:lumOff val="10000"/>
                  </a:schemeClr>
                </a:solidFill>
                <a:effectLst/>
                <a:latin typeface="Aptos Display" panose="020B0004020202020204" pitchFamily="34" charset="0"/>
              </a:rPr>
              <a:t>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lorem </a:t>
            </a:r>
            <a:r>
              <a:rPr lang="en-US" sz="1400" u="none" strike="noStrike" err="1">
                <a:solidFill>
                  <a:schemeClr val="tx1">
                    <a:lumMod val="90000"/>
                    <a:lumOff val="10000"/>
                  </a:schemeClr>
                </a:solidFill>
                <a:effectLst/>
                <a:latin typeface="Aptos Display" panose="020B0004020202020204" pitchFamily="34" charset="0"/>
              </a:rPr>
              <a:t>donec</a:t>
            </a:r>
            <a:r>
              <a:rPr lang="en-US" sz="1400" u="none" strike="noStrike">
                <a:solidFill>
                  <a:schemeClr val="tx1">
                    <a:lumMod val="90000"/>
                    <a:lumOff val="10000"/>
                  </a:schemeClr>
                </a:solidFill>
                <a:effectLst/>
                <a:latin typeface="Aptos Display" panose="020B0004020202020204" pitchFamily="34" charset="0"/>
              </a:rPr>
              <a:t>. </a:t>
            </a:r>
            <a:endParaRPr lang="en-US"/>
          </a:p>
        </p:txBody>
      </p:sp>
      <p:sp>
        <p:nvSpPr>
          <p:cNvPr id="67" name="Text Placeholder 2">
            <a:extLst>
              <a:ext uri="{FF2B5EF4-FFF2-40B4-BE49-F238E27FC236}">
                <a16:creationId xmlns:a16="http://schemas.microsoft.com/office/drawing/2014/main" id="{AE6BBA7C-1686-F9CF-AD24-651D8CA56558}"/>
              </a:ext>
            </a:extLst>
          </p:cNvPr>
          <p:cNvSpPr>
            <a:spLocks noGrp="1"/>
          </p:cNvSpPr>
          <p:nvPr userDrawn="1">
            <p:ph type="body" idx="26"/>
          </p:nvPr>
        </p:nvSpPr>
        <p:spPr>
          <a:xfrm>
            <a:off x="8999829" y="2549392"/>
            <a:ext cx="2622760" cy="251319"/>
          </a:xfrm>
        </p:spPr>
        <p:txBody>
          <a:bodyPr anchor="b">
            <a:normAutofit/>
          </a:bodyPr>
          <a:lstStyle>
            <a:lvl1pPr marL="0" indent="0" algn="l">
              <a:buNone/>
              <a:defRPr sz="1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68" name="Text Placeholder 2">
            <a:extLst>
              <a:ext uri="{FF2B5EF4-FFF2-40B4-BE49-F238E27FC236}">
                <a16:creationId xmlns:a16="http://schemas.microsoft.com/office/drawing/2014/main" id="{8E28ECB0-A8D9-3DD5-716F-897FDB7B1719}"/>
              </a:ext>
            </a:extLst>
          </p:cNvPr>
          <p:cNvSpPr>
            <a:spLocks noGrp="1"/>
          </p:cNvSpPr>
          <p:nvPr userDrawn="1">
            <p:ph type="body" idx="28"/>
          </p:nvPr>
        </p:nvSpPr>
        <p:spPr>
          <a:xfrm>
            <a:off x="574643" y="2549025"/>
            <a:ext cx="2626029" cy="251318"/>
          </a:xfrm>
        </p:spPr>
        <p:txBody>
          <a:bodyPr anchor="b">
            <a:normAutofit/>
          </a:bodyPr>
          <a:lstStyle>
            <a:lvl1pPr marL="0" indent="0" algn="r">
              <a:buNone/>
              <a:defRPr sz="16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69" name="Text Placeholder 69">
            <a:extLst>
              <a:ext uri="{FF2B5EF4-FFF2-40B4-BE49-F238E27FC236}">
                <a16:creationId xmlns:a16="http://schemas.microsoft.com/office/drawing/2014/main" id="{58F8E5EB-EF6C-96E4-C9E8-3EC0BCB59DBD}"/>
              </a:ext>
            </a:extLst>
          </p:cNvPr>
          <p:cNvSpPr>
            <a:spLocks noGrp="1"/>
          </p:cNvSpPr>
          <p:nvPr userDrawn="1">
            <p:ph type="body" sz="quarter" idx="29" hasCustomPrompt="1"/>
          </p:nvPr>
        </p:nvSpPr>
        <p:spPr>
          <a:xfrm>
            <a:off x="574645" y="2806691"/>
            <a:ext cx="2626028" cy="1562951"/>
          </a:xfrm>
        </p:spPr>
        <p:txBody>
          <a:bodyPr>
            <a:noAutofit/>
          </a:bodyPr>
          <a:lstStyle>
            <a:lvl1pPr marL="0" indent="0" algn="r">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sz="1400" u="none" strike="noStrike">
                <a:solidFill>
                  <a:schemeClr val="tx1">
                    <a:lumMod val="90000"/>
                    <a:lumOff val="10000"/>
                  </a:schemeClr>
                </a:solidFill>
                <a:effectLst/>
                <a:latin typeface="Aptos Display" panose="020B0004020202020204" pitchFamily="34" charset="0"/>
              </a:rPr>
              <a:t>Lorem ipsum dolor sit </a:t>
            </a:r>
            <a:r>
              <a:rPr lang="en-US" sz="1400" u="none" strike="noStrike" err="1">
                <a:solidFill>
                  <a:schemeClr val="tx1">
                    <a:lumMod val="90000"/>
                    <a:lumOff val="10000"/>
                  </a:schemeClr>
                </a:solidFill>
                <a:effectLst/>
                <a:latin typeface="Aptos Display" panose="020B0004020202020204" pitchFamily="34" charset="0"/>
              </a:rPr>
              <a:t>amet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adipiscing</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elit</a:t>
            </a:r>
            <a:r>
              <a:rPr lang="en-US" sz="1400" u="none" strike="noStrike">
                <a:solidFill>
                  <a:schemeClr val="tx1">
                    <a:lumMod val="90000"/>
                    <a:lumOff val="10000"/>
                  </a:schemeClr>
                </a:solidFill>
                <a:effectLst/>
                <a:latin typeface="Aptos Display" panose="020B0004020202020204" pitchFamily="34" charset="0"/>
              </a:rPr>
              <a:t>, sed do </a:t>
            </a:r>
            <a:r>
              <a:rPr lang="en-US" sz="1400" u="none" strike="noStrike" err="1">
                <a:solidFill>
                  <a:schemeClr val="tx1">
                    <a:lumMod val="90000"/>
                    <a:lumOff val="10000"/>
                  </a:schemeClr>
                </a:solidFill>
                <a:effectLst/>
                <a:latin typeface="Aptos Display" panose="020B0004020202020204" pitchFamily="34" charset="0"/>
              </a:rPr>
              <a:t>eiusmod</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tempor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incididunt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ut</a:t>
            </a:r>
            <a:r>
              <a:rPr lang="en-US" sz="1400" u="none" strike="noStrike">
                <a:solidFill>
                  <a:schemeClr val="tx1">
                    <a:lumMod val="90000"/>
                    <a:lumOff val="10000"/>
                  </a:schemeClr>
                </a:solidFill>
                <a:effectLst/>
                <a:latin typeface="Aptos Display" panose="020B0004020202020204" pitchFamily="34" charset="0"/>
              </a:rPr>
              <a:t> labore et dolore magna </a:t>
            </a:r>
            <a:r>
              <a:rPr lang="en-US" sz="1400" u="none" strike="noStrike" err="1">
                <a:solidFill>
                  <a:schemeClr val="tx1">
                    <a:lumMod val="90000"/>
                    <a:lumOff val="10000"/>
                  </a:schemeClr>
                </a:solidFill>
                <a:effectLst/>
                <a:latin typeface="Aptos Display" panose="020B0004020202020204" pitchFamily="34" charset="0"/>
              </a:rPr>
              <a:t>aliqua</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Luctus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accumsan</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tortor</a:t>
            </a:r>
            <a:r>
              <a:rPr lang="en-US" sz="1400" u="none" strike="noStrike">
                <a:solidFill>
                  <a:schemeClr val="tx1">
                    <a:lumMod val="90000"/>
                    <a:lumOff val="10000"/>
                  </a:schemeClr>
                </a:solidFill>
                <a:effectLst/>
                <a:latin typeface="Aptos Display" panose="020B0004020202020204" pitchFamily="34" charset="0"/>
              </a:rPr>
              <a:t> poseur.</a:t>
            </a:r>
            <a:endParaRPr lang="en-US"/>
          </a:p>
        </p:txBody>
      </p:sp>
      <p:sp>
        <p:nvSpPr>
          <p:cNvPr id="70" name="Text Placeholder 69">
            <a:extLst>
              <a:ext uri="{FF2B5EF4-FFF2-40B4-BE49-F238E27FC236}">
                <a16:creationId xmlns:a16="http://schemas.microsoft.com/office/drawing/2014/main" id="{377067C6-C013-82CD-23B8-E8BFF84FCA7E}"/>
              </a:ext>
            </a:extLst>
          </p:cNvPr>
          <p:cNvSpPr>
            <a:spLocks noGrp="1"/>
          </p:cNvSpPr>
          <p:nvPr userDrawn="1">
            <p:ph type="body" sz="quarter" idx="30" hasCustomPrompt="1"/>
          </p:nvPr>
        </p:nvSpPr>
        <p:spPr>
          <a:xfrm>
            <a:off x="8996561" y="2813091"/>
            <a:ext cx="2626028" cy="1556551"/>
          </a:xfrm>
        </p:spPr>
        <p:txBody>
          <a:bodyPr>
            <a:noAutofit/>
          </a:bodyPr>
          <a:lstStyle>
            <a:lvl1pPr marL="0" indent="0" algn="l">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sz="1400" u="none" strike="noStrike">
                <a:solidFill>
                  <a:schemeClr val="tx1">
                    <a:lumMod val="90000"/>
                    <a:lumOff val="10000"/>
                  </a:schemeClr>
                </a:solidFill>
                <a:effectLst/>
                <a:latin typeface="Aptos Display" panose="020B0004020202020204" pitchFamily="34" charset="0"/>
              </a:rPr>
              <a:t>Lorem ipsum dolor sit </a:t>
            </a:r>
            <a:r>
              <a:rPr lang="en-US" sz="1400" u="none" strike="noStrike" err="1">
                <a:solidFill>
                  <a:schemeClr val="tx1">
                    <a:lumMod val="90000"/>
                    <a:lumOff val="10000"/>
                  </a:schemeClr>
                </a:solidFill>
                <a:effectLst/>
                <a:latin typeface="Aptos Display" panose="020B0004020202020204" pitchFamily="34" charset="0"/>
              </a:rPr>
              <a:t>amet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adipiscing</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elit</a:t>
            </a:r>
            <a:r>
              <a:rPr lang="en-US" sz="1400" u="none" strike="noStrike">
                <a:solidFill>
                  <a:schemeClr val="tx1">
                    <a:lumMod val="90000"/>
                    <a:lumOff val="10000"/>
                  </a:schemeClr>
                </a:solidFill>
                <a:effectLst/>
                <a:latin typeface="Aptos Display" panose="020B0004020202020204" pitchFamily="34" charset="0"/>
              </a:rPr>
              <a:t>, sed do </a:t>
            </a:r>
            <a:r>
              <a:rPr lang="en-US" sz="1400" u="none" strike="noStrike" err="1">
                <a:solidFill>
                  <a:schemeClr val="tx1">
                    <a:lumMod val="90000"/>
                    <a:lumOff val="10000"/>
                  </a:schemeClr>
                </a:solidFill>
                <a:effectLst/>
                <a:latin typeface="Aptos Display" panose="020B0004020202020204" pitchFamily="34" charset="0"/>
              </a:rPr>
              <a:t>eiusmod</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tempor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incididunt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ut</a:t>
            </a:r>
            <a:r>
              <a:rPr lang="en-US" sz="1400" u="none" strike="noStrike">
                <a:solidFill>
                  <a:schemeClr val="tx1">
                    <a:lumMod val="90000"/>
                    <a:lumOff val="10000"/>
                  </a:schemeClr>
                </a:solidFill>
                <a:effectLst/>
                <a:latin typeface="Aptos Display" panose="020B0004020202020204" pitchFamily="34" charset="0"/>
              </a:rPr>
              <a:t> labore et dolore magna </a:t>
            </a:r>
            <a:r>
              <a:rPr lang="en-US" sz="1400" u="none" strike="noStrike" err="1">
                <a:solidFill>
                  <a:schemeClr val="tx1">
                    <a:lumMod val="90000"/>
                    <a:lumOff val="10000"/>
                  </a:schemeClr>
                </a:solidFill>
                <a:effectLst/>
                <a:latin typeface="Aptos Display" panose="020B0004020202020204" pitchFamily="34" charset="0"/>
              </a:rPr>
              <a:t>aliqua</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Luctus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accumsan</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tortor</a:t>
            </a:r>
            <a:r>
              <a:rPr lang="en-US" sz="1400" u="none" strike="noStrike">
                <a:solidFill>
                  <a:schemeClr val="tx1">
                    <a:lumMod val="90000"/>
                    <a:lumOff val="10000"/>
                  </a:schemeClr>
                </a:solidFill>
                <a:effectLst/>
                <a:latin typeface="Aptos Display" panose="020B0004020202020204" pitchFamily="34" charset="0"/>
              </a:rPr>
              <a:t> poseur.</a:t>
            </a:r>
            <a:endParaRPr lang="en-US"/>
          </a:p>
        </p:txBody>
      </p:sp>
      <p:sp>
        <p:nvSpPr>
          <p:cNvPr id="71" name="Text Placeholder 2">
            <a:extLst>
              <a:ext uri="{FF2B5EF4-FFF2-40B4-BE49-F238E27FC236}">
                <a16:creationId xmlns:a16="http://schemas.microsoft.com/office/drawing/2014/main" id="{9A4587B3-AF3E-0E90-34E6-D2EF5DDFFEEE}"/>
              </a:ext>
            </a:extLst>
          </p:cNvPr>
          <p:cNvSpPr>
            <a:spLocks noGrp="1"/>
          </p:cNvSpPr>
          <p:nvPr userDrawn="1">
            <p:ph type="body" idx="31"/>
          </p:nvPr>
        </p:nvSpPr>
        <p:spPr>
          <a:xfrm>
            <a:off x="8360779" y="4797470"/>
            <a:ext cx="3328993" cy="251318"/>
          </a:xfrm>
        </p:spPr>
        <p:txBody>
          <a:bodyPr anchor="b">
            <a:normAutofit/>
          </a:bodyPr>
          <a:lstStyle>
            <a:lvl1pPr marL="0" indent="0" algn="l">
              <a:buNone/>
              <a:defRPr sz="16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72" name="Text Placeholder 69">
            <a:extLst>
              <a:ext uri="{FF2B5EF4-FFF2-40B4-BE49-F238E27FC236}">
                <a16:creationId xmlns:a16="http://schemas.microsoft.com/office/drawing/2014/main" id="{3E1F03BB-2071-EB0A-9DD7-BCA51CCDCF58}"/>
              </a:ext>
            </a:extLst>
          </p:cNvPr>
          <p:cNvSpPr>
            <a:spLocks noGrp="1"/>
          </p:cNvSpPr>
          <p:nvPr userDrawn="1">
            <p:ph type="body" sz="quarter" idx="32" hasCustomPrompt="1"/>
          </p:nvPr>
        </p:nvSpPr>
        <p:spPr>
          <a:xfrm>
            <a:off x="8360780" y="5063836"/>
            <a:ext cx="3328993" cy="922066"/>
          </a:xfrm>
        </p:spPr>
        <p:txBody>
          <a:bodyPr>
            <a:noAutofit/>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sz="1400" u="none" strike="noStrike">
                <a:solidFill>
                  <a:schemeClr val="tx1">
                    <a:lumMod val="90000"/>
                    <a:lumOff val="10000"/>
                  </a:schemeClr>
                </a:solidFill>
                <a:effectLst/>
                <a:latin typeface="Aptos Display" panose="020B0004020202020204" pitchFamily="34" charset="0"/>
              </a:rPr>
              <a:t>Lorem ipsum dolor sit </a:t>
            </a:r>
            <a:r>
              <a:rPr lang="en-US" sz="1400" u="none" strike="noStrike" err="1">
                <a:solidFill>
                  <a:schemeClr val="tx1">
                    <a:lumMod val="90000"/>
                    <a:lumOff val="10000"/>
                  </a:schemeClr>
                </a:solidFill>
                <a:effectLst/>
                <a:latin typeface="Aptos Display" panose="020B0004020202020204" pitchFamily="34" charset="0"/>
              </a:rPr>
              <a:t>amet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adipiscing</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elit</a:t>
            </a:r>
            <a:r>
              <a:rPr lang="en-US" sz="1400" u="none" strike="noStrike">
                <a:solidFill>
                  <a:schemeClr val="tx1">
                    <a:lumMod val="90000"/>
                    <a:lumOff val="10000"/>
                  </a:schemeClr>
                </a:solidFill>
                <a:effectLst/>
                <a:latin typeface="Aptos Display" panose="020B0004020202020204" pitchFamily="34" charset="0"/>
              </a:rPr>
              <a:t>, sed do </a:t>
            </a:r>
            <a:r>
              <a:rPr lang="en-US" sz="1400" u="none" strike="noStrike" err="1">
                <a:solidFill>
                  <a:schemeClr val="tx1">
                    <a:lumMod val="90000"/>
                    <a:lumOff val="10000"/>
                  </a:schemeClr>
                </a:solidFill>
                <a:effectLst/>
                <a:latin typeface="Aptos Display" panose="020B0004020202020204" pitchFamily="34" charset="0"/>
              </a:rPr>
              <a:t>eiusmod</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tempor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incididunt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ut</a:t>
            </a:r>
            <a:r>
              <a:rPr lang="en-US" sz="1400" u="none" strike="noStrike">
                <a:solidFill>
                  <a:schemeClr val="tx1">
                    <a:lumMod val="90000"/>
                    <a:lumOff val="10000"/>
                  </a:schemeClr>
                </a:solidFill>
                <a:effectLst/>
                <a:latin typeface="Aptos Display" panose="020B0004020202020204" pitchFamily="34" charset="0"/>
              </a:rPr>
              <a:t> labore et dolore magna </a:t>
            </a:r>
            <a:r>
              <a:rPr lang="en-US" sz="1400" u="none" strike="noStrike" err="1">
                <a:solidFill>
                  <a:schemeClr val="tx1">
                    <a:lumMod val="90000"/>
                    <a:lumOff val="10000"/>
                  </a:schemeClr>
                </a:solidFill>
                <a:effectLst/>
                <a:latin typeface="Aptos Display" panose="020B0004020202020204" pitchFamily="34" charset="0"/>
              </a:rPr>
              <a:t>aliqua</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Luctus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accumsan</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tortor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posuere</a:t>
            </a:r>
            <a:r>
              <a:rPr lang="en-US" sz="1400" u="none" strike="noStrike">
                <a:solidFill>
                  <a:schemeClr val="tx1">
                    <a:lumMod val="90000"/>
                    <a:lumOff val="10000"/>
                  </a:schemeClr>
                </a:solidFill>
                <a:effectLst/>
                <a:latin typeface="Aptos Display" panose="020B0004020202020204" pitchFamily="34" charset="0"/>
              </a:rPr>
              <a:t> ac</a:t>
            </a:r>
            <a:endParaRPr lang="en-US"/>
          </a:p>
        </p:txBody>
      </p:sp>
      <p:sp>
        <p:nvSpPr>
          <p:cNvPr id="73" name="Text Placeholder 2">
            <a:extLst>
              <a:ext uri="{FF2B5EF4-FFF2-40B4-BE49-F238E27FC236}">
                <a16:creationId xmlns:a16="http://schemas.microsoft.com/office/drawing/2014/main" id="{C60BDD72-1E3D-1384-ED0D-05D1BC31B13A}"/>
              </a:ext>
            </a:extLst>
          </p:cNvPr>
          <p:cNvSpPr>
            <a:spLocks noGrp="1"/>
          </p:cNvSpPr>
          <p:nvPr userDrawn="1">
            <p:ph type="body" idx="33"/>
          </p:nvPr>
        </p:nvSpPr>
        <p:spPr>
          <a:xfrm>
            <a:off x="501139" y="4791301"/>
            <a:ext cx="3328993" cy="251318"/>
          </a:xfrm>
        </p:spPr>
        <p:txBody>
          <a:bodyPr anchor="b">
            <a:normAutofit/>
          </a:bodyPr>
          <a:lstStyle>
            <a:lvl1pPr marL="0" indent="0" algn="r">
              <a:buNone/>
              <a:defRPr sz="16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74" name="Text Placeholder 69">
            <a:extLst>
              <a:ext uri="{FF2B5EF4-FFF2-40B4-BE49-F238E27FC236}">
                <a16:creationId xmlns:a16="http://schemas.microsoft.com/office/drawing/2014/main" id="{A9A6F65E-E23A-0F3C-C282-FC2AE0369EB8}"/>
              </a:ext>
            </a:extLst>
          </p:cNvPr>
          <p:cNvSpPr>
            <a:spLocks noGrp="1"/>
          </p:cNvSpPr>
          <p:nvPr userDrawn="1">
            <p:ph type="body" sz="quarter" idx="34" hasCustomPrompt="1"/>
          </p:nvPr>
        </p:nvSpPr>
        <p:spPr>
          <a:xfrm>
            <a:off x="501140" y="5057667"/>
            <a:ext cx="3328993" cy="922066"/>
          </a:xfrm>
        </p:spPr>
        <p:txBody>
          <a:bodyPr>
            <a:noAutofit/>
          </a:bodyPr>
          <a:lstStyle>
            <a:lvl1pPr marL="0" indent="0" algn="r">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sz="1400" u="none" strike="noStrike">
                <a:solidFill>
                  <a:schemeClr val="tx1">
                    <a:lumMod val="90000"/>
                    <a:lumOff val="10000"/>
                  </a:schemeClr>
                </a:solidFill>
                <a:effectLst/>
                <a:latin typeface="Aptos Display" panose="020B0004020202020204" pitchFamily="34" charset="0"/>
              </a:rPr>
              <a:t>Lorem ipsum dolor sit </a:t>
            </a:r>
            <a:r>
              <a:rPr lang="en-US" sz="1400" u="none" strike="noStrike" err="1">
                <a:solidFill>
                  <a:schemeClr val="tx1">
                    <a:lumMod val="90000"/>
                    <a:lumOff val="10000"/>
                  </a:schemeClr>
                </a:solidFill>
                <a:effectLst/>
                <a:latin typeface="Aptos Display" panose="020B0004020202020204" pitchFamily="34" charset="0"/>
              </a:rPr>
              <a:t>amet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adipiscing</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elit</a:t>
            </a:r>
            <a:r>
              <a:rPr lang="en-US" sz="1400" u="none" strike="noStrike">
                <a:solidFill>
                  <a:schemeClr val="tx1">
                    <a:lumMod val="90000"/>
                    <a:lumOff val="10000"/>
                  </a:schemeClr>
                </a:solidFill>
                <a:effectLst/>
                <a:latin typeface="Aptos Display" panose="020B0004020202020204" pitchFamily="34" charset="0"/>
              </a:rPr>
              <a:t>, sed do </a:t>
            </a:r>
            <a:r>
              <a:rPr lang="en-US" sz="1400" u="none" strike="noStrike" err="1">
                <a:solidFill>
                  <a:schemeClr val="tx1">
                    <a:lumMod val="90000"/>
                    <a:lumOff val="10000"/>
                  </a:schemeClr>
                </a:solidFill>
                <a:effectLst/>
                <a:latin typeface="Aptos Display" panose="020B0004020202020204" pitchFamily="34" charset="0"/>
              </a:rPr>
              <a:t>eiusmod</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tempor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incididunt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ut</a:t>
            </a:r>
            <a:r>
              <a:rPr lang="en-US" sz="1400" u="none" strike="noStrike">
                <a:solidFill>
                  <a:schemeClr val="tx1">
                    <a:lumMod val="90000"/>
                    <a:lumOff val="10000"/>
                  </a:schemeClr>
                </a:solidFill>
                <a:effectLst/>
                <a:latin typeface="Aptos Display" panose="020B0004020202020204" pitchFamily="34" charset="0"/>
              </a:rPr>
              <a:t> labore et dolore magna </a:t>
            </a:r>
            <a:r>
              <a:rPr lang="en-US" sz="1400" u="none" strike="noStrike" err="1">
                <a:solidFill>
                  <a:schemeClr val="tx1">
                    <a:lumMod val="90000"/>
                    <a:lumOff val="10000"/>
                  </a:schemeClr>
                </a:solidFill>
                <a:effectLst/>
                <a:latin typeface="Aptos Display" panose="020B0004020202020204" pitchFamily="34" charset="0"/>
              </a:rPr>
              <a:t>aliqua</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Luctus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accumsan</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tortor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posuere</a:t>
            </a:r>
            <a:r>
              <a:rPr lang="en-US" sz="1400" u="none" strike="noStrike">
                <a:solidFill>
                  <a:schemeClr val="tx1">
                    <a:lumMod val="90000"/>
                    <a:lumOff val="10000"/>
                  </a:schemeClr>
                </a:solidFill>
                <a:effectLst/>
                <a:latin typeface="Aptos Display" panose="020B0004020202020204" pitchFamily="34" charset="0"/>
              </a:rPr>
              <a:t> ac</a:t>
            </a:r>
            <a:endParaRPr lang="en-US"/>
          </a:p>
        </p:txBody>
      </p:sp>
      <p:grpSp>
        <p:nvGrpSpPr>
          <p:cNvPr id="19" name="Group 18">
            <a:extLst>
              <a:ext uri="{FF2B5EF4-FFF2-40B4-BE49-F238E27FC236}">
                <a16:creationId xmlns:a16="http://schemas.microsoft.com/office/drawing/2014/main" id="{692591F5-1916-14CD-D27B-2C2FCC165550}"/>
              </a:ext>
            </a:extLst>
          </p:cNvPr>
          <p:cNvGrpSpPr/>
          <p:nvPr userDrawn="1"/>
        </p:nvGrpSpPr>
        <p:grpSpPr>
          <a:xfrm>
            <a:off x="5096391" y="2897603"/>
            <a:ext cx="1999218" cy="1999218"/>
            <a:chOff x="2528483" y="2816149"/>
            <a:chExt cx="1928812" cy="1928812"/>
          </a:xfrm>
        </p:grpSpPr>
        <p:sp>
          <p:nvSpPr>
            <p:cNvPr id="63" name="Oval 62">
              <a:extLst>
                <a:ext uri="{FF2B5EF4-FFF2-40B4-BE49-F238E27FC236}">
                  <a16:creationId xmlns:a16="http://schemas.microsoft.com/office/drawing/2014/main" id="{0E05E2B9-C1C4-40C0-E979-C97A6D25CDF0}"/>
                </a:ext>
              </a:extLst>
            </p:cNvPr>
            <p:cNvSpPr/>
            <p:nvPr/>
          </p:nvSpPr>
          <p:spPr>
            <a:xfrm>
              <a:off x="2528483" y="2816149"/>
              <a:ext cx="1928812" cy="1928812"/>
            </a:xfrm>
            <a:prstGeom prst="ellipse">
              <a:avLst/>
            </a:prstGeom>
            <a:solidFill>
              <a:schemeClr val="bg1"/>
            </a:solidFill>
            <a:ln>
              <a:noFill/>
            </a:ln>
            <a:effectLst>
              <a:outerShdw blurRad="491681" dist="24500" dir="4560000" sx="113783" sy="113783" algn="ctr" rotWithShape="0">
                <a:schemeClr val="tx2">
                  <a:alpha val="2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5648DC6A-51C3-B269-D105-FD895548837B}"/>
                </a:ext>
              </a:extLst>
            </p:cNvPr>
            <p:cNvSpPr/>
            <p:nvPr/>
          </p:nvSpPr>
          <p:spPr>
            <a:xfrm>
              <a:off x="2708502" y="2996746"/>
              <a:ext cx="1574557" cy="1574557"/>
            </a:xfrm>
            <a:prstGeom prst="ellipse">
              <a:avLst/>
            </a:prstGeom>
            <a:noFill/>
            <a:ln w="25400">
              <a:solidFill>
                <a:srgbClr val="819E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6" name="Title 1">
            <a:extLst>
              <a:ext uri="{FF2B5EF4-FFF2-40B4-BE49-F238E27FC236}">
                <a16:creationId xmlns:a16="http://schemas.microsoft.com/office/drawing/2014/main" id="{DFFF509D-9C06-A617-5089-423199EB1135}"/>
              </a:ext>
            </a:extLst>
          </p:cNvPr>
          <p:cNvSpPr>
            <a:spLocks noGrp="1"/>
          </p:cNvSpPr>
          <p:nvPr userDrawn="1">
            <p:ph type="title" hasCustomPrompt="1"/>
          </p:nvPr>
        </p:nvSpPr>
        <p:spPr>
          <a:xfrm>
            <a:off x="614916" y="738888"/>
            <a:ext cx="4945912" cy="659220"/>
          </a:xfrm>
        </p:spPr>
        <p:txBody>
          <a:bodyPr>
            <a:normAutofit/>
          </a:bodyPr>
          <a:lstStyle>
            <a:lvl1pPr>
              <a:defRPr sz="4000">
                <a:solidFill>
                  <a:schemeClr val="tx2"/>
                </a:solidFill>
              </a:defRPr>
            </a:lvl1pPr>
          </a:lstStyle>
          <a:p>
            <a:r>
              <a:rPr lang="en-US"/>
              <a:t>Main Title Here</a:t>
            </a:r>
          </a:p>
        </p:txBody>
      </p:sp>
      <p:sp>
        <p:nvSpPr>
          <p:cNvPr id="77" name="Text Placeholder 28">
            <a:extLst>
              <a:ext uri="{FF2B5EF4-FFF2-40B4-BE49-F238E27FC236}">
                <a16:creationId xmlns:a16="http://schemas.microsoft.com/office/drawing/2014/main" id="{E2E959C7-A128-1B89-91A5-DD84B15C0EEB}"/>
              </a:ext>
            </a:extLst>
          </p:cNvPr>
          <p:cNvSpPr>
            <a:spLocks noGrp="1"/>
          </p:cNvSpPr>
          <p:nvPr userDrawn="1">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
        <p:nvSpPr>
          <p:cNvPr id="7" name="Slide Number Placeholder 5">
            <a:extLst>
              <a:ext uri="{FF2B5EF4-FFF2-40B4-BE49-F238E27FC236}">
                <a16:creationId xmlns:a16="http://schemas.microsoft.com/office/drawing/2014/main" id="{4110D3F9-4168-6EC1-9263-810D48987E89}"/>
              </a:ext>
            </a:extLst>
          </p:cNvPr>
          <p:cNvSpPr>
            <a:spLocks noGrp="1"/>
          </p:cNvSpPr>
          <p:nvPr>
            <p:ph type="sldNum" sz="quarter" idx="12"/>
          </p:nvPr>
        </p:nvSpPr>
        <p:spPr>
          <a:xfrm>
            <a:off x="8695660" y="6356350"/>
            <a:ext cx="2743200" cy="365125"/>
          </a:xfrm>
        </p:spPr>
        <p:txBody>
          <a:bodyPr/>
          <a:lstStyle>
            <a:lvl1pPr>
              <a:defRPr sz="800">
                <a:solidFill>
                  <a:schemeClr val="bg2">
                    <a:lumMod val="20000"/>
                    <a:lumOff val="80000"/>
                  </a:schemeClr>
                </a:solidFill>
              </a:defRPr>
            </a:lvl1pPr>
          </a:lstStyle>
          <a:p>
            <a:fld id="{80A81C14-33F8-BE40-BDED-F272C5E24441}" type="slidenum">
              <a:rPr lang="en-US" smtClean="0"/>
              <a:pPr/>
              <a:t>‹#›</a:t>
            </a:fld>
            <a:endParaRPr lang="en-US" dirty="0"/>
          </a:p>
        </p:txBody>
      </p:sp>
      <p:sp>
        <p:nvSpPr>
          <p:cNvPr id="9" name="Footer Placeholder 25">
            <a:extLst>
              <a:ext uri="{FF2B5EF4-FFF2-40B4-BE49-F238E27FC236}">
                <a16:creationId xmlns:a16="http://schemas.microsoft.com/office/drawing/2014/main" id="{8807D04F-A56D-1F73-F986-FD709D6A47B8}"/>
              </a:ext>
            </a:extLst>
          </p:cNvPr>
          <p:cNvSpPr>
            <a:spLocks noGrp="1"/>
          </p:cNvSpPr>
          <p:nvPr>
            <p:ph type="ftr" sz="quarter" idx="13"/>
          </p:nvPr>
        </p:nvSpPr>
        <p:spPr>
          <a:xfrm>
            <a:off x="659219" y="6356350"/>
            <a:ext cx="7315200" cy="365125"/>
          </a:xfrm>
        </p:spPr>
        <p:txBody>
          <a:bodyPr/>
          <a:lstStyle>
            <a:lvl1pPr>
              <a:defRPr sz="800">
                <a:solidFill>
                  <a:schemeClr val="bg2">
                    <a:lumMod val="20000"/>
                    <a:lumOff val="80000"/>
                  </a:schemeClr>
                </a:solidFill>
              </a:defRPr>
            </a:lvl1pPr>
          </a:lstStyle>
          <a:p>
            <a:r>
              <a:rPr lang="en-US" dirty="0"/>
              <a:t>AMERIHEALTH CARITAS LOUISIANA  |  PROPRIETARY AND CONFIDENTIAL  </a:t>
            </a:r>
          </a:p>
        </p:txBody>
      </p:sp>
      <p:cxnSp>
        <p:nvCxnSpPr>
          <p:cNvPr id="12" name="Straight Connector 11">
            <a:extLst>
              <a:ext uri="{FF2B5EF4-FFF2-40B4-BE49-F238E27FC236}">
                <a16:creationId xmlns:a16="http://schemas.microsoft.com/office/drawing/2014/main" id="{98267C8F-DB8D-5D72-F176-511E290D4C72}"/>
              </a:ext>
            </a:extLst>
          </p:cNvPr>
          <p:cNvCxnSpPr>
            <a:cxnSpLocks/>
          </p:cNvCxnSpPr>
          <p:nvPr userDrawn="1"/>
        </p:nvCxnSpPr>
        <p:spPr>
          <a:xfrm>
            <a:off x="6424448" y="6538912"/>
            <a:ext cx="4612144"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33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F1666E-A68C-F247-F473-72C8C5829928}"/>
              </a:ext>
            </a:extLst>
          </p:cNvPr>
          <p:cNvSpPr>
            <a:spLocks noGrp="1"/>
          </p:cNvSpPr>
          <p:nvPr>
            <p:ph type="title"/>
          </p:nvPr>
        </p:nvSpPr>
        <p:spPr>
          <a:xfrm>
            <a:off x="637953" y="365125"/>
            <a:ext cx="10715847"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574CE0-8732-26AE-90D7-5289C19D9E72}"/>
              </a:ext>
            </a:extLst>
          </p:cNvPr>
          <p:cNvSpPr>
            <a:spLocks noGrp="1"/>
          </p:cNvSpPr>
          <p:nvPr>
            <p:ph type="body" idx="1"/>
          </p:nvPr>
        </p:nvSpPr>
        <p:spPr>
          <a:xfrm>
            <a:off x="733647" y="1825625"/>
            <a:ext cx="1062015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98E381-CF67-BBF7-6ABE-2102DE643904}"/>
              </a:ext>
            </a:extLst>
          </p:cNvPr>
          <p:cNvSpPr>
            <a:spLocks noGrp="1"/>
          </p:cNvSpPr>
          <p:nvPr>
            <p:ph type="ftr" sz="quarter" idx="3"/>
          </p:nvPr>
        </p:nvSpPr>
        <p:spPr>
          <a:xfrm>
            <a:off x="659219" y="6356350"/>
            <a:ext cx="7315200" cy="365125"/>
          </a:xfrm>
          <a:prstGeom prst="rect">
            <a:avLst/>
          </a:prstGeom>
        </p:spPr>
        <p:txBody>
          <a:bodyPr vert="horz" lIns="91440" tIns="45720" rIns="91440" bIns="45720" rtlCol="0" anchor="ctr"/>
          <a:lstStyle>
            <a:lvl1pPr algn="l">
              <a:defRPr sz="800" spc="300">
                <a:solidFill>
                  <a:schemeClr val="tx2">
                    <a:lumMod val="20000"/>
                    <a:lumOff val="80000"/>
                  </a:schemeClr>
                </a:solidFill>
              </a:defRPr>
            </a:lvl1pPr>
          </a:lstStyle>
          <a:p>
            <a:r>
              <a:rPr lang="en-US" dirty="0"/>
              <a:t>AMERIHEALTH CARITAS  |  PROPRIETARY AND CONFIDENTIAL  </a:t>
            </a:r>
          </a:p>
        </p:txBody>
      </p:sp>
      <p:sp>
        <p:nvSpPr>
          <p:cNvPr id="6" name="Slide Number Placeholder 5">
            <a:extLst>
              <a:ext uri="{FF2B5EF4-FFF2-40B4-BE49-F238E27FC236}">
                <a16:creationId xmlns:a16="http://schemas.microsoft.com/office/drawing/2014/main" id="{FDDF7835-2F5D-746B-E625-9303AED143A8}"/>
              </a:ext>
            </a:extLst>
          </p:cNvPr>
          <p:cNvSpPr>
            <a:spLocks noGrp="1"/>
          </p:cNvSpPr>
          <p:nvPr>
            <p:ph type="sldNum" sz="quarter" idx="4"/>
          </p:nvPr>
        </p:nvSpPr>
        <p:spPr>
          <a:xfrm>
            <a:off x="8789581" y="6356350"/>
            <a:ext cx="2743200" cy="365125"/>
          </a:xfrm>
          <a:prstGeom prst="rect">
            <a:avLst/>
          </a:prstGeom>
        </p:spPr>
        <p:txBody>
          <a:bodyPr vert="horz" lIns="91440" tIns="45720" rIns="91440" bIns="45720" rtlCol="0" anchor="ctr"/>
          <a:lstStyle>
            <a:lvl1pPr algn="r">
              <a:defRPr sz="1200">
                <a:solidFill>
                  <a:schemeClr val="tx2">
                    <a:lumMod val="20000"/>
                    <a:lumOff val="80000"/>
                  </a:schemeClr>
                </a:solidFill>
              </a:defRPr>
            </a:lvl1pPr>
          </a:lstStyle>
          <a:p>
            <a:fld id="{80A81C14-33F8-BE40-BDED-F272C5E24441}" type="slidenum">
              <a:rPr lang="en-US" smtClean="0"/>
              <a:pPr/>
              <a:t>‹#›</a:t>
            </a:fld>
            <a:endParaRPr lang="en-US" dirty="0"/>
          </a:p>
        </p:txBody>
      </p:sp>
    </p:spTree>
    <p:extLst>
      <p:ext uri="{BB962C8B-B14F-4D97-AF65-F5344CB8AC3E}">
        <p14:creationId xmlns:p14="http://schemas.microsoft.com/office/powerpoint/2010/main" val="2241988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thinkculturalhealth.hhs.gov/clas/standards"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nccc.georgetown.edu/resources/language.php"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www.amerihealthcaritasdc.com/provider/resources/clas/training-cme-opportunities" TargetMode="External"/><Relationship Id="rId2" Type="http://schemas.openxmlformats.org/officeDocument/2006/relationships/hyperlink" Target="https://www.amerihealthcaritasdc.com/provider/resources/clas"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g"/></Relationships>
</file>

<file path=ppt/slides/_rels/slide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s://forms.cloud.microsoft/Pages/ResponsePage.aspx?id=Fv16BCWnL06SYPzjmFlE3IXTUWLKrx1Mnizp7djEZSRUNjVCUlU4TTFOMUJSN1VYTVo5RkU0SjlRUy4u" TargetMode="External"/><Relationship Id="rId2" Type="http://schemas.microsoft.com/office/2018/10/relationships/comments" Target="../comments/modernComment_1A3_AD1222E9.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microsoft.com/office/2018/10/relationships/comments" Target="../comments/modernComment_1DD_B640719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8" Type="http://schemas.openxmlformats.org/officeDocument/2006/relationships/hyperlink" Target="https://www.cdc.gov/disability-inclusion/strategies/become-a-disability-ally.html" TargetMode="External"/><Relationship Id="rId3" Type="http://schemas.openxmlformats.org/officeDocument/2006/relationships/hyperlink" Target="https://www.ahrq.gov/teamstepps/index.html" TargetMode="External"/><Relationship Id="rId7" Type="http://schemas.openxmlformats.org/officeDocument/2006/relationships/hyperlink" Target="https://www.atanet.org/client-assistance/translator-vs-interpreter/" TargetMode="External"/><Relationship Id="rId12" Type="http://schemas.openxmlformats.org/officeDocument/2006/relationships/hyperlink" Target="https://www.familysupportcenter.org/blog-stories/2020/4/8/the-5-protective-factors" TargetMode="External"/><Relationship Id="rId2" Type="http://schemas.openxmlformats.org/officeDocument/2006/relationships/hyperlink" Target="https://www.amerihealthcaritasla.com/content/dam/amerihealth-caritas/acla/pdf/provider/resources/provider-flow-chart.pdf.coredownload.inline.pdf" TargetMode="External"/><Relationship Id="rId1" Type="http://schemas.openxmlformats.org/officeDocument/2006/relationships/slideLayout" Target="../slideLayouts/slideLayout11.xml"/><Relationship Id="rId6" Type="http://schemas.openxmlformats.org/officeDocument/2006/relationships/hyperlink" Target="https://www.apa.org/topics/racism-bias-discrimination" TargetMode="External"/><Relationship Id="rId11" Type="http://schemas.openxmlformats.org/officeDocument/2006/relationships/hyperlink" Target="https://environmentamerica.org/center/resources/wasting-our-waterways/" TargetMode="External"/><Relationship Id="rId5" Type="http://schemas.openxmlformats.org/officeDocument/2006/relationships/hyperlink" Target="https://acmso.org/medical-scribing/active-listening-in-healthcare-terms-amp-interactive-scenarios" TargetMode="External"/><Relationship Id="rId10" Type="http://schemas.openxmlformats.org/officeDocument/2006/relationships/hyperlink" Target="https://www.cdc.gov/cancer/uscs/" TargetMode="External"/><Relationship Id="rId4" Type="http://schemas.openxmlformats.org/officeDocument/2006/relationships/hyperlink" Target="https://healthcareexecutive.org/archives/march-april-2023/equity-is-essential-to-patient-safety" TargetMode="External"/><Relationship Id="rId9" Type="http://schemas.openxmlformats.org/officeDocument/2006/relationships/hyperlink" Target="https://www.cdc.gov/rural-health/php/about/index.html"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www.kff.org/racial-equity-and-health-policy/understanding-racial-ethnic-identity-in-federal-data-impacts-health-disparities/" TargetMode="External"/><Relationship Id="rId3" Type="http://schemas.openxmlformats.org/officeDocument/2006/relationships/hyperlink" Target="https://frac.org/wp-content/uploads/COVIDResearchReport-2021.pdf" TargetMode="External"/><Relationship Id="rId7" Type="http://schemas.openxmlformats.org/officeDocument/2006/relationships/hyperlink" Target="https://www.hopkinsmedicine.org/health/conditions-and-diseases/teen-suicide" TargetMode="External"/><Relationship Id="rId12" Type="http://schemas.openxmlformats.org/officeDocument/2006/relationships/hyperlink" Target="https://www.marchofdimes.org/peristats/reports/louisiana/report-card" TargetMode="External"/><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hyperlink" Target="https://www.healthcareconsumers.org/advice-from-people-with-disabilities-on-providing-quality-health-care-what-health-care-providers-really-need-to-know/" TargetMode="External"/><Relationship Id="rId11" Type="http://schemas.openxmlformats.org/officeDocument/2006/relationships/hyperlink" Target="https://ldh.la.gov/bureau-of-health-informatics/BRFSS" TargetMode="External"/><Relationship Id="rId5" Type="http://schemas.openxmlformats.org/officeDocument/2006/relationships/hyperlink" Target="https://doi.org/10.1007/s11524-019-00384-y" TargetMode="External"/><Relationship Id="rId10" Type="http://schemas.openxmlformats.org/officeDocument/2006/relationships/hyperlink" Target="https://ldh.la.gov/page/flood-related-information-resources" TargetMode="External"/><Relationship Id="rId4" Type="http://schemas.openxmlformats.org/officeDocument/2006/relationships/hyperlink" Target="https://nccc.georgetown.edu/curricula/culturalcompetence.html" TargetMode="External"/><Relationship Id="rId9" Type="http://schemas.openxmlformats.org/officeDocument/2006/relationships/hyperlink" Target="https://www.liftorlando.org/blog/social-and-community-connection-the-heart-of-health-equity"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perception.org/research/explicit-bias/" TargetMode="External"/><Relationship Id="rId3" Type="http://schemas.openxmlformats.org/officeDocument/2006/relationships/hyperlink" Target="https://nashp.org/how-states-improve-housing-stability-through-medicaid-managed-care-contracts/" TargetMode="External"/><Relationship Id="rId7" Type="http://schemas.openxmlformats.org/officeDocument/2006/relationships/hyperlink" Target="https://www.nyc.gov/site/doh/data/data-sets/data-sets-and-tables.page" TargetMode="External"/><Relationship Id="rId2" Type="http://schemas.openxmlformats.org/officeDocument/2006/relationships/hyperlink" Target="https://www.ncbi.nlm.nih.gov/books/NBK361115" TargetMode="External"/><Relationship Id="rId1" Type="http://schemas.openxmlformats.org/officeDocument/2006/relationships/slideLayout" Target="../slideLayouts/slideLayout11.xml"/><Relationship Id="rId6" Type="http://schemas.openxmlformats.org/officeDocument/2006/relationships/hyperlink" Target="https://www.npr.org/sections/health-shots/2019/06/28/736938334/the-gap-between-rich-and-poor-americans-health-is-widening" TargetMode="External"/><Relationship Id="rId11" Type="http://schemas.openxmlformats.org/officeDocument/2006/relationships/hyperlink" Target="https://doi.org/10.1088/2752-5309/ad3084" TargetMode="External"/><Relationship Id="rId5" Type="http://schemas.openxmlformats.org/officeDocument/2006/relationships/hyperlink" Target="https://www.ncbi.nlm.nih.gov/books/NBK260108/" TargetMode="External"/><Relationship Id="rId10" Type="http://schemas.openxmlformats.org/officeDocument/2006/relationships/hyperlink" Target="https://www.saem.org/about-saem/academies/adiemnew/education/dei-curriculum/bias-implicit-vs-explicit-and-discrimination" TargetMode="External"/><Relationship Id="rId4" Type="http://schemas.openxmlformats.org/officeDocument/2006/relationships/hyperlink" Target="https://www.ncbi.nlm.nih.gov/books/NBK442015/" TargetMode="External"/><Relationship Id="rId9" Type="http://schemas.openxmlformats.org/officeDocument/2006/relationships/hyperlink" Target="https://www.thepowermba.com/en/blog/5-tips-and-hacks-to-improve-your-active-listening"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www.hhs.gov/civil-rights/for-individuals/special-topics/needy-families/civil-rights-requirements/index.html" TargetMode="External"/><Relationship Id="rId3" Type="http://schemas.openxmlformats.org/officeDocument/2006/relationships/hyperlink" Target="https://doi.org/10.1377/hlthaff.2021.01428" TargetMode="External"/><Relationship Id="rId7" Type="http://schemas.openxmlformats.org/officeDocument/2006/relationships/hyperlink" Target="https://www.countyhealthrankings.org/health-data/community-conditions/physical-environment/civic-and-community-resources/broadband-access?year=2025" TargetMode="External"/><Relationship Id="rId12" Type="http://schemas.openxmlformats.org/officeDocument/2006/relationships/hyperlink" Target="https://thinkculturalhealth.hhs.gov/assets/pdfs/resource-library/providing-clas.pdf"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hyperlink" Target="https://www.americashealthrankings.org/publications/reports/2025-annual-report/state-rankings" TargetMode="External"/><Relationship Id="rId11" Type="http://schemas.openxmlformats.org/officeDocument/2006/relationships/hyperlink" Target="https://thinkculturalhealth.hhs.gov/clas/standards" TargetMode="External"/><Relationship Id="rId5" Type="http://schemas.openxmlformats.org/officeDocument/2006/relationships/hyperlink" Target="https://www.americashealthrankings.org/explore/measures/ACEs_8_overall/ACEs_9_cwshcn/LA" TargetMode="External"/><Relationship Id="rId10" Type="http://schemas.openxmlformats.org/officeDocument/2006/relationships/hyperlink" Target="https://health.gov/healthypeople/priority-areas/social-determinants-health" TargetMode="External"/><Relationship Id="rId4" Type="http://schemas.openxmlformats.org/officeDocument/2006/relationships/hyperlink" Target="https://publichealth.tulane.edu/blog/social-determinant-of-health-education-is-crucial/" TargetMode="External"/><Relationship Id="rId9" Type="http://schemas.openxmlformats.org/officeDocument/2006/relationships/hyperlink" Target="https://odphp.health.gov/healthypeople/priority-areas/social-determinants-health/literature-summaries/employment"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ers.usda.gov/amber-waves/2010/march/access-to-affordable-nutritious-food-is-limited-in-food-deserts"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hyperlink" Target="https://www.who.int/publications/i/item/9789240063600" TargetMode="External"/><Relationship Id="rId5" Type="http://schemas.openxmlformats.org/officeDocument/2006/relationships/hyperlink" Target="https://www.who.int/publications/i/item/9789241563703" TargetMode="External"/><Relationship Id="rId4" Type="http://schemas.openxmlformats.org/officeDocument/2006/relationships/hyperlink" Target="https://www.verywellmind.com/what-is-othering-508442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22B7BEA-6BB9-ECD2-D694-7AE354724519}"/>
              </a:ext>
            </a:extLst>
          </p:cNvPr>
          <p:cNvSpPr>
            <a:spLocks noGrp="1"/>
          </p:cNvSpPr>
          <p:nvPr>
            <p:ph type="body" sz="quarter" idx="10"/>
          </p:nvPr>
        </p:nvSpPr>
        <p:spPr>
          <a:xfrm>
            <a:off x="1978002" y="1241086"/>
            <a:ext cx="7804825" cy="3170237"/>
          </a:xfrm>
        </p:spPr>
        <p:txBody>
          <a:bodyPr>
            <a:normAutofit/>
          </a:bodyPr>
          <a:lstStyle/>
          <a:p>
            <a:pPr algn="ctr"/>
            <a:r>
              <a:rPr lang="en-US" dirty="0"/>
              <a:t>2026-2027 </a:t>
            </a:r>
          </a:p>
          <a:p>
            <a:pPr algn="ctr"/>
            <a:r>
              <a:rPr lang="en-US" dirty="0"/>
              <a:t>Cultural Responsiveness  </a:t>
            </a:r>
          </a:p>
          <a:p>
            <a:pPr algn="ctr"/>
            <a:r>
              <a:rPr lang="en-US" dirty="0"/>
              <a:t>Provider Training </a:t>
            </a:r>
          </a:p>
        </p:txBody>
      </p:sp>
      <p:sp>
        <p:nvSpPr>
          <p:cNvPr id="15" name="Text Placeholder 14">
            <a:extLst>
              <a:ext uri="{FF2B5EF4-FFF2-40B4-BE49-F238E27FC236}">
                <a16:creationId xmlns:a16="http://schemas.microsoft.com/office/drawing/2014/main" id="{1D22DA14-6620-7304-96E3-48F3F1A38C17}"/>
              </a:ext>
            </a:extLst>
          </p:cNvPr>
          <p:cNvSpPr>
            <a:spLocks noGrp="1"/>
          </p:cNvSpPr>
          <p:nvPr>
            <p:ph type="body" sz="quarter" idx="11"/>
          </p:nvPr>
        </p:nvSpPr>
        <p:spPr/>
        <p:txBody>
          <a:bodyPr/>
          <a:lstStyle/>
          <a:p>
            <a:r>
              <a:rPr lang="en-US" dirty="0"/>
              <a:t>2026 -2027</a:t>
            </a:r>
          </a:p>
        </p:txBody>
      </p:sp>
      <p:sp>
        <p:nvSpPr>
          <p:cNvPr id="16" name="Text Placeholder 15">
            <a:extLst>
              <a:ext uri="{FF2B5EF4-FFF2-40B4-BE49-F238E27FC236}">
                <a16:creationId xmlns:a16="http://schemas.microsoft.com/office/drawing/2014/main" id="{523B586E-B74A-FB5E-145E-2B6B9734C248}"/>
              </a:ext>
            </a:extLst>
          </p:cNvPr>
          <p:cNvSpPr>
            <a:spLocks noGrp="1"/>
          </p:cNvSpPr>
          <p:nvPr>
            <p:ph type="body" sz="quarter" idx="12"/>
          </p:nvPr>
        </p:nvSpPr>
        <p:spPr>
          <a:xfrm>
            <a:off x="3356269" y="6185762"/>
            <a:ext cx="5290425" cy="447675"/>
          </a:xfrm>
        </p:spPr>
        <p:txBody>
          <a:bodyPr>
            <a:normAutofit/>
          </a:bodyPr>
          <a:lstStyle/>
          <a:p>
            <a:r>
              <a:rPr lang="en-US" dirty="0"/>
              <a:t>Enterprise  Master </a:t>
            </a:r>
          </a:p>
        </p:txBody>
      </p:sp>
    </p:spTree>
    <p:extLst>
      <p:ext uri="{BB962C8B-B14F-4D97-AF65-F5344CB8AC3E}">
        <p14:creationId xmlns:p14="http://schemas.microsoft.com/office/powerpoint/2010/main" val="362578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19A4C-E2D5-6A19-D40D-3F75BD12F477}"/>
              </a:ext>
            </a:extLst>
          </p:cNvPr>
          <p:cNvSpPr>
            <a:spLocks noGrp="1"/>
          </p:cNvSpPr>
          <p:nvPr>
            <p:ph type="title"/>
          </p:nvPr>
        </p:nvSpPr>
        <p:spPr/>
        <p:txBody>
          <a:bodyPr/>
          <a:lstStyle/>
          <a:p>
            <a:pPr algn="ctr"/>
            <a:r>
              <a:rPr lang="en-US" dirty="0"/>
              <a:t>Learning Objectives</a:t>
            </a:r>
          </a:p>
        </p:txBody>
      </p:sp>
      <p:sp>
        <p:nvSpPr>
          <p:cNvPr id="3" name="Footer Placeholder 2">
            <a:extLst>
              <a:ext uri="{FF2B5EF4-FFF2-40B4-BE49-F238E27FC236}">
                <a16:creationId xmlns:a16="http://schemas.microsoft.com/office/drawing/2014/main" id="{D663FF3B-0929-8E43-C77D-03E787BD1716}"/>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EB16B316-DF37-2C1E-1646-781A416712F1}"/>
              </a:ext>
            </a:extLst>
          </p:cNvPr>
          <p:cNvSpPr>
            <a:spLocks noGrp="1"/>
          </p:cNvSpPr>
          <p:nvPr>
            <p:ph type="sldNum" sz="quarter" idx="12"/>
          </p:nvPr>
        </p:nvSpPr>
        <p:spPr/>
        <p:txBody>
          <a:bodyPr/>
          <a:lstStyle/>
          <a:p>
            <a:fld id="{80A81C14-33F8-BE40-BDED-F272C5E24441}" type="slidenum">
              <a:rPr lang="en-US" smtClean="0"/>
              <a:pPr/>
              <a:t>2</a:t>
            </a:fld>
            <a:endParaRPr lang="en-US" dirty="0"/>
          </a:p>
        </p:txBody>
      </p:sp>
      <p:sp>
        <p:nvSpPr>
          <p:cNvPr id="6" name="TextBox 5">
            <a:extLst>
              <a:ext uri="{FF2B5EF4-FFF2-40B4-BE49-F238E27FC236}">
                <a16:creationId xmlns:a16="http://schemas.microsoft.com/office/drawing/2014/main" id="{2E496A67-DD08-8E87-1EB4-0CBF4FC38D18}"/>
              </a:ext>
            </a:extLst>
          </p:cNvPr>
          <p:cNvSpPr txBox="1"/>
          <p:nvPr/>
        </p:nvSpPr>
        <p:spPr>
          <a:xfrm>
            <a:off x="6746570" y="136525"/>
            <a:ext cx="5366657" cy="646330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sz="1800" b="1" i="0" u="none" strike="noStrike" kern="1200" cap="none" spc="0" normalizeH="0" baseline="0" noProof="0" dirty="0">
                <a:ln>
                  <a:noFill/>
                </a:ln>
                <a:solidFill>
                  <a:srgbClr val="1D2B38"/>
                </a:solidFill>
                <a:effectLst/>
                <a:uLnTx/>
                <a:uFillTx/>
                <a:ea typeface="+mn-ea"/>
                <a:cs typeface="+mn-cs"/>
              </a:rPr>
              <a:t>Apply</a:t>
            </a:r>
            <a:r>
              <a:rPr kumimoji="0" lang="en-US" sz="1800" b="0" i="0" u="none" strike="noStrike" kern="1200" cap="none" spc="0" normalizeH="0" baseline="0" noProof="0" dirty="0">
                <a:ln>
                  <a:noFill/>
                </a:ln>
                <a:solidFill>
                  <a:srgbClr val="1D2B38"/>
                </a:solidFill>
                <a:effectLst/>
                <a:uLnTx/>
                <a:uFillTx/>
                <a:ea typeface="+mn-ea"/>
                <a:cs typeface="+mn-cs"/>
              </a:rPr>
              <a:t> cultural and linguistic competency to support respectful, patient‑centered, and culturally responsive care.</a:t>
            </a: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endParaRPr kumimoji="0" lang="en-US" sz="1800" b="0" i="0" u="none" strike="noStrike" kern="1200" cap="none" spc="0" normalizeH="0" baseline="0" noProof="0" dirty="0">
              <a:ln>
                <a:noFill/>
              </a:ln>
              <a:solidFill>
                <a:srgbClr val="1D2B38"/>
              </a:solidFill>
              <a:effectLst/>
              <a:uLnTx/>
              <a:uFillTx/>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sz="1800" b="1" i="0" u="none" strike="noStrike" kern="1200" cap="none" spc="0" normalizeH="0" baseline="0" noProof="0" dirty="0">
                <a:ln>
                  <a:noFill/>
                </a:ln>
                <a:solidFill>
                  <a:srgbClr val="1D2B38"/>
                </a:solidFill>
                <a:effectLst/>
                <a:uLnTx/>
                <a:uFillTx/>
                <a:ea typeface="+mn-ea"/>
                <a:cs typeface="+mn-cs"/>
              </a:rPr>
              <a:t>Recognize</a:t>
            </a:r>
            <a:r>
              <a:rPr kumimoji="0" lang="en-US" sz="1800" b="0" i="0" u="none" strike="noStrike" kern="1200" cap="none" spc="0" normalizeH="0" baseline="0" noProof="0" dirty="0">
                <a:ln>
                  <a:noFill/>
                </a:ln>
                <a:solidFill>
                  <a:srgbClr val="1D2B38"/>
                </a:solidFill>
                <a:effectLst/>
                <a:uLnTx/>
                <a:uFillTx/>
                <a:ea typeface="+mn-ea"/>
                <a:cs typeface="+mn-cs"/>
              </a:rPr>
              <a:t> how </a:t>
            </a:r>
            <a:r>
              <a:rPr kumimoji="0" lang="en-US" sz="1800" i="0" u="none" strike="noStrike" kern="1200" cap="none" spc="0" normalizeH="0" baseline="0" noProof="0" dirty="0">
                <a:ln>
                  <a:noFill/>
                </a:ln>
                <a:solidFill>
                  <a:srgbClr val="1D2B38"/>
                </a:solidFill>
                <a:effectLst/>
                <a:uLnTx/>
                <a:uFillTx/>
                <a:ea typeface="+mn-ea"/>
                <a:cs typeface="+mn-cs"/>
              </a:rPr>
              <a:t>health disparities</a:t>
            </a:r>
            <a:r>
              <a:rPr kumimoji="0" lang="en-US" sz="1800" b="0" i="0" u="none" strike="noStrike" kern="1200" cap="none" spc="0" normalizeH="0" baseline="0" noProof="0" dirty="0">
                <a:ln>
                  <a:noFill/>
                </a:ln>
                <a:solidFill>
                  <a:srgbClr val="1D2B38"/>
                </a:solidFill>
                <a:effectLst/>
                <a:uLnTx/>
                <a:uFillTx/>
                <a:ea typeface="+mn-ea"/>
                <a:cs typeface="+mn-cs"/>
              </a:rPr>
              <a:t>, systemic inequities, and health‑related social needs impact access, engagement, and outcomes.</a:t>
            </a: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endParaRPr kumimoji="0" lang="en-US" sz="1800" b="0" i="0" u="none" strike="noStrike" kern="1200" cap="none" spc="0" normalizeH="0" baseline="0" noProof="0" dirty="0">
              <a:ln>
                <a:noFill/>
              </a:ln>
              <a:solidFill>
                <a:srgbClr val="1D2B38"/>
              </a:solidFill>
              <a:effectLst/>
              <a:uLnTx/>
              <a:uFillTx/>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sz="1800" b="1" i="0" u="none" strike="noStrike" kern="1200" cap="none" spc="0" normalizeH="0" baseline="0" noProof="0" dirty="0">
                <a:ln>
                  <a:noFill/>
                </a:ln>
                <a:solidFill>
                  <a:srgbClr val="1D2B38"/>
                </a:solidFill>
                <a:effectLst/>
                <a:uLnTx/>
                <a:uFillTx/>
                <a:ea typeface="+mn-ea"/>
                <a:cs typeface="+mn-cs"/>
              </a:rPr>
              <a:t>Identify</a:t>
            </a:r>
            <a:r>
              <a:rPr kumimoji="0" lang="en-US" sz="1800" b="0" i="0" u="none" strike="noStrike" kern="1200" cap="none" spc="0" normalizeH="0" baseline="0" noProof="0" dirty="0">
                <a:ln>
                  <a:noFill/>
                </a:ln>
                <a:solidFill>
                  <a:srgbClr val="1D2B38"/>
                </a:solidFill>
                <a:effectLst/>
                <a:uLnTx/>
                <a:uFillTx/>
                <a:ea typeface="+mn-ea"/>
                <a:cs typeface="+mn-cs"/>
              </a:rPr>
              <a:t> and mitigate personal and structural biases, including othering, that affect care delivery and decision‑making.</a:t>
            </a: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endParaRPr kumimoji="0" lang="en-US" sz="1800" b="0" i="0" u="none" strike="noStrike" kern="1200" cap="none" spc="0" normalizeH="0" baseline="0" noProof="0" dirty="0">
              <a:ln>
                <a:noFill/>
              </a:ln>
              <a:solidFill>
                <a:srgbClr val="1D2B38"/>
              </a:solidFill>
              <a:effectLst/>
              <a:uLnTx/>
              <a:uFillTx/>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sz="1800" b="1" i="0" u="none" strike="noStrike" kern="1200" cap="none" spc="0" normalizeH="0" baseline="0" noProof="0" dirty="0">
                <a:ln>
                  <a:noFill/>
                </a:ln>
                <a:solidFill>
                  <a:srgbClr val="1D2B38"/>
                </a:solidFill>
                <a:effectLst/>
                <a:uLnTx/>
                <a:uFillTx/>
                <a:ea typeface="+mn-ea"/>
                <a:cs typeface="+mn-cs"/>
              </a:rPr>
              <a:t>Use</a:t>
            </a:r>
            <a:r>
              <a:rPr kumimoji="0" lang="en-US" sz="1800" b="0" i="0" u="none" strike="noStrike" kern="1200" cap="none" spc="0" normalizeH="0" baseline="0" noProof="0" dirty="0">
                <a:ln>
                  <a:noFill/>
                </a:ln>
                <a:solidFill>
                  <a:srgbClr val="1D2B38"/>
                </a:solidFill>
                <a:effectLst/>
                <a:uLnTx/>
                <a:uFillTx/>
                <a:ea typeface="+mn-ea"/>
                <a:cs typeface="+mn-cs"/>
              </a:rPr>
              <a:t> accessibility, accommodations, and </a:t>
            </a:r>
            <a:r>
              <a:rPr kumimoji="0" lang="en-US" sz="1800" i="0" u="none" strike="noStrike" kern="1200" cap="none" spc="0" normalizeH="0" baseline="0" noProof="0" dirty="0">
                <a:ln>
                  <a:noFill/>
                </a:ln>
                <a:solidFill>
                  <a:srgbClr val="1D2B38"/>
                </a:solidFill>
                <a:effectLst/>
                <a:uLnTx/>
                <a:uFillTx/>
                <a:ea typeface="+mn-ea"/>
                <a:cs typeface="+mn-cs"/>
              </a:rPr>
              <a:t>language assistance services </a:t>
            </a:r>
            <a:r>
              <a:rPr kumimoji="0" lang="en-US" sz="1800" b="0" i="0" u="none" strike="noStrike" kern="1200" cap="none" spc="0" normalizeH="0" baseline="0" noProof="0" dirty="0">
                <a:ln>
                  <a:noFill/>
                </a:ln>
                <a:solidFill>
                  <a:srgbClr val="1D2B38"/>
                </a:solidFill>
                <a:effectLst/>
                <a:uLnTx/>
                <a:uFillTx/>
                <a:ea typeface="+mn-ea"/>
                <a:cs typeface="+mn-cs"/>
              </a:rPr>
              <a:t>to ensure effective communication for patients with disabilities, individuals </a:t>
            </a:r>
            <a:r>
              <a:rPr kumimoji="0" lang="en-US" sz="1800" b="0" i="0" u="none" strike="noStrike" kern="1200" cap="none" spc="0" normalizeH="0" baseline="0" noProof="0" dirty="0">
                <a:ln>
                  <a:noFill/>
                </a:ln>
                <a:effectLst/>
                <a:uLnTx/>
                <a:uFillTx/>
                <a:ea typeface="+mn-ea"/>
                <a:cs typeface="+mn-cs"/>
              </a:rPr>
              <a:t>who use augmentative and alternative communication, and Limited English </a:t>
            </a:r>
            <a:r>
              <a:rPr kumimoji="0" lang="en-US" sz="1800" b="0" i="0" u="none" strike="noStrike" kern="1200" cap="none" spc="0" normalizeH="0" baseline="0" noProof="0" dirty="0">
                <a:ln>
                  <a:noFill/>
                </a:ln>
                <a:solidFill>
                  <a:srgbClr val="1D2B38"/>
                </a:solidFill>
                <a:effectLst/>
                <a:uLnTx/>
                <a:uFillTx/>
                <a:ea typeface="+mn-ea"/>
                <a:cs typeface="+mn-cs"/>
              </a:rPr>
              <a:t>proficiency (LEP).</a:t>
            </a: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endParaRPr kumimoji="0" lang="en-US" sz="1800" b="0" i="0" u="none" strike="noStrike" kern="1200" cap="none" spc="0" normalizeH="0" baseline="0" noProof="0" dirty="0">
              <a:ln>
                <a:noFill/>
              </a:ln>
              <a:solidFill>
                <a:srgbClr val="1D2B38"/>
              </a:solidFill>
              <a:effectLst/>
              <a:uLnTx/>
              <a:uFillTx/>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sz="1800" b="1" i="0" u="none" strike="noStrike" kern="1200" cap="none" spc="0" normalizeH="0" baseline="0" noProof="0" dirty="0">
                <a:ln>
                  <a:noFill/>
                </a:ln>
                <a:solidFill>
                  <a:srgbClr val="1D2B38"/>
                </a:solidFill>
                <a:effectLst/>
                <a:uLnTx/>
                <a:uFillTx/>
                <a:ea typeface="+mn-ea"/>
                <a:cs typeface="+mn-cs"/>
              </a:rPr>
              <a:t>Understand</a:t>
            </a:r>
            <a:r>
              <a:rPr kumimoji="0" lang="en-US" sz="1800" b="0" i="0" u="none" strike="noStrike" kern="1200" cap="none" spc="0" normalizeH="0" baseline="0" noProof="0" dirty="0">
                <a:ln>
                  <a:noFill/>
                </a:ln>
                <a:solidFill>
                  <a:srgbClr val="1D2B38"/>
                </a:solidFill>
                <a:effectLst/>
                <a:uLnTx/>
                <a:uFillTx/>
                <a:ea typeface="+mn-ea"/>
                <a:cs typeface="+mn-cs"/>
              </a:rPr>
              <a:t> the role of </a:t>
            </a:r>
            <a:r>
              <a:rPr kumimoji="0" lang="en-US" sz="1800" i="0" u="none" strike="noStrike" kern="1200" cap="none" spc="0" normalizeH="0" baseline="0" noProof="0" dirty="0">
                <a:ln>
                  <a:noFill/>
                </a:ln>
                <a:solidFill>
                  <a:srgbClr val="1D2B38"/>
                </a:solidFill>
                <a:effectLst/>
                <a:uLnTx/>
                <a:uFillTx/>
                <a:ea typeface="+mn-ea"/>
                <a:cs typeface="+mn-cs"/>
              </a:rPr>
              <a:t>Race, Ethnicity, and Language (REL) data in advancing quality improvement, language access, and health equity</a:t>
            </a:r>
            <a:r>
              <a:rPr kumimoji="0" lang="en-US" sz="1800" i="0" u="none" strike="noStrike" kern="1200" cap="none" spc="0" normalizeH="0" baseline="0" noProof="0" dirty="0">
                <a:ln>
                  <a:noFill/>
                </a:ln>
                <a:solidFill>
                  <a:srgbClr val="1D2B38"/>
                </a:solidFill>
                <a:effectLst/>
                <a:uLnTx/>
                <a:uFillTx/>
                <a:latin typeface="Calibri" panose="02110004020202020204"/>
                <a:ea typeface="+mn-ea"/>
                <a:cs typeface="+mn-cs"/>
              </a:rPr>
              <a:t>.</a:t>
            </a:r>
            <a:endParaRPr lang="en-US" dirty="0"/>
          </a:p>
        </p:txBody>
      </p:sp>
    </p:spTree>
    <p:extLst>
      <p:ext uri="{BB962C8B-B14F-4D97-AF65-F5344CB8AC3E}">
        <p14:creationId xmlns:p14="http://schemas.microsoft.com/office/powerpoint/2010/main" val="916782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DCFB30-26CB-7124-4278-C20A2B228FE8}"/>
              </a:ext>
            </a:extLst>
          </p:cNvPr>
          <p:cNvSpPr>
            <a:spLocks noGrp="1"/>
          </p:cNvSpPr>
          <p:nvPr>
            <p:ph type="sldNum" sz="quarter" idx="12"/>
          </p:nvPr>
        </p:nvSpPr>
        <p:spPr/>
        <p:txBody>
          <a:bodyPr/>
          <a:lstStyle/>
          <a:p>
            <a:fld id="{80A81C14-33F8-BE40-BDED-F272C5E24441}" type="slidenum">
              <a:rPr lang="en-US" smtClean="0"/>
              <a:pPr/>
              <a:t>3</a:t>
            </a:fld>
            <a:endParaRPr lang="en-US" dirty="0"/>
          </a:p>
        </p:txBody>
      </p:sp>
      <p:sp>
        <p:nvSpPr>
          <p:cNvPr id="3" name="Footer Placeholder 2">
            <a:extLst>
              <a:ext uri="{FF2B5EF4-FFF2-40B4-BE49-F238E27FC236}">
                <a16:creationId xmlns:a16="http://schemas.microsoft.com/office/drawing/2014/main" id="{F4910A72-4DB2-D0F4-DD92-EE3200FD2B1B}"/>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0282E3DD-63A9-B63C-F092-9A9458EE160D}"/>
              </a:ext>
            </a:extLst>
          </p:cNvPr>
          <p:cNvSpPr>
            <a:spLocks noGrp="1"/>
          </p:cNvSpPr>
          <p:nvPr>
            <p:ph type="title"/>
          </p:nvPr>
        </p:nvSpPr>
        <p:spPr>
          <a:xfrm>
            <a:off x="614915" y="738888"/>
            <a:ext cx="7359503" cy="659220"/>
          </a:xfrm>
        </p:spPr>
        <p:txBody>
          <a:bodyPr>
            <a:normAutofit/>
          </a:bodyPr>
          <a:lstStyle/>
          <a:p>
            <a:r>
              <a:rPr lang="en-US" dirty="0"/>
              <a:t>Why This Training Matters </a:t>
            </a:r>
          </a:p>
        </p:txBody>
      </p:sp>
      <p:sp>
        <p:nvSpPr>
          <p:cNvPr id="6" name="Text Placeholder 5">
            <a:extLst>
              <a:ext uri="{FF2B5EF4-FFF2-40B4-BE49-F238E27FC236}">
                <a16:creationId xmlns:a16="http://schemas.microsoft.com/office/drawing/2014/main" id="{B2F9513E-CB1F-9379-14A6-859573CBA8E2}"/>
              </a:ext>
            </a:extLst>
          </p:cNvPr>
          <p:cNvSpPr>
            <a:spLocks noGrp="1"/>
          </p:cNvSpPr>
          <p:nvPr>
            <p:ph type="body" sz="quarter" idx="15"/>
          </p:nvPr>
        </p:nvSpPr>
        <p:spPr>
          <a:xfrm>
            <a:off x="157161" y="2041920"/>
            <a:ext cx="7817258" cy="4314429"/>
          </a:xfrm>
        </p:spPr>
        <p:txBody>
          <a:bodyPr/>
          <a:lstStyle/>
          <a:p>
            <a:r>
              <a:rPr lang="en-US" sz="1800" dirty="0">
                <a:solidFill>
                  <a:schemeClr val="tx1"/>
                </a:solidFill>
                <a:latin typeface="+mn-lt"/>
              </a:rPr>
              <a:t>High‑quality clinical care is contingent upon more than medical proficiency alone. Patient outcomes are influenced by their ability to comprehend treatment plans, access necessary services, and experience respect within the health care system.</a:t>
            </a:r>
          </a:p>
          <a:p>
            <a:pPr marL="285750" indent="-285750">
              <a:buFont typeface="Calibri" panose="020B0604020202020204" pitchFamily="34" charset="0"/>
              <a:buChar char="•"/>
            </a:pPr>
            <a:r>
              <a:rPr lang="en-US" sz="1800" dirty="0">
                <a:solidFill>
                  <a:schemeClr val="tx1"/>
                </a:solidFill>
                <a:latin typeface="+mn-lt"/>
              </a:rPr>
              <a:t>The effectiveness and safety of patient care are determined not solely by clinical skill, but also by patients' capacity to understand their care, navigate available resources, and articulate their needs.</a:t>
            </a:r>
          </a:p>
          <a:p>
            <a:pPr marL="285750" indent="-285750">
              <a:buFont typeface="Calibri" panose="020B0604020202020204" pitchFamily="34" charset="0"/>
              <a:buChar char="•"/>
            </a:pPr>
            <a:r>
              <a:rPr lang="en-US" sz="1800" dirty="0">
                <a:solidFill>
                  <a:schemeClr val="tx1"/>
                </a:solidFill>
                <a:latin typeface="+mn-lt"/>
              </a:rPr>
              <a:t>Health disparities, social determinants, language barriers, and accessibility for individuals with disabilities all have a direct effect on adherence, trust, and gaps in preventable care.</a:t>
            </a:r>
          </a:p>
          <a:p>
            <a:pPr marL="285750" indent="-285750">
              <a:buFont typeface="Calibri" panose="020B0604020202020204" pitchFamily="34" charset="0"/>
              <a:buChar char="•"/>
            </a:pPr>
            <a:r>
              <a:rPr lang="en-US" sz="1800" dirty="0">
                <a:solidFill>
                  <a:schemeClr val="tx1"/>
                </a:solidFill>
                <a:latin typeface="+mn-lt"/>
              </a:rPr>
              <a:t>Cultural responsiveness represents a continuous process in clinical practice that enhances communication, fosters trust, and advances patient-centered care.</a:t>
            </a:r>
          </a:p>
          <a:p>
            <a:endParaRPr lang="en-US" sz="1400" dirty="0">
              <a:solidFill>
                <a:schemeClr val="tx1"/>
              </a:solidFill>
            </a:endParaRPr>
          </a:p>
        </p:txBody>
      </p:sp>
      <p:pic>
        <p:nvPicPr>
          <p:cNvPr id="14" name="Picture 13" descr="Healthcare professional talking to a patient in bed">
            <a:extLst>
              <a:ext uri="{FF2B5EF4-FFF2-40B4-BE49-F238E27FC236}">
                <a16:creationId xmlns:a16="http://schemas.microsoft.com/office/drawing/2014/main" id="{529942E8-358A-2447-194C-3C1599A4E948}"/>
              </a:ext>
            </a:extLst>
          </p:cNvPr>
          <p:cNvPicPr>
            <a:picLocks noChangeAspect="1"/>
          </p:cNvPicPr>
          <p:nvPr/>
        </p:nvPicPr>
        <p:blipFill>
          <a:blip r:embed="rId2"/>
          <a:stretch>
            <a:fillRect/>
          </a:stretch>
        </p:blipFill>
        <p:spPr>
          <a:xfrm>
            <a:off x="7711081" y="2505923"/>
            <a:ext cx="3727779" cy="2882505"/>
          </a:xfrm>
          <a:prstGeom prst="ellipse">
            <a:avLst/>
          </a:prstGeom>
          <a:ln>
            <a:noFill/>
          </a:ln>
          <a:effectLst>
            <a:softEdge rad="112500"/>
          </a:effectLst>
        </p:spPr>
      </p:pic>
      <p:sp>
        <p:nvSpPr>
          <p:cNvPr id="5" name="TextBox 4">
            <a:extLst>
              <a:ext uri="{FF2B5EF4-FFF2-40B4-BE49-F238E27FC236}">
                <a16:creationId xmlns:a16="http://schemas.microsoft.com/office/drawing/2014/main" id="{186A07EA-352C-81A1-9DCE-E7EA74678CDB}"/>
              </a:ext>
            </a:extLst>
          </p:cNvPr>
          <p:cNvSpPr txBox="1"/>
          <p:nvPr/>
        </p:nvSpPr>
        <p:spPr>
          <a:xfrm>
            <a:off x="614915" y="6119112"/>
            <a:ext cx="8550856" cy="246221"/>
          </a:xfrm>
          <a:prstGeom prst="rect">
            <a:avLst/>
          </a:prstGeom>
          <a:noFill/>
        </p:spPr>
        <p:txBody>
          <a:bodyPr wrap="square" rtlCol="0">
            <a:spAutoFit/>
          </a:bodyPr>
          <a:lstStyle/>
          <a:p>
            <a:r>
              <a:rPr lang="en-US" sz="1000" dirty="0"/>
              <a:t>All images are used under license for illustrative purposes only. Any individual depicted is a model.</a:t>
            </a:r>
          </a:p>
        </p:txBody>
      </p:sp>
    </p:spTree>
    <p:extLst>
      <p:ext uri="{BB962C8B-B14F-4D97-AF65-F5344CB8AC3E}">
        <p14:creationId xmlns:p14="http://schemas.microsoft.com/office/powerpoint/2010/main" val="347773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570F49-1863-F4B7-C745-20A507BC8A89}"/>
              </a:ext>
            </a:extLst>
          </p:cNvPr>
          <p:cNvSpPr>
            <a:spLocks noGrp="1"/>
          </p:cNvSpPr>
          <p:nvPr>
            <p:ph type="sldNum" sz="quarter" idx="12"/>
          </p:nvPr>
        </p:nvSpPr>
        <p:spPr>
          <a:xfrm>
            <a:off x="8695660" y="6356350"/>
            <a:ext cx="274320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0A81C14-33F8-BE40-BDED-F272C5E24441}" type="slidenum">
              <a:rPr kumimoji="0" lang="en-US" sz="800" b="0" i="0" u="none" strike="noStrike" kern="1200" cap="none" spc="0" normalizeH="0" baseline="0" noProof="0" smtClean="0">
                <a:ln>
                  <a:noFill/>
                </a:ln>
                <a:solidFill>
                  <a:srgbClr val="003BA4">
                    <a:lumMod val="20000"/>
                    <a:lumOff val="80000"/>
                  </a:srgbClr>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a:t>
            </a:fld>
            <a:endParaRPr kumimoji="0" lang="en-US" sz="800" b="0" i="0" u="none" strike="noStrike" kern="1200" cap="none" spc="0" normalizeH="0" baseline="0" noProof="0" dirty="0">
              <a:ln>
                <a:noFill/>
              </a:ln>
              <a:solidFill>
                <a:srgbClr val="003BA4">
                  <a:lumMod val="20000"/>
                  <a:lumOff val="80000"/>
                </a:srgbClr>
              </a:solidFill>
              <a:effectLst/>
              <a:uLnTx/>
              <a:uFillTx/>
              <a:latin typeface="Calibri" panose="02110004020202020204"/>
              <a:ea typeface="+mn-ea"/>
              <a:cs typeface="+mn-cs"/>
            </a:endParaRPr>
          </a:p>
        </p:txBody>
      </p:sp>
      <p:sp>
        <p:nvSpPr>
          <p:cNvPr id="3" name="Footer Placeholder 2">
            <a:extLst>
              <a:ext uri="{FF2B5EF4-FFF2-40B4-BE49-F238E27FC236}">
                <a16:creationId xmlns:a16="http://schemas.microsoft.com/office/drawing/2014/main" id="{AB14C9BE-4673-3F80-598C-31E1E2750711}"/>
              </a:ext>
            </a:extLst>
          </p:cNvPr>
          <p:cNvSpPr>
            <a:spLocks noGrp="1"/>
          </p:cNvSpPr>
          <p:nvPr>
            <p:ph type="ftr" sz="quarter" idx="13"/>
          </p:nvPr>
        </p:nvSpPr>
        <p:spPr>
          <a:xfrm>
            <a:off x="659219" y="6356350"/>
            <a:ext cx="7315200"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800" b="0" i="0" u="none" strike="noStrike" kern="1200" cap="none" spc="300" normalizeH="0" baseline="0" noProof="0" dirty="0">
                <a:ln>
                  <a:noFill/>
                </a:ln>
                <a:solidFill>
                  <a:srgbClr val="003BA4">
                    <a:lumMod val="20000"/>
                    <a:lumOff val="80000"/>
                  </a:srgbClr>
                </a:solidFill>
                <a:effectLst/>
                <a:uLnTx/>
                <a:uFillTx/>
                <a:latin typeface="Calibri" panose="02110004020202020204"/>
                <a:ea typeface="+mn-ea"/>
                <a:cs typeface="+mn-cs"/>
              </a:rPr>
              <a:t>AMERIHEALTH CARITAS  |  PROPRIETARY AND CONFIDENTIAL  </a:t>
            </a:r>
          </a:p>
        </p:txBody>
      </p:sp>
      <p:sp>
        <p:nvSpPr>
          <p:cNvPr id="5" name="Title 4">
            <a:extLst>
              <a:ext uri="{FF2B5EF4-FFF2-40B4-BE49-F238E27FC236}">
                <a16:creationId xmlns:a16="http://schemas.microsoft.com/office/drawing/2014/main" id="{4FA8215A-98EC-4CCD-B949-9532237F3658}"/>
              </a:ext>
            </a:extLst>
          </p:cNvPr>
          <p:cNvSpPr>
            <a:spLocks noGrp="1"/>
          </p:cNvSpPr>
          <p:nvPr>
            <p:ph type="title"/>
          </p:nvPr>
        </p:nvSpPr>
        <p:spPr>
          <a:xfrm>
            <a:off x="614915" y="738888"/>
            <a:ext cx="7865206" cy="659220"/>
          </a:xfrm>
        </p:spPr>
        <p:txBody>
          <a:bodyPr anchor="ctr">
            <a:normAutofit/>
          </a:bodyPr>
          <a:lstStyle/>
          <a:p>
            <a:r>
              <a:rPr lang="en-US" dirty="0"/>
              <a:t>Cultural Responsiveness In Practice </a:t>
            </a:r>
          </a:p>
        </p:txBody>
      </p:sp>
      <p:sp>
        <p:nvSpPr>
          <p:cNvPr id="4" name="TextBox 3">
            <a:extLst>
              <a:ext uri="{FF2B5EF4-FFF2-40B4-BE49-F238E27FC236}">
                <a16:creationId xmlns:a16="http://schemas.microsoft.com/office/drawing/2014/main" id="{081E7DC7-ADF8-0223-7BEA-EE7E1D6224C6}"/>
              </a:ext>
            </a:extLst>
          </p:cNvPr>
          <p:cNvSpPr txBox="1"/>
          <p:nvPr/>
        </p:nvSpPr>
        <p:spPr>
          <a:xfrm>
            <a:off x="381000" y="1832035"/>
            <a:ext cx="11332029" cy="4524315"/>
          </a:xfrm>
          <a:prstGeom prst="rect">
            <a:avLst/>
          </a:prstGeom>
          <a:noFill/>
        </p:spPr>
        <p:txBody>
          <a:bodyPr wrap="square">
            <a:spAutoFit/>
          </a:bodyPr>
          <a:lstStyle/>
          <a:p>
            <a:endParaRPr lang="en-US" dirty="0"/>
          </a:p>
          <a:p>
            <a:r>
              <a:rPr lang="en-US" dirty="0"/>
              <a:t>This training addresses cultural responsiveness, health disparities, social determinants of health (SDOH), health-related social needs (HRSN), language access, and disability access, as these elements significantly influence patient safety, adherence, trust, and outcomes. Patients enter clinical settings with diverse experiences, communication preferences, and obstacles. If these factors are not properly identified, even well-intentioned care may fall short.</a:t>
            </a:r>
          </a:p>
          <a:p>
            <a:endParaRPr lang="en-US" dirty="0"/>
          </a:p>
          <a:p>
            <a:r>
              <a:rPr lang="en-US" dirty="0"/>
              <a:t>Delivering culturally responsive and equitable care enables clinicians to:</a:t>
            </a:r>
          </a:p>
          <a:p>
            <a:endParaRPr lang="en-US" dirty="0"/>
          </a:p>
          <a:p>
            <a:pPr marL="285750" indent="-285750">
              <a:buFont typeface="Calibri" panose="020B0604020202020204" pitchFamily="34" charset="0"/>
              <a:buChar char="•"/>
            </a:pPr>
            <a:r>
              <a:rPr lang="en-US" dirty="0"/>
              <a:t>Communicate more effectively</a:t>
            </a:r>
          </a:p>
          <a:p>
            <a:pPr marL="285750" indent="-285750">
              <a:buFont typeface="Calibri" panose="020B0604020202020204" pitchFamily="34" charset="0"/>
              <a:buChar char="•"/>
            </a:pPr>
            <a:r>
              <a:rPr lang="en-US" dirty="0"/>
              <a:t>Minimize misunderstandings and preventable gaps in care</a:t>
            </a:r>
          </a:p>
          <a:p>
            <a:pPr marL="285750" indent="-285750">
              <a:buFont typeface="Calibri" panose="020B0604020202020204" pitchFamily="34" charset="0"/>
              <a:buChar char="•"/>
            </a:pPr>
            <a:r>
              <a:rPr lang="en-US" dirty="0"/>
              <a:t>Foster trust among diverse patient groups</a:t>
            </a:r>
          </a:p>
          <a:p>
            <a:pPr marL="285750" indent="-285750">
              <a:buFont typeface="Calibri" panose="020B0604020202020204" pitchFamily="34" charset="0"/>
              <a:buChar char="•"/>
            </a:pPr>
            <a:r>
              <a:rPr lang="en-US" dirty="0"/>
              <a:t>Provide truly patient-centered care</a:t>
            </a:r>
          </a:p>
          <a:p>
            <a:r>
              <a:rPr lang="en-US" dirty="0"/>
              <a:t> </a:t>
            </a:r>
          </a:p>
          <a:p>
            <a:r>
              <a:rPr lang="en-US" b="1" i="1" dirty="0"/>
              <a:t>This approach should be viewed not as a checklist or a singular requirement, but as an ongoing clinical practice that enhances the quality and equity of care for all patients</a:t>
            </a:r>
            <a:r>
              <a:rPr lang="en-US" dirty="0"/>
              <a:t>.</a:t>
            </a:r>
          </a:p>
        </p:txBody>
      </p:sp>
    </p:spTree>
    <p:extLst>
      <p:ext uri="{BB962C8B-B14F-4D97-AF65-F5344CB8AC3E}">
        <p14:creationId xmlns:p14="http://schemas.microsoft.com/office/powerpoint/2010/main" val="1568618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8821802-5E80-B337-AB98-6F5AE34F7125}"/>
              </a:ext>
            </a:extLst>
          </p:cNvPr>
          <p:cNvSpPr>
            <a:spLocks noGrp="1"/>
          </p:cNvSpPr>
          <p:nvPr>
            <p:ph type="body" sz="quarter" idx="10"/>
          </p:nvPr>
        </p:nvSpPr>
        <p:spPr/>
        <p:txBody>
          <a:bodyPr>
            <a:noAutofit/>
          </a:bodyPr>
          <a:lstStyle/>
          <a:p>
            <a:pPr algn="ctr"/>
            <a:r>
              <a:rPr lang="en-US" sz="4800" dirty="0"/>
              <a:t>Core Terms and Definitions   </a:t>
            </a:r>
          </a:p>
        </p:txBody>
      </p:sp>
      <p:sp>
        <p:nvSpPr>
          <p:cNvPr id="2" name="Slide Number Placeholder 1">
            <a:extLst>
              <a:ext uri="{FF2B5EF4-FFF2-40B4-BE49-F238E27FC236}">
                <a16:creationId xmlns:a16="http://schemas.microsoft.com/office/drawing/2014/main" id="{10FEED9A-A6A7-A0C7-D774-E4517C1C97AD}"/>
              </a:ext>
            </a:extLst>
          </p:cNvPr>
          <p:cNvSpPr>
            <a:spLocks noGrp="1"/>
          </p:cNvSpPr>
          <p:nvPr>
            <p:ph type="sldNum" sz="quarter" idx="4294967295"/>
          </p:nvPr>
        </p:nvSpPr>
        <p:spPr>
          <a:xfrm>
            <a:off x="9448800" y="6356350"/>
            <a:ext cx="2743200" cy="365125"/>
          </a:xfrm>
        </p:spPr>
        <p:txBody>
          <a:bodyPr/>
          <a:lstStyle/>
          <a:p>
            <a:fld id="{80A81C14-33F8-BE40-BDED-F272C5E24441}" type="slidenum">
              <a:rPr lang="en-US" smtClean="0"/>
              <a:pPr/>
              <a:t>5</a:t>
            </a:fld>
            <a:endParaRPr lang="en-US" dirty="0"/>
          </a:p>
        </p:txBody>
      </p:sp>
      <p:sp>
        <p:nvSpPr>
          <p:cNvPr id="3" name="Footer Placeholder 2">
            <a:extLst>
              <a:ext uri="{FF2B5EF4-FFF2-40B4-BE49-F238E27FC236}">
                <a16:creationId xmlns:a16="http://schemas.microsoft.com/office/drawing/2014/main" id="{E7FB71EC-9220-412C-4E5D-D3F94B8AE395}"/>
              </a:ext>
            </a:extLst>
          </p:cNvPr>
          <p:cNvSpPr>
            <a:spLocks noGrp="1"/>
          </p:cNvSpPr>
          <p:nvPr>
            <p:ph type="ftr" sz="quarter" idx="4294967295"/>
          </p:nvPr>
        </p:nvSpPr>
        <p:spPr>
          <a:xfrm>
            <a:off x="0" y="6356350"/>
            <a:ext cx="7315200" cy="365125"/>
          </a:xfrm>
        </p:spPr>
        <p:txBody>
          <a:bodyPr/>
          <a:lstStyle/>
          <a:p>
            <a:r>
              <a:rPr lang="en-US" dirty="0"/>
              <a:t>AMERIHEALTH CARITAS  |  PROPRIETARY AND CONFIDENTIAL  </a:t>
            </a:r>
          </a:p>
        </p:txBody>
      </p:sp>
    </p:spTree>
    <p:extLst>
      <p:ext uri="{BB962C8B-B14F-4D97-AF65-F5344CB8AC3E}">
        <p14:creationId xmlns:p14="http://schemas.microsoft.com/office/powerpoint/2010/main" val="1563759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41E332-537C-B5E4-334E-635578AF87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A81C14-33F8-BE40-BDED-F272C5E24441}" type="slidenum">
              <a:rPr kumimoji="0" lang="en-US" sz="800" b="0" i="0" u="none" strike="noStrike" kern="1200" cap="none" spc="0" normalizeH="0" baseline="0" noProof="0" smtClean="0">
                <a:ln>
                  <a:noFill/>
                </a:ln>
                <a:solidFill>
                  <a:srgbClr val="19237E">
                    <a:lumMod val="20000"/>
                    <a:lumOff val="80000"/>
                  </a:srgbClr>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srgbClr val="19237E">
                  <a:lumMod val="20000"/>
                  <a:lumOff val="80000"/>
                </a:srgbClr>
              </a:solidFill>
              <a:effectLst/>
              <a:uLnTx/>
              <a:uFillTx/>
              <a:latin typeface="Calibri" panose="02110004020202020204"/>
              <a:ea typeface="+mn-ea"/>
              <a:cs typeface="+mn-cs"/>
            </a:endParaRPr>
          </a:p>
        </p:txBody>
      </p:sp>
      <p:sp>
        <p:nvSpPr>
          <p:cNvPr id="3" name="Footer Placeholder 2">
            <a:extLst>
              <a:ext uri="{FF2B5EF4-FFF2-40B4-BE49-F238E27FC236}">
                <a16:creationId xmlns:a16="http://schemas.microsoft.com/office/drawing/2014/main" id="{E3025619-AFB1-E698-8645-BAEEFE2B947D}"/>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19237E">
                    <a:lumMod val="20000"/>
                    <a:lumOff val="80000"/>
                  </a:srgbClr>
                </a:solidFill>
                <a:effectLst/>
                <a:uLnTx/>
                <a:uFillTx/>
                <a:latin typeface="Calibri" panose="02110004020202020204"/>
                <a:ea typeface="+mn-ea"/>
                <a:cs typeface="+mn-cs"/>
              </a:rPr>
              <a:t>AMERIHEALTH CARITAS  |  PROPRIETARY AND CONFIDENTIAL  </a:t>
            </a:r>
          </a:p>
        </p:txBody>
      </p:sp>
      <p:sp>
        <p:nvSpPr>
          <p:cNvPr id="4" name="Title 3">
            <a:extLst>
              <a:ext uri="{FF2B5EF4-FFF2-40B4-BE49-F238E27FC236}">
                <a16:creationId xmlns:a16="http://schemas.microsoft.com/office/drawing/2014/main" id="{9DD07A1D-DA63-A72B-974C-18C10BC18E17}"/>
              </a:ext>
            </a:extLst>
          </p:cNvPr>
          <p:cNvSpPr>
            <a:spLocks noGrp="1"/>
          </p:cNvSpPr>
          <p:nvPr>
            <p:ph type="title"/>
          </p:nvPr>
        </p:nvSpPr>
        <p:spPr>
          <a:xfrm>
            <a:off x="954151" y="688784"/>
            <a:ext cx="9555186" cy="659220"/>
          </a:xfrm>
        </p:spPr>
        <p:txBody>
          <a:bodyPr>
            <a:noAutofit/>
          </a:bodyPr>
          <a:lstStyle/>
          <a:p>
            <a:r>
              <a:rPr lang="en-US" dirty="0">
                <a:ea typeface="Calibri" panose="020F0502020204030204" pitchFamily="34" charset="0"/>
                <a:cs typeface="Calibri" panose="020F0502020204030204" pitchFamily="34" charset="0"/>
              </a:rPr>
              <a:t>What Is Cultural Responsiveness? </a:t>
            </a:r>
            <a:endParaRPr lang="en-US" dirty="0"/>
          </a:p>
        </p:txBody>
      </p:sp>
      <p:sp>
        <p:nvSpPr>
          <p:cNvPr id="8" name="TextBox 7">
            <a:extLst>
              <a:ext uri="{FF2B5EF4-FFF2-40B4-BE49-F238E27FC236}">
                <a16:creationId xmlns:a16="http://schemas.microsoft.com/office/drawing/2014/main" id="{C420956C-31C2-82D0-6995-6D431066A343}"/>
              </a:ext>
            </a:extLst>
          </p:cNvPr>
          <p:cNvSpPr txBox="1"/>
          <p:nvPr/>
        </p:nvSpPr>
        <p:spPr>
          <a:xfrm>
            <a:off x="659219" y="2016691"/>
            <a:ext cx="11258461" cy="3200876"/>
          </a:xfrm>
          <a:prstGeom prst="rect">
            <a:avLst/>
          </a:prstGeom>
          <a:noFill/>
        </p:spPr>
        <p:txBody>
          <a:bodyPr wrap="square">
            <a:spAutoFit/>
          </a:bodyPr>
          <a:lstStyle/>
          <a:p>
            <a:r>
              <a:rPr lang="en-US" dirty="0">
                <a:ea typeface="Calibri" panose="020F0502020204030204" pitchFamily="34" charset="0"/>
                <a:cs typeface="Calibri" panose="020F0502020204030204" pitchFamily="34" charset="0"/>
              </a:rPr>
              <a:t>Cultural responsiveness describes the capacity of individuals and organizations to engage respectfully and effectively with people from diverse racial and cultural backgrounds, abilities, economic statuses, sexual orientations, and religious traditions. It involves acknowledging, valuing, and honoring the unique contributions of individuals, families, and communities throughout the care process.</a:t>
            </a:r>
          </a:p>
          <a:p>
            <a:endParaRPr lang="en-US" dirty="0">
              <a:ea typeface="Calibri" panose="020F0502020204030204" pitchFamily="34" charset="0"/>
              <a:cs typeface="Calibri" panose="020F0502020204030204" pitchFamily="34" charset="0"/>
            </a:endParaRPr>
          </a:p>
          <a:p>
            <a:r>
              <a:rPr lang="en-US" dirty="0">
                <a:ea typeface="Calibri" panose="020F0502020204030204" pitchFamily="34" charset="0"/>
                <a:cs typeface="Calibri" panose="020F0502020204030204" pitchFamily="34" charset="0"/>
              </a:rPr>
              <a:t>To be culturally responsive, one must practice self-awareness by examining one’s own beliefs, values, and possible biases, and remain open to learning from others.</a:t>
            </a:r>
          </a:p>
          <a:p>
            <a:endParaRPr lang="en-US" dirty="0">
              <a:ea typeface="Calibri" panose="020F0502020204030204" pitchFamily="34" charset="0"/>
              <a:cs typeface="Calibri" panose="020F0502020204030204" pitchFamily="34" charset="0"/>
            </a:endParaRPr>
          </a:p>
          <a:p>
            <a:r>
              <a:rPr lang="en-US" dirty="0">
                <a:ea typeface="Calibri" panose="020F0502020204030204" pitchFamily="34" charset="0"/>
                <a:cs typeface="Calibri" panose="020F0502020204030204" pitchFamily="34" charset="0"/>
              </a:rPr>
              <a:t>This continuous effort fosters respectful communication, establishes trust, and ensures patient-centered care that reflects the needs, preferences, and lived experiences of those served.</a:t>
            </a:r>
          </a:p>
          <a:p>
            <a:endParaRPr kumimoji="0" lang="en-US" sz="2200" b="0" i="0" u="none" strike="noStrike" kern="1200" cap="none" spc="0" normalizeH="0" baseline="0" noProof="0" dirty="0">
              <a:ln>
                <a:noFill/>
              </a:ln>
              <a:solidFill>
                <a:srgbClr val="1D2B38"/>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55928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19DFFD-B8CA-3436-0EC8-709550417103}"/>
              </a:ext>
            </a:extLst>
          </p:cNvPr>
          <p:cNvSpPr>
            <a:spLocks noGrp="1"/>
          </p:cNvSpPr>
          <p:nvPr>
            <p:ph type="body" idx="24"/>
          </p:nvPr>
        </p:nvSpPr>
        <p:spPr>
          <a:xfrm>
            <a:off x="5408029" y="1430482"/>
            <a:ext cx="1347621" cy="659220"/>
          </a:xfrm>
        </p:spPr>
        <p:txBody>
          <a:bodyPr>
            <a:normAutofit fontScale="25000" lnSpcReduction="20000"/>
          </a:bodyPr>
          <a:lstStyle/>
          <a:p>
            <a:pPr algn="ctr"/>
            <a:r>
              <a:rPr lang="en-US" sz="7200" dirty="0">
                <a:solidFill>
                  <a:schemeClr val="bg1"/>
                </a:solidFill>
              </a:rPr>
              <a:t>Cultural Awareness</a:t>
            </a:r>
            <a:endParaRPr lang="en-US" dirty="0">
              <a:solidFill>
                <a:schemeClr val="bg1"/>
              </a:solidFill>
            </a:endParaRPr>
          </a:p>
        </p:txBody>
      </p:sp>
      <p:sp>
        <p:nvSpPr>
          <p:cNvPr id="3" name="Text Placeholder 2">
            <a:extLst>
              <a:ext uri="{FF2B5EF4-FFF2-40B4-BE49-F238E27FC236}">
                <a16:creationId xmlns:a16="http://schemas.microsoft.com/office/drawing/2014/main" id="{73A30813-1E78-92A7-5C60-6D0990E0C410}"/>
              </a:ext>
            </a:extLst>
          </p:cNvPr>
          <p:cNvSpPr>
            <a:spLocks noGrp="1"/>
          </p:cNvSpPr>
          <p:nvPr>
            <p:ph type="body" sz="quarter" idx="25"/>
          </p:nvPr>
        </p:nvSpPr>
        <p:spPr>
          <a:xfrm>
            <a:off x="6755650" y="1389725"/>
            <a:ext cx="5155818" cy="922066"/>
          </a:xfrm>
        </p:spPr>
        <p:txBody>
          <a:bodyPr/>
          <a:lstStyle/>
          <a:p>
            <a:r>
              <a:rPr lang="en-US" sz="1800" dirty="0"/>
              <a:t>Recognizing one's own cultural identity, values, and potential biases. </a:t>
            </a:r>
            <a:endParaRPr lang="en-US" dirty="0"/>
          </a:p>
        </p:txBody>
      </p:sp>
      <p:sp>
        <p:nvSpPr>
          <p:cNvPr id="4" name="Text Placeholder 3">
            <a:extLst>
              <a:ext uri="{FF2B5EF4-FFF2-40B4-BE49-F238E27FC236}">
                <a16:creationId xmlns:a16="http://schemas.microsoft.com/office/drawing/2014/main" id="{3E8091AB-1DBC-35C4-2572-F159FC8F491E}"/>
              </a:ext>
            </a:extLst>
          </p:cNvPr>
          <p:cNvSpPr>
            <a:spLocks noGrp="1"/>
          </p:cNvSpPr>
          <p:nvPr>
            <p:ph type="body" idx="26"/>
          </p:nvPr>
        </p:nvSpPr>
        <p:spPr>
          <a:xfrm>
            <a:off x="7400171" y="2903483"/>
            <a:ext cx="1415474" cy="525517"/>
          </a:xfrm>
        </p:spPr>
        <p:txBody>
          <a:bodyPr>
            <a:noAutofit/>
          </a:bodyPr>
          <a:lstStyle/>
          <a:p>
            <a:pPr algn="ctr"/>
            <a:r>
              <a:rPr lang="en-US" sz="1800" dirty="0">
                <a:solidFill>
                  <a:schemeClr val="bg1"/>
                </a:solidFill>
              </a:rPr>
              <a:t>Implicit bias</a:t>
            </a:r>
          </a:p>
        </p:txBody>
      </p:sp>
      <p:sp>
        <p:nvSpPr>
          <p:cNvPr id="5" name="Text Placeholder 4">
            <a:extLst>
              <a:ext uri="{FF2B5EF4-FFF2-40B4-BE49-F238E27FC236}">
                <a16:creationId xmlns:a16="http://schemas.microsoft.com/office/drawing/2014/main" id="{8B8F8FC0-20C7-8CB1-9132-438095D0D1DA}"/>
              </a:ext>
            </a:extLst>
          </p:cNvPr>
          <p:cNvSpPr>
            <a:spLocks noGrp="1"/>
          </p:cNvSpPr>
          <p:nvPr>
            <p:ph type="body" idx="28"/>
          </p:nvPr>
        </p:nvSpPr>
        <p:spPr>
          <a:xfrm>
            <a:off x="3106000" y="2805527"/>
            <a:ext cx="1902202" cy="707886"/>
          </a:xfrm>
        </p:spPr>
        <p:txBody>
          <a:bodyPr>
            <a:noAutofit/>
          </a:bodyPr>
          <a:lstStyle/>
          <a:p>
            <a:pPr algn="ctr">
              <a:lnSpc>
                <a:spcPct val="100000"/>
              </a:lnSpc>
              <a:spcBef>
                <a:spcPts val="0"/>
              </a:spcBef>
            </a:pPr>
            <a:r>
              <a:rPr lang="en-US" sz="1800" dirty="0">
                <a:solidFill>
                  <a:schemeClr val="bg1"/>
                </a:solidFill>
              </a:rPr>
              <a:t>Health</a:t>
            </a:r>
          </a:p>
          <a:p>
            <a:pPr algn="ctr">
              <a:lnSpc>
                <a:spcPct val="100000"/>
              </a:lnSpc>
              <a:spcBef>
                <a:spcPts val="0"/>
              </a:spcBef>
            </a:pPr>
            <a:r>
              <a:rPr lang="en-US" sz="1800" dirty="0">
                <a:solidFill>
                  <a:schemeClr val="bg1"/>
                </a:solidFill>
              </a:rPr>
              <a:t> Equity</a:t>
            </a:r>
          </a:p>
        </p:txBody>
      </p:sp>
      <p:sp>
        <p:nvSpPr>
          <p:cNvPr id="6" name="Text Placeholder 5">
            <a:extLst>
              <a:ext uri="{FF2B5EF4-FFF2-40B4-BE49-F238E27FC236}">
                <a16:creationId xmlns:a16="http://schemas.microsoft.com/office/drawing/2014/main" id="{0E7848A6-DA35-DDA8-3210-80828293BD9C}"/>
              </a:ext>
            </a:extLst>
          </p:cNvPr>
          <p:cNvSpPr>
            <a:spLocks noGrp="1"/>
          </p:cNvSpPr>
          <p:nvPr>
            <p:ph type="body" sz="quarter" idx="29"/>
          </p:nvPr>
        </p:nvSpPr>
        <p:spPr>
          <a:xfrm>
            <a:off x="791182" y="2423549"/>
            <a:ext cx="2622760" cy="1562951"/>
          </a:xfrm>
        </p:spPr>
        <p:txBody>
          <a:bodyPr/>
          <a:lstStyle/>
          <a:p>
            <a:r>
              <a:rPr lang="en-US" sz="1800" dirty="0"/>
              <a:t>The fair and just opportunity for everyone to achieve their highest level of health.</a:t>
            </a:r>
          </a:p>
          <a:p>
            <a:endParaRPr lang="en-US" dirty="0"/>
          </a:p>
        </p:txBody>
      </p:sp>
      <p:sp>
        <p:nvSpPr>
          <p:cNvPr id="7" name="Text Placeholder 6">
            <a:extLst>
              <a:ext uri="{FF2B5EF4-FFF2-40B4-BE49-F238E27FC236}">
                <a16:creationId xmlns:a16="http://schemas.microsoft.com/office/drawing/2014/main" id="{AE7C387C-D335-3AE6-BCB5-5B67000F86A0}"/>
              </a:ext>
            </a:extLst>
          </p:cNvPr>
          <p:cNvSpPr>
            <a:spLocks noGrp="1"/>
          </p:cNvSpPr>
          <p:nvPr>
            <p:ph type="body" sz="quarter" idx="30"/>
          </p:nvPr>
        </p:nvSpPr>
        <p:spPr>
          <a:xfrm>
            <a:off x="8887521" y="2205635"/>
            <a:ext cx="3015957" cy="1556551"/>
          </a:xfrm>
        </p:spPr>
        <p:txBody>
          <a:bodyPr/>
          <a:lstStyle/>
          <a:p>
            <a:r>
              <a:rPr lang="en-US" sz="1800" dirty="0"/>
              <a:t>Unconscious attitudes or stereotypes that can influence understanding, actions, and decisions.</a:t>
            </a:r>
          </a:p>
        </p:txBody>
      </p:sp>
      <p:sp>
        <p:nvSpPr>
          <p:cNvPr id="8" name="Text Placeholder 7">
            <a:extLst>
              <a:ext uri="{FF2B5EF4-FFF2-40B4-BE49-F238E27FC236}">
                <a16:creationId xmlns:a16="http://schemas.microsoft.com/office/drawing/2014/main" id="{4405815C-6E52-24EC-B2B6-50B1CFA4868D}"/>
              </a:ext>
            </a:extLst>
          </p:cNvPr>
          <p:cNvSpPr>
            <a:spLocks noGrp="1"/>
          </p:cNvSpPr>
          <p:nvPr>
            <p:ph type="body" idx="31"/>
          </p:nvPr>
        </p:nvSpPr>
        <p:spPr>
          <a:xfrm>
            <a:off x="6701221" y="5160144"/>
            <a:ext cx="1593935" cy="459940"/>
          </a:xfrm>
        </p:spPr>
        <p:txBody>
          <a:bodyPr>
            <a:noAutofit/>
          </a:bodyPr>
          <a:lstStyle/>
          <a:p>
            <a:pPr algn="ctr"/>
            <a:r>
              <a:rPr lang="en-US" sz="1800" dirty="0">
                <a:solidFill>
                  <a:schemeClr val="bg1"/>
                </a:solidFill>
              </a:rPr>
              <a:t>Cultural Competency</a:t>
            </a:r>
          </a:p>
        </p:txBody>
      </p:sp>
      <p:sp>
        <p:nvSpPr>
          <p:cNvPr id="10" name="Text Placeholder 9">
            <a:extLst>
              <a:ext uri="{FF2B5EF4-FFF2-40B4-BE49-F238E27FC236}">
                <a16:creationId xmlns:a16="http://schemas.microsoft.com/office/drawing/2014/main" id="{9BC8C708-9F39-FD27-D1BC-C8BCCA85E56E}"/>
              </a:ext>
            </a:extLst>
          </p:cNvPr>
          <p:cNvSpPr>
            <a:spLocks noGrp="1"/>
          </p:cNvSpPr>
          <p:nvPr>
            <p:ph type="body" idx="33"/>
          </p:nvPr>
        </p:nvSpPr>
        <p:spPr>
          <a:xfrm>
            <a:off x="3478121" y="5160144"/>
            <a:ext cx="2373212" cy="459940"/>
          </a:xfrm>
        </p:spPr>
        <p:txBody>
          <a:bodyPr>
            <a:noAutofit/>
          </a:bodyPr>
          <a:lstStyle/>
          <a:p>
            <a:pPr algn="ctr"/>
            <a:r>
              <a:rPr lang="en-US" sz="1800" dirty="0">
                <a:solidFill>
                  <a:schemeClr val="bg1"/>
                </a:solidFill>
              </a:rPr>
              <a:t>Disability Competence</a:t>
            </a:r>
          </a:p>
        </p:txBody>
      </p:sp>
      <p:sp>
        <p:nvSpPr>
          <p:cNvPr id="11" name="Text Placeholder 10">
            <a:extLst>
              <a:ext uri="{FF2B5EF4-FFF2-40B4-BE49-F238E27FC236}">
                <a16:creationId xmlns:a16="http://schemas.microsoft.com/office/drawing/2014/main" id="{5DEA41BF-027B-C89C-94AE-DD21113C77F5}"/>
              </a:ext>
            </a:extLst>
          </p:cNvPr>
          <p:cNvSpPr>
            <a:spLocks noGrp="1"/>
          </p:cNvSpPr>
          <p:nvPr>
            <p:ph type="body" sz="quarter" idx="34"/>
          </p:nvPr>
        </p:nvSpPr>
        <p:spPr>
          <a:xfrm>
            <a:off x="501139" y="4261144"/>
            <a:ext cx="3722518" cy="2095206"/>
          </a:xfrm>
        </p:spPr>
        <p:txBody>
          <a:bodyPr/>
          <a:lstStyle/>
          <a:p>
            <a:pPr algn="l"/>
            <a:r>
              <a:rPr lang="en-US" sz="1800" dirty="0"/>
              <a:t>The ability to provide equitable, accessible care by understanding disability as a dimension of diversity and ensuring communication environments and services meet the needs of people with disabilities.</a:t>
            </a:r>
          </a:p>
        </p:txBody>
      </p:sp>
      <p:sp>
        <p:nvSpPr>
          <p:cNvPr id="12" name="Title 11">
            <a:extLst>
              <a:ext uri="{FF2B5EF4-FFF2-40B4-BE49-F238E27FC236}">
                <a16:creationId xmlns:a16="http://schemas.microsoft.com/office/drawing/2014/main" id="{F7208BC4-A33E-FD99-7634-A10A67A20CA9}"/>
              </a:ext>
            </a:extLst>
          </p:cNvPr>
          <p:cNvSpPr>
            <a:spLocks noGrp="1"/>
          </p:cNvSpPr>
          <p:nvPr>
            <p:ph type="title"/>
          </p:nvPr>
        </p:nvSpPr>
        <p:spPr>
          <a:xfrm>
            <a:off x="194296" y="380517"/>
            <a:ext cx="11314074" cy="659220"/>
          </a:xfrm>
        </p:spPr>
        <p:txBody>
          <a:bodyPr>
            <a:normAutofit fontScale="90000"/>
          </a:bodyPr>
          <a:lstStyle/>
          <a:p>
            <a:r>
              <a:rPr lang="en-US" sz="4400" b="1" dirty="0"/>
              <a:t>Core Terms — Example of frequently used terms</a:t>
            </a:r>
            <a:r>
              <a:rPr lang="en-US" sz="4400" dirty="0"/>
              <a:t>.</a:t>
            </a:r>
            <a:br>
              <a:rPr lang="en-US" dirty="0"/>
            </a:br>
            <a:endParaRPr lang="en-US" dirty="0"/>
          </a:p>
        </p:txBody>
      </p:sp>
      <p:sp>
        <p:nvSpPr>
          <p:cNvPr id="14" name="Slide Number Placeholder 13">
            <a:extLst>
              <a:ext uri="{FF2B5EF4-FFF2-40B4-BE49-F238E27FC236}">
                <a16:creationId xmlns:a16="http://schemas.microsoft.com/office/drawing/2014/main" id="{FDEB2F7C-5475-FCBB-CD64-C155846F6A49}"/>
              </a:ext>
            </a:extLst>
          </p:cNvPr>
          <p:cNvSpPr>
            <a:spLocks noGrp="1"/>
          </p:cNvSpPr>
          <p:nvPr>
            <p:ph type="sldNum" sz="quarter" idx="12"/>
          </p:nvPr>
        </p:nvSpPr>
        <p:spPr/>
        <p:txBody>
          <a:bodyPr/>
          <a:lstStyle/>
          <a:p>
            <a:fld id="{80A81C14-33F8-BE40-BDED-F272C5E24441}" type="slidenum">
              <a:rPr lang="en-US" smtClean="0"/>
              <a:pPr/>
              <a:t>7</a:t>
            </a:fld>
            <a:endParaRPr lang="en-US" dirty="0"/>
          </a:p>
        </p:txBody>
      </p:sp>
      <p:sp>
        <p:nvSpPr>
          <p:cNvPr id="15" name="Footer Placeholder 14">
            <a:extLst>
              <a:ext uri="{FF2B5EF4-FFF2-40B4-BE49-F238E27FC236}">
                <a16:creationId xmlns:a16="http://schemas.microsoft.com/office/drawing/2014/main" id="{C24DD28D-8647-43CF-A10A-147C628ED732}"/>
              </a:ext>
            </a:extLst>
          </p:cNvPr>
          <p:cNvSpPr>
            <a:spLocks noGrp="1"/>
          </p:cNvSpPr>
          <p:nvPr>
            <p:ph type="ftr" sz="quarter" idx="13"/>
          </p:nvPr>
        </p:nvSpPr>
        <p:spPr/>
        <p:txBody>
          <a:bodyPr/>
          <a:lstStyle/>
          <a:p>
            <a:r>
              <a:rPr lang="en-US" dirty="0"/>
              <a:t>AMERIHEALTH CARITAS LOUISIANA  |  PROPRIETARY AND CONFIDENTIAL  </a:t>
            </a:r>
          </a:p>
        </p:txBody>
      </p:sp>
      <p:sp>
        <p:nvSpPr>
          <p:cNvPr id="16" name="Text Placeholder 15">
            <a:extLst>
              <a:ext uri="{FF2B5EF4-FFF2-40B4-BE49-F238E27FC236}">
                <a16:creationId xmlns:a16="http://schemas.microsoft.com/office/drawing/2014/main" id="{D6B10714-D358-37B6-E39C-2A79A76FFF74}"/>
              </a:ext>
            </a:extLst>
          </p:cNvPr>
          <p:cNvSpPr>
            <a:spLocks noGrp="1"/>
          </p:cNvSpPr>
          <p:nvPr>
            <p:ph type="body" sz="quarter" idx="32"/>
          </p:nvPr>
        </p:nvSpPr>
        <p:spPr>
          <a:xfrm>
            <a:off x="8295156" y="4137202"/>
            <a:ext cx="3328993" cy="922066"/>
          </a:xfrm>
        </p:spPr>
        <p:txBody>
          <a:bodyPr/>
          <a:lstStyle/>
          <a:p>
            <a:r>
              <a:rPr lang="en-US" sz="1800" dirty="0"/>
              <a:t>The ability of providers and systems to effectively deliver care that meets patients’ social, cultural, and linguistic needs.</a:t>
            </a:r>
          </a:p>
          <a:p>
            <a:endParaRPr lang="en-US" dirty="0"/>
          </a:p>
        </p:txBody>
      </p:sp>
      <p:sp>
        <p:nvSpPr>
          <p:cNvPr id="17" name="TextBox 16">
            <a:extLst>
              <a:ext uri="{FF2B5EF4-FFF2-40B4-BE49-F238E27FC236}">
                <a16:creationId xmlns:a16="http://schemas.microsoft.com/office/drawing/2014/main" id="{716F8014-BA6C-DEE2-1042-02D32397DE73}"/>
              </a:ext>
            </a:extLst>
          </p:cNvPr>
          <p:cNvSpPr txBox="1"/>
          <p:nvPr/>
        </p:nvSpPr>
        <p:spPr>
          <a:xfrm>
            <a:off x="4661922" y="3296792"/>
            <a:ext cx="3015956" cy="954107"/>
          </a:xfrm>
          <a:prstGeom prst="rect">
            <a:avLst/>
          </a:prstGeom>
          <a:noFill/>
        </p:spPr>
        <p:txBody>
          <a:bodyPr wrap="square" rtlCol="0">
            <a:spAutoFit/>
          </a:bodyPr>
          <a:lstStyle/>
          <a:p>
            <a:pPr algn="ctr"/>
            <a:r>
              <a:rPr lang="en-US" sz="2800" dirty="0">
                <a:solidFill>
                  <a:schemeClr val="accent6">
                    <a:lumMod val="75000"/>
                  </a:schemeClr>
                </a:solidFill>
                <a:latin typeface="ADLaM Display" panose="02010000000000000000" pitchFamily="2" charset="0"/>
                <a:ea typeface="ADLaM Display" panose="02010000000000000000" pitchFamily="2" charset="0"/>
                <a:cs typeface="ADLaM Display" panose="02010000000000000000" pitchFamily="2" charset="0"/>
              </a:rPr>
              <a:t>Cultural Responsiveness </a:t>
            </a:r>
          </a:p>
        </p:txBody>
      </p:sp>
    </p:spTree>
    <p:extLst>
      <p:ext uri="{BB962C8B-B14F-4D97-AF65-F5344CB8AC3E}">
        <p14:creationId xmlns:p14="http://schemas.microsoft.com/office/powerpoint/2010/main" val="2644202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BBFE-F8F4-BF1A-A428-EB85C10EEF1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35331C-238C-8D76-A70C-C300681B34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A81C14-33F8-BE40-BDED-F272C5E24441}" type="slidenum">
              <a:rPr kumimoji="0" lang="en-US" sz="800" b="0" i="0" u="none" strike="noStrike" kern="1200" cap="none" spc="0" normalizeH="0" baseline="0" noProof="0" smtClean="0">
                <a:ln>
                  <a:noFill/>
                </a:ln>
                <a:solidFill>
                  <a:srgbClr val="19237E">
                    <a:lumMod val="20000"/>
                    <a:lumOff val="80000"/>
                  </a:srgbClr>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a:ln>
                <a:noFill/>
              </a:ln>
              <a:solidFill>
                <a:srgbClr val="19237E">
                  <a:lumMod val="20000"/>
                  <a:lumOff val="80000"/>
                </a:srgbClr>
              </a:solidFill>
              <a:effectLst/>
              <a:uLnTx/>
              <a:uFillTx/>
              <a:latin typeface="Calibri" panose="02110004020202020204"/>
              <a:ea typeface="+mn-ea"/>
              <a:cs typeface="+mn-cs"/>
            </a:endParaRPr>
          </a:p>
        </p:txBody>
      </p:sp>
      <p:sp>
        <p:nvSpPr>
          <p:cNvPr id="3" name="Footer Placeholder 2">
            <a:extLst>
              <a:ext uri="{FF2B5EF4-FFF2-40B4-BE49-F238E27FC236}">
                <a16:creationId xmlns:a16="http://schemas.microsoft.com/office/drawing/2014/main" id="{720B22CA-A51C-99FD-1117-963C9635D3E6}"/>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19237E">
                    <a:lumMod val="20000"/>
                    <a:lumOff val="80000"/>
                  </a:srgbClr>
                </a:solidFill>
                <a:effectLst/>
                <a:uLnTx/>
                <a:uFillTx/>
                <a:latin typeface="Calibri" panose="02110004020202020204"/>
                <a:ea typeface="+mn-ea"/>
                <a:cs typeface="+mn-cs"/>
              </a:rPr>
              <a:t>AMERIHEALTH CARITAS  |  PROPRIETARY AND CONFIDENTIAL  </a:t>
            </a:r>
          </a:p>
        </p:txBody>
      </p:sp>
      <p:sp>
        <p:nvSpPr>
          <p:cNvPr id="4" name="Title 3">
            <a:extLst>
              <a:ext uri="{FF2B5EF4-FFF2-40B4-BE49-F238E27FC236}">
                <a16:creationId xmlns:a16="http://schemas.microsoft.com/office/drawing/2014/main" id="{292D5F3E-0CC0-601E-005E-4DC7A9E8EFB4}"/>
              </a:ext>
            </a:extLst>
          </p:cNvPr>
          <p:cNvSpPr>
            <a:spLocks noGrp="1"/>
          </p:cNvSpPr>
          <p:nvPr>
            <p:ph type="title"/>
          </p:nvPr>
        </p:nvSpPr>
        <p:spPr>
          <a:xfrm>
            <a:off x="418454" y="507394"/>
            <a:ext cx="6075336" cy="659220"/>
          </a:xfrm>
        </p:spPr>
        <p:txBody>
          <a:bodyPr>
            <a:normAutofit/>
          </a:bodyPr>
          <a:lstStyle/>
          <a:p>
            <a:r>
              <a:rPr lang="en-US" dirty="0"/>
              <a:t>What Is Language Access? </a:t>
            </a:r>
          </a:p>
        </p:txBody>
      </p:sp>
      <p:sp>
        <p:nvSpPr>
          <p:cNvPr id="6" name="TextBox 5">
            <a:extLst>
              <a:ext uri="{FF2B5EF4-FFF2-40B4-BE49-F238E27FC236}">
                <a16:creationId xmlns:a16="http://schemas.microsoft.com/office/drawing/2014/main" id="{A59C0B36-BA52-5D24-A949-A03EEAC11FE0}"/>
              </a:ext>
            </a:extLst>
          </p:cNvPr>
          <p:cNvSpPr txBox="1"/>
          <p:nvPr/>
        </p:nvSpPr>
        <p:spPr>
          <a:xfrm>
            <a:off x="683166" y="1959298"/>
            <a:ext cx="5500000" cy="4062651"/>
          </a:xfrm>
          <a:prstGeom prst="rect">
            <a:avLst/>
          </a:prstGeom>
          <a:noFill/>
        </p:spPr>
        <p:txBody>
          <a:bodyPr wrap="square">
            <a:spAutoFit/>
          </a:bodyPr>
          <a:lstStyle/>
          <a:p>
            <a:r>
              <a:rPr lang="en-US" dirty="0">
                <a:ea typeface="Calibri" panose="020F0502020204030204" pitchFamily="34" charset="0"/>
                <a:cs typeface="Calibri" panose="020F0502020204030204" pitchFamily="34" charset="0"/>
              </a:rPr>
              <a:t>Language access allows all patients to communicate, comprehend, and actively participate in their care, regardless of the language they use. </a:t>
            </a:r>
          </a:p>
          <a:p>
            <a:endParaRPr lang="en-US" dirty="0">
              <a:ea typeface="Calibri" panose="020F0502020204030204" pitchFamily="34" charset="0"/>
              <a:cs typeface="Calibri" panose="020F0502020204030204" pitchFamily="34" charset="0"/>
            </a:endParaRPr>
          </a:p>
          <a:p>
            <a:r>
              <a:rPr lang="en-US" dirty="0">
                <a:ea typeface="Calibri" panose="020F0502020204030204" pitchFamily="34" charset="0"/>
                <a:cs typeface="Calibri" panose="020F0502020204030204" pitchFamily="34" charset="0"/>
              </a:rPr>
              <a:t>It includes a clear, effective exchange of information, both verbally and in writing.</a:t>
            </a:r>
          </a:p>
          <a:p>
            <a:endParaRPr lang="en-US" dirty="0">
              <a:ea typeface="Calibri" panose="020F0502020204030204" pitchFamily="34" charset="0"/>
              <a:cs typeface="Calibri" panose="020F0502020204030204" pitchFamily="34" charset="0"/>
            </a:endParaRPr>
          </a:p>
          <a:p>
            <a:r>
              <a:rPr lang="en-US" dirty="0">
                <a:ea typeface="Calibri" panose="020F0502020204030204" pitchFamily="34" charset="0"/>
                <a:cs typeface="Calibri" panose="020F0502020204030204" pitchFamily="34" charset="0"/>
              </a:rPr>
              <a:t>It involves connecting successfully with people who:</a:t>
            </a:r>
          </a:p>
          <a:p>
            <a:pPr marL="800100" lvl="1" indent="-342900">
              <a:buFont typeface="Calibri" panose="020B0604020202020204" pitchFamily="34" charset="0"/>
              <a:buChar char="•"/>
            </a:pPr>
            <a:r>
              <a:rPr lang="en-US" dirty="0">
                <a:ea typeface="Calibri" panose="020F0502020204030204" pitchFamily="34" charset="0"/>
                <a:cs typeface="Calibri" panose="020F0502020204030204" pitchFamily="34" charset="0"/>
              </a:rPr>
              <a:t>Have limited LEP and health literacy </a:t>
            </a:r>
          </a:p>
          <a:p>
            <a:pPr marL="800100" lvl="1" indent="-342900">
              <a:buFont typeface="Calibri" panose="020B0604020202020204" pitchFamily="34" charset="0"/>
              <a:buChar char="•"/>
            </a:pPr>
            <a:r>
              <a:rPr lang="en-US" dirty="0">
                <a:ea typeface="Calibri" panose="020F0502020204030204" pitchFamily="34" charset="0"/>
                <a:cs typeface="Calibri" panose="020F0502020204030204" pitchFamily="34" charset="0"/>
              </a:rPr>
              <a:t>Prefer using their own language</a:t>
            </a:r>
          </a:p>
          <a:p>
            <a:pPr marL="800100" lvl="1" indent="-342900">
              <a:buFont typeface="Calibri" panose="020B0604020202020204" pitchFamily="34" charset="0"/>
              <a:buChar char="•"/>
            </a:pPr>
            <a:r>
              <a:rPr lang="en-US" dirty="0">
                <a:ea typeface="Calibri" panose="020F0502020204030204" pitchFamily="34" charset="0"/>
                <a:cs typeface="Calibri" panose="020F0502020204030204" pitchFamily="34" charset="0"/>
              </a:rPr>
              <a:t>Live with disabilities</a:t>
            </a:r>
          </a:p>
          <a:p>
            <a:pPr marL="800100" lvl="1" indent="-342900">
              <a:buFont typeface="Calibri" panose="020B0604020202020204" pitchFamily="34" charset="0"/>
              <a:buChar char="•"/>
            </a:pPr>
            <a:r>
              <a:rPr lang="en-US" dirty="0">
                <a:ea typeface="Calibri" panose="020F0502020204030204" pitchFamily="34" charset="0"/>
                <a:cs typeface="Calibri" panose="020F0502020204030204" pitchFamily="34" charset="0"/>
              </a:rPr>
              <a:t>Are deaf or hard of hearing</a:t>
            </a:r>
          </a:p>
          <a:p>
            <a:pPr marL="800100" lvl="1" indent="-342900">
              <a:buFont typeface="Calibri" panose="020B0604020202020204" pitchFamily="34" charset="0"/>
              <a:buChar char="•"/>
            </a:pPr>
            <a:r>
              <a:rPr lang="en-US" dirty="0">
                <a:ea typeface="Calibri" panose="020F0502020204030204" pitchFamily="34" charset="0"/>
                <a:cs typeface="Calibri" panose="020F0502020204030204" pitchFamily="34" charset="0"/>
              </a:rPr>
              <a:t>Are blind or visually impaired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1D2B38"/>
              </a:solidFill>
              <a:effectLst/>
              <a:uLnTx/>
              <a:uFillTx/>
              <a:latin typeface="Calibri" panose="020F0502020204030204" pitchFamily="34" charset="0"/>
              <a:ea typeface="Calibri" panose="02040503050406030204" pitchFamily="18" charset="0"/>
              <a:cs typeface="Calibri" panose="020F0502020204030204" pitchFamily="34" charset="0"/>
            </a:endParaRPr>
          </a:p>
        </p:txBody>
      </p:sp>
      <p:pic>
        <p:nvPicPr>
          <p:cNvPr id="8" name="Picture 7"/>
          <p:cNvPicPr>
            <a:picLocks noChangeAspect="1"/>
          </p:cNvPicPr>
          <p:nvPr/>
        </p:nvPicPr>
        <p:blipFill>
          <a:blip r:embed="rId3"/>
          <a:srcRect l="13955" r="4762"/>
          <a:stretch>
            <a:fillRect/>
          </a:stretch>
        </p:blipFill>
        <p:spPr>
          <a:xfrm>
            <a:off x="6573546" y="507394"/>
            <a:ext cx="5200000" cy="44000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TextBox 4">
            <a:extLst>
              <a:ext uri="{FF2B5EF4-FFF2-40B4-BE49-F238E27FC236}">
                <a16:creationId xmlns:a16="http://schemas.microsoft.com/office/drawing/2014/main" id="{0E7D4DB2-8703-29AF-1422-0A6BAF12FEC5}"/>
              </a:ext>
            </a:extLst>
          </p:cNvPr>
          <p:cNvSpPr txBox="1"/>
          <p:nvPr/>
        </p:nvSpPr>
        <p:spPr>
          <a:xfrm>
            <a:off x="816429" y="5856514"/>
            <a:ext cx="9993085" cy="369332"/>
          </a:xfrm>
          <a:prstGeom prst="rect">
            <a:avLst/>
          </a:prstGeom>
          <a:noFill/>
        </p:spPr>
        <p:txBody>
          <a:bodyPr wrap="square" rtlCol="0">
            <a:spAutoFit/>
          </a:bodyPr>
          <a:lstStyle/>
          <a:p>
            <a:r>
              <a:rPr lang="en-US" dirty="0">
                <a:hlinkClick r:id="rId4"/>
              </a:rPr>
              <a:t>www.thinkculturalhealthclasstandards.com</a:t>
            </a:r>
            <a:endParaRPr lang="en-US" dirty="0"/>
          </a:p>
        </p:txBody>
      </p:sp>
    </p:spTree>
    <p:extLst>
      <p:ext uri="{BB962C8B-B14F-4D97-AF65-F5344CB8AC3E}">
        <p14:creationId xmlns:p14="http://schemas.microsoft.com/office/powerpoint/2010/main" val="1208200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99B61-8E3F-19B2-3854-34ED8A753BF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51B29C-82B7-E5F1-A085-69CD6415ACB0}"/>
              </a:ext>
            </a:extLst>
          </p:cNvPr>
          <p:cNvSpPr>
            <a:spLocks noGrp="1"/>
          </p:cNvSpPr>
          <p:nvPr>
            <p:ph type="sldNum" sz="quarter" idx="12"/>
          </p:nvPr>
        </p:nvSpPr>
        <p:spPr>
          <a:xfrm>
            <a:off x="869566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80A81C14-33F8-BE40-BDED-F272C5E24441}" type="slidenum">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9</a:t>
            </a:fld>
            <a:endParaRPr kumimoji="0" lang="en-US" b="0" i="0" u="none" strike="noStrike" cap="none" spc="0" normalizeH="0" baseline="0" noProof="0" dirty="0">
              <a:ln>
                <a:noFill/>
              </a:ln>
              <a:effectLst/>
              <a:uLnTx/>
              <a:uFillTx/>
            </a:endParaRPr>
          </a:p>
        </p:txBody>
      </p:sp>
      <p:sp>
        <p:nvSpPr>
          <p:cNvPr id="3" name="Footer Placeholder 2">
            <a:extLst>
              <a:ext uri="{FF2B5EF4-FFF2-40B4-BE49-F238E27FC236}">
                <a16:creationId xmlns:a16="http://schemas.microsoft.com/office/drawing/2014/main" id="{EDABC2D4-E6D0-1F13-25F1-FC57AFD4CB69}"/>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r>
              <a:rPr kumimoji="0" lang="en-US" b="0" i="0" u="none" strike="noStrike" kern="1200" cap="none" spc="300" normalizeH="0" baseline="0" noProof="0" dirty="0">
                <a:ln>
                  <a:noFill/>
                </a:ln>
                <a:effectLst/>
                <a:uLnTx/>
                <a:uFillTx/>
              </a:rPr>
              <a:t>AMERIHEALTH CARITAS  |  PROPRIETARY AND CONFIDENTIAL  </a:t>
            </a:r>
          </a:p>
        </p:txBody>
      </p:sp>
      <p:sp>
        <p:nvSpPr>
          <p:cNvPr id="7" name="Title 5">
            <a:extLst>
              <a:ext uri="{FF2B5EF4-FFF2-40B4-BE49-F238E27FC236}">
                <a16:creationId xmlns:a16="http://schemas.microsoft.com/office/drawing/2014/main" id="{34918C80-6598-98FD-F260-9735D8C74FBF}"/>
              </a:ext>
            </a:extLst>
          </p:cNvPr>
          <p:cNvSpPr>
            <a:spLocks noGrp="1"/>
          </p:cNvSpPr>
          <p:nvPr>
            <p:ph type="title"/>
          </p:nvPr>
        </p:nvSpPr>
        <p:spPr>
          <a:xfrm>
            <a:off x="614916" y="764704"/>
            <a:ext cx="9574113" cy="659220"/>
          </a:xfrm>
        </p:spPr>
        <p:txBody>
          <a:bodyPr vert="horz" lIns="91440" tIns="45720" rIns="91440" bIns="45720" rtlCol="0" anchor="ctr">
            <a:noAutofit/>
          </a:bodyPr>
          <a:lstStyle/>
          <a:p>
            <a:r>
              <a:rPr lang="en-US" kern="1200" dirty="0"/>
              <a:t>Spoken Language and Written Language</a:t>
            </a:r>
          </a:p>
        </p:txBody>
      </p:sp>
      <p:graphicFrame>
        <p:nvGraphicFramePr>
          <p:cNvPr id="15" name="Diagram 14">
            <a:extLst>
              <a:ext uri="{FF2B5EF4-FFF2-40B4-BE49-F238E27FC236}">
                <a16:creationId xmlns:a16="http://schemas.microsoft.com/office/drawing/2014/main" id="{2ED53843-0DB2-3FD7-12BB-14494EE0E61D}"/>
              </a:ext>
            </a:extLst>
          </p:cNvPr>
          <p:cNvGraphicFramePr/>
          <p:nvPr>
            <p:extLst>
              <p:ext uri="{D42A27DB-BD31-4B8C-83A1-F6EECF244321}">
                <p14:modId xmlns:p14="http://schemas.microsoft.com/office/powerpoint/2010/main" val="616548737"/>
              </p:ext>
            </p:extLst>
          </p:nvPr>
        </p:nvGraphicFramePr>
        <p:xfrm>
          <a:off x="614916" y="1423924"/>
          <a:ext cx="10779641" cy="3965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5E92DC46-A769-76B8-D67E-0E7513515425}"/>
              </a:ext>
            </a:extLst>
          </p:cNvPr>
          <p:cNvSpPr txBox="1"/>
          <p:nvPr/>
        </p:nvSpPr>
        <p:spPr>
          <a:xfrm>
            <a:off x="1208314" y="5910943"/>
            <a:ext cx="9503229" cy="446276"/>
          </a:xfrm>
          <a:prstGeom prst="rect">
            <a:avLst/>
          </a:prstGeom>
          <a:noFill/>
        </p:spPr>
        <p:txBody>
          <a:bodyPr wrap="square" rtlCol="0">
            <a:spAutoFit/>
          </a:bodyPr>
          <a:lstStyle/>
          <a:p>
            <a:r>
              <a:rPr lang="en-US" sz="1200" dirty="0"/>
              <a:t>Source:</a:t>
            </a:r>
            <a:r>
              <a:rPr lang="en-US" sz="1200" dirty="0">
                <a:hlinkClick r:id="rId8"/>
              </a:rPr>
              <a:t>www.nccc.georgetown.edu/resources/language.</a:t>
            </a:r>
            <a:endParaRPr lang="en-US" sz="1200" dirty="0"/>
          </a:p>
          <a:p>
            <a:endParaRPr lang="en-US" sz="1100" dirty="0"/>
          </a:p>
        </p:txBody>
      </p:sp>
    </p:spTree>
    <p:extLst>
      <p:ext uri="{BB962C8B-B14F-4D97-AF65-F5344CB8AC3E}">
        <p14:creationId xmlns:p14="http://schemas.microsoft.com/office/powerpoint/2010/main" val="3193406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7D2D9CF8-6385-F54F-9904-A069E59C109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024E5A-9272-7FC1-DF23-3DBC1E67777E}"/>
              </a:ext>
            </a:extLst>
          </p:cNvPr>
          <p:cNvSpPr>
            <a:spLocks noGrp="1"/>
          </p:cNvSpPr>
          <p:nvPr>
            <p:ph type="sldNum" sz="quarter" idx="12"/>
          </p:nvPr>
        </p:nvSpPr>
        <p:spPr>
          <a:xfrm>
            <a:off x="8695660" y="6356350"/>
            <a:ext cx="2743200" cy="365125"/>
          </a:xfrm>
        </p:spPr>
        <p:txBody>
          <a:bodyPr anchor="ctr">
            <a:normAutofit/>
          </a:bodyPr>
          <a:lstStyle/>
          <a:p>
            <a:pPr>
              <a:spcAft>
                <a:spcPts val="600"/>
              </a:spcAft>
            </a:pPr>
            <a:fld id="{80A81C14-33F8-BE40-BDED-F272C5E24441}" type="slidenum">
              <a:rPr lang="en-US" smtClean="0"/>
              <a:pPr>
                <a:spcAft>
                  <a:spcPts val="600"/>
                </a:spcAft>
              </a:pPr>
              <a:t>10</a:t>
            </a:fld>
            <a:endParaRPr lang="en-US" dirty="0"/>
          </a:p>
        </p:txBody>
      </p:sp>
      <p:sp>
        <p:nvSpPr>
          <p:cNvPr id="3" name="Footer Placeholder 2">
            <a:extLst>
              <a:ext uri="{FF2B5EF4-FFF2-40B4-BE49-F238E27FC236}">
                <a16:creationId xmlns:a16="http://schemas.microsoft.com/office/drawing/2014/main" id="{98A28FC2-620F-CD94-D69A-C62E81391EE5}"/>
              </a:ext>
            </a:extLst>
          </p:cNvPr>
          <p:cNvSpPr>
            <a:spLocks noGrp="1"/>
          </p:cNvSpPr>
          <p:nvPr>
            <p:ph type="ftr" sz="quarter" idx="13"/>
          </p:nvPr>
        </p:nvSpPr>
        <p:spPr>
          <a:xfrm>
            <a:off x="659219" y="6356350"/>
            <a:ext cx="7315200" cy="365125"/>
          </a:xfrm>
        </p:spPr>
        <p:txBody>
          <a:bodyPr anchor="ctr">
            <a:normAutofit/>
          </a:bodyPr>
          <a:lstStyle/>
          <a:p>
            <a:pPr>
              <a:spcAft>
                <a:spcPts val="600"/>
              </a:spcAft>
            </a:pPr>
            <a:r>
              <a:rPr lang="en-US" dirty="0"/>
              <a:t>AMERIHEALTH CARITAS  |  PROPRIETARY AND CONFIDENTIAL  </a:t>
            </a:r>
          </a:p>
        </p:txBody>
      </p:sp>
      <p:sp>
        <p:nvSpPr>
          <p:cNvPr id="12" name="Title 11">
            <a:extLst>
              <a:ext uri="{FF2B5EF4-FFF2-40B4-BE49-F238E27FC236}">
                <a16:creationId xmlns:a16="http://schemas.microsoft.com/office/drawing/2014/main" id="{AFA3453C-6485-FE19-4338-4738B09A968D}"/>
              </a:ext>
            </a:extLst>
          </p:cNvPr>
          <p:cNvSpPr>
            <a:spLocks noGrp="1"/>
          </p:cNvSpPr>
          <p:nvPr>
            <p:ph type="title"/>
          </p:nvPr>
        </p:nvSpPr>
        <p:spPr>
          <a:xfrm>
            <a:off x="614916" y="738888"/>
            <a:ext cx="4945912" cy="659220"/>
          </a:xfrm>
        </p:spPr>
        <p:txBody>
          <a:bodyPr anchor="ctr">
            <a:normAutofit/>
          </a:bodyPr>
          <a:lstStyle/>
          <a:p>
            <a:r>
              <a:rPr lang="en-US" dirty="0"/>
              <a:t>Health Disparities</a:t>
            </a:r>
          </a:p>
        </p:txBody>
      </p:sp>
      <p:sp>
        <p:nvSpPr>
          <p:cNvPr id="1033" name="Text Placeholder 7">
            <a:extLst>
              <a:ext uri="{FF2B5EF4-FFF2-40B4-BE49-F238E27FC236}">
                <a16:creationId xmlns:a16="http://schemas.microsoft.com/office/drawing/2014/main" id="{8B713E8E-2ACE-44A5-86E6-DD7DDC1962EF}"/>
              </a:ext>
            </a:extLst>
          </p:cNvPr>
          <p:cNvSpPr>
            <a:spLocks noGrp="1"/>
          </p:cNvSpPr>
          <p:nvPr>
            <p:ph type="body" sz="quarter" idx="15"/>
          </p:nvPr>
        </p:nvSpPr>
        <p:spPr>
          <a:xfrm>
            <a:off x="4996543" y="510363"/>
            <a:ext cx="6790645" cy="1046975"/>
          </a:xfrm>
        </p:spPr>
        <p:txBody>
          <a:bodyPr>
            <a:normAutofit/>
          </a:bodyPr>
          <a:lstStyle/>
          <a:p>
            <a:pPr algn="ctr"/>
            <a:r>
              <a:rPr lang="en-US" i="1" dirty="0"/>
              <a:t>Health disparities are preventable differences in health outcomes and access to care that are closely linked to social, economic, environmental, and systemic inequities affecting certain populations more than others.</a:t>
            </a:r>
          </a:p>
        </p:txBody>
      </p:sp>
      <p:graphicFrame>
        <p:nvGraphicFramePr>
          <p:cNvPr id="1035" name="Content Placeholder 6">
            <a:extLst>
              <a:ext uri="{FF2B5EF4-FFF2-40B4-BE49-F238E27FC236}">
                <a16:creationId xmlns:a16="http://schemas.microsoft.com/office/drawing/2014/main" id="{037087EF-0E03-C9C5-FDF2-9632F284DA96}"/>
              </a:ext>
            </a:extLst>
          </p:cNvPr>
          <p:cNvGraphicFramePr>
            <a:graphicFrameLocks noGrp="1"/>
          </p:cNvGraphicFramePr>
          <p:nvPr>
            <p:ph idx="1"/>
            <p:extLst>
              <p:ext uri="{D42A27DB-BD31-4B8C-83A1-F6EECF244321}">
                <p14:modId xmlns:p14="http://schemas.microsoft.com/office/powerpoint/2010/main" val="2789139124"/>
              </p:ext>
            </p:extLst>
          </p:nvPr>
        </p:nvGraphicFramePr>
        <p:xfrm>
          <a:off x="659219" y="2179672"/>
          <a:ext cx="10779641" cy="3965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2421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C6151-B807-D6F7-2825-188F1748D80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F7098A-B0C4-A5DA-1312-BE0459B519B1}"/>
              </a:ext>
            </a:extLst>
          </p:cNvPr>
          <p:cNvSpPr>
            <a:spLocks noGrp="1"/>
          </p:cNvSpPr>
          <p:nvPr>
            <p:ph type="sldNum" sz="quarter" idx="12"/>
          </p:nvPr>
        </p:nvSpPr>
        <p:spPr>
          <a:xfrm>
            <a:off x="8695660" y="6356350"/>
            <a:ext cx="2743200" cy="365125"/>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fld id="{80A81C14-33F8-BE40-BDED-F272C5E24441}" type="slidenum">
              <a:rPr kumimoji="0" lang="en-US" b="0"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11</a:t>
            </a:fld>
            <a:endParaRPr kumimoji="0" lang="en-US" b="0" i="0" u="none" strike="noStrike" kern="1200" cap="none" spc="0" normalizeH="0" baseline="0" noProof="0" dirty="0">
              <a:ln>
                <a:noFill/>
              </a:ln>
              <a:effectLst/>
              <a:uLnTx/>
              <a:uFillTx/>
            </a:endParaRPr>
          </a:p>
        </p:txBody>
      </p:sp>
      <p:sp>
        <p:nvSpPr>
          <p:cNvPr id="3" name="Footer Placeholder 2">
            <a:extLst>
              <a:ext uri="{FF2B5EF4-FFF2-40B4-BE49-F238E27FC236}">
                <a16:creationId xmlns:a16="http://schemas.microsoft.com/office/drawing/2014/main" id="{930A31E7-50F5-296C-2F01-A4370261A7E9}"/>
              </a:ext>
            </a:extLst>
          </p:cNvPr>
          <p:cNvSpPr>
            <a:spLocks noGrp="1"/>
          </p:cNvSpPr>
          <p:nvPr>
            <p:ph type="ftr" sz="quarter" idx="13"/>
          </p:nvPr>
        </p:nvSpPr>
        <p:spPr>
          <a:xfrm>
            <a:off x="659219" y="6356350"/>
            <a:ext cx="7315200" cy="365125"/>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r>
              <a:rPr kumimoji="0" lang="en-US" b="0" i="0" u="none" strike="noStrike" kern="1200" cap="none" spc="300" normalizeH="0" baseline="0" noProof="0" dirty="0">
                <a:ln>
                  <a:noFill/>
                </a:ln>
                <a:effectLst/>
                <a:uLnTx/>
                <a:uFillTx/>
              </a:rPr>
              <a:t>AMERIHEALTH CARITAS  |  PROPRIETARY AND CONFIDENTIAL  </a:t>
            </a:r>
          </a:p>
        </p:txBody>
      </p:sp>
      <p:sp>
        <p:nvSpPr>
          <p:cNvPr id="5" name="Title 4">
            <a:extLst>
              <a:ext uri="{FF2B5EF4-FFF2-40B4-BE49-F238E27FC236}">
                <a16:creationId xmlns:a16="http://schemas.microsoft.com/office/drawing/2014/main" id="{B66B7F4E-1094-831D-F45A-052EDCE277BF}"/>
              </a:ext>
            </a:extLst>
          </p:cNvPr>
          <p:cNvSpPr>
            <a:spLocks noGrp="1"/>
          </p:cNvSpPr>
          <p:nvPr>
            <p:ph type="title"/>
          </p:nvPr>
        </p:nvSpPr>
        <p:spPr>
          <a:xfrm>
            <a:off x="614915" y="738888"/>
            <a:ext cx="10455855" cy="659220"/>
          </a:xfrm>
        </p:spPr>
        <p:txBody>
          <a:bodyPr anchor="ctr">
            <a:noAutofit/>
          </a:bodyPr>
          <a:lstStyle/>
          <a:p>
            <a:r>
              <a:rPr lang="en-US" dirty="0"/>
              <a:t>Disability and Accessibility</a:t>
            </a:r>
          </a:p>
        </p:txBody>
      </p:sp>
      <p:graphicFrame>
        <p:nvGraphicFramePr>
          <p:cNvPr id="7" name="Content Placeholder 3">
            <a:extLst>
              <a:ext uri="{FF2B5EF4-FFF2-40B4-BE49-F238E27FC236}">
                <a16:creationId xmlns:a16="http://schemas.microsoft.com/office/drawing/2014/main" id="{F9E4E582-8E63-63CA-5E90-97D2C179A0F0}"/>
              </a:ext>
            </a:extLst>
          </p:cNvPr>
          <p:cNvGraphicFramePr>
            <a:graphicFrameLocks noGrp="1"/>
          </p:cNvGraphicFramePr>
          <p:nvPr>
            <p:ph idx="1"/>
            <p:extLst>
              <p:ext uri="{D42A27DB-BD31-4B8C-83A1-F6EECF244321}">
                <p14:modId xmlns:p14="http://schemas.microsoft.com/office/powerpoint/2010/main" val="3517824094"/>
              </p:ext>
            </p:extLst>
          </p:nvPr>
        </p:nvGraphicFramePr>
        <p:xfrm>
          <a:off x="659219" y="2179672"/>
          <a:ext cx="10779641" cy="39653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0461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883317-632B-DD5B-EDF9-1616ABC38C1D}"/>
              </a:ext>
            </a:extLst>
          </p:cNvPr>
          <p:cNvSpPr>
            <a:spLocks noGrp="1"/>
          </p:cNvSpPr>
          <p:nvPr>
            <p:ph type="title"/>
          </p:nvPr>
        </p:nvSpPr>
        <p:spPr>
          <a:xfrm>
            <a:off x="0" y="208566"/>
            <a:ext cx="12022133" cy="1325563"/>
          </a:xfrm>
        </p:spPr>
        <p:txBody>
          <a:bodyPr anchor="ctr">
            <a:normAutofit/>
          </a:bodyPr>
          <a:lstStyle/>
          <a:p>
            <a:r>
              <a:rPr lang="en-US" sz="2400" dirty="0"/>
              <a:t>Culturally and Linguistically Appropriate  Services (CLAS) consist of 15 national standards established by the U.S. Health and Human Services Office of Minority Health </a:t>
            </a:r>
          </a:p>
        </p:txBody>
      </p:sp>
      <p:sp>
        <p:nvSpPr>
          <p:cNvPr id="3" name="Footer Placeholder 2">
            <a:extLst>
              <a:ext uri="{FF2B5EF4-FFF2-40B4-BE49-F238E27FC236}">
                <a16:creationId xmlns:a16="http://schemas.microsoft.com/office/drawing/2014/main" id="{CEDB31C2-FAE0-0085-6E8F-E50A9B674A98}"/>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a:spcAft>
                <a:spcPts val="600"/>
              </a:spcAft>
            </a:pPr>
            <a:r>
              <a:rPr lang="en-US" kern="1200" spc="300" dirty="0">
                <a:latin typeface="+mn-lt"/>
                <a:ea typeface="+mn-ea"/>
                <a:cs typeface="+mn-cs"/>
              </a:rPr>
              <a:t>AMERIHEALTH CARITAS  |  PROPRIETARY AND CONFIDENTIAL  </a:t>
            </a:r>
          </a:p>
        </p:txBody>
      </p:sp>
      <p:pic>
        <p:nvPicPr>
          <p:cNvPr id="8" name="Picture 7">
            <a:extLst>
              <a:ext uri="{FF2B5EF4-FFF2-40B4-BE49-F238E27FC236}">
                <a16:creationId xmlns:a16="http://schemas.microsoft.com/office/drawing/2014/main" id="{CD95282E-5B7B-FF5A-DD99-D4A3546C2270}"/>
              </a:ext>
            </a:extLst>
          </p:cNvPr>
          <p:cNvPicPr>
            <a:picLocks noChangeAspect="1"/>
          </p:cNvPicPr>
          <p:nvPr/>
        </p:nvPicPr>
        <p:blipFill>
          <a:blip r:embed="rId3"/>
          <a:srcRect l="4270" r="25387" b="-1"/>
          <a:stretch>
            <a:fillRect/>
          </a:stretch>
        </p:blipFill>
        <p:spPr>
          <a:xfrm>
            <a:off x="539476" y="1690688"/>
            <a:ext cx="5167423" cy="43525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TextBox 8">
            <a:extLst>
              <a:ext uri="{FF2B5EF4-FFF2-40B4-BE49-F238E27FC236}">
                <a16:creationId xmlns:a16="http://schemas.microsoft.com/office/drawing/2014/main" id="{0DEBC7E1-F4B4-C915-FC8A-5FE492C5641F}"/>
              </a:ext>
            </a:extLst>
          </p:cNvPr>
          <p:cNvSpPr txBox="1"/>
          <p:nvPr/>
        </p:nvSpPr>
        <p:spPr>
          <a:xfrm>
            <a:off x="5440072" y="3548343"/>
            <a:ext cx="6212452" cy="4352544"/>
          </a:xfrm>
          <a:prstGeom prst="rect">
            <a:avLst/>
          </a:prstGeom>
        </p:spPr>
        <p:txBody>
          <a:bodyPr rtlCol="0" anchor="t">
            <a:normAutofit/>
          </a:bodyPr>
          <a:lstStyle/>
          <a:p>
            <a:pPr algn="ctr">
              <a:spcAft>
                <a:spcPts val="600"/>
              </a:spcAft>
            </a:pPr>
            <a:r>
              <a:rPr lang="en-US" sz="2800" dirty="0"/>
              <a:t>CLAS </a:t>
            </a:r>
            <a:r>
              <a:rPr lang="en-US" sz="2800" kern="1200" dirty="0"/>
              <a:t>standards focus on enhancing culturally responsive care, preferred languages, and health literacy.</a:t>
            </a:r>
            <a:br>
              <a:rPr lang="en-US" sz="2800" kern="1200" dirty="0">
                <a:solidFill>
                  <a:schemeClr val="accent3">
                    <a:lumMod val="50000"/>
                  </a:schemeClr>
                </a:solidFill>
              </a:rPr>
            </a:br>
            <a:endParaRPr lang="en-US" sz="2800" kern="1200" dirty="0">
              <a:solidFill>
                <a:schemeClr val="accent3">
                  <a:lumMod val="50000"/>
                </a:schemeClr>
              </a:solidFill>
            </a:endParaRPr>
          </a:p>
        </p:txBody>
      </p:sp>
      <p:sp>
        <p:nvSpPr>
          <p:cNvPr id="2" name="Slide Number Placeholder 1" hidden="1">
            <a:extLst>
              <a:ext uri="{FF2B5EF4-FFF2-40B4-BE49-F238E27FC236}">
                <a16:creationId xmlns:a16="http://schemas.microsoft.com/office/drawing/2014/main" id="{A6EB36AB-2641-38FC-EADA-B498F4FCCAF6}"/>
              </a:ext>
            </a:extLst>
          </p:cNvPr>
          <p:cNvSpPr>
            <a:spLocks noGrp="1"/>
          </p:cNvSpPr>
          <p:nvPr>
            <p:ph type="sldNum" sz="quarter" idx="4294967295"/>
          </p:nvPr>
        </p:nvSpPr>
        <p:spPr>
          <a:xfrm>
            <a:off x="8695660" y="6356350"/>
            <a:ext cx="2743200" cy="365125"/>
          </a:xfrm>
        </p:spPr>
        <p:txBody>
          <a:bodyPr anchor="ctr">
            <a:normAutofit/>
          </a:bodyPr>
          <a:lstStyle/>
          <a:p>
            <a:pPr>
              <a:spcAft>
                <a:spcPts val="600"/>
              </a:spcAft>
            </a:pPr>
            <a:fld id="{80A81C14-33F8-BE40-BDED-F272C5E24441}" type="slidenum">
              <a:rPr lang="en-US" smtClean="0"/>
              <a:pPr>
                <a:spcAft>
                  <a:spcPts val="600"/>
                </a:spcAft>
              </a:pPr>
              <a:t>12</a:t>
            </a:fld>
            <a:endParaRPr lang="en-US" dirty="0"/>
          </a:p>
        </p:txBody>
      </p:sp>
    </p:spTree>
    <p:extLst>
      <p:ext uri="{BB962C8B-B14F-4D97-AF65-F5344CB8AC3E}">
        <p14:creationId xmlns:p14="http://schemas.microsoft.com/office/powerpoint/2010/main" val="2099439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05292D-7C96-6003-CDF5-C11681560BAD}"/>
              </a:ext>
            </a:extLst>
          </p:cNvPr>
          <p:cNvSpPr>
            <a:spLocks noGrp="1"/>
          </p:cNvSpPr>
          <p:nvPr>
            <p:ph type="sldNum" sz="quarter" idx="12"/>
          </p:nvPr>
        </p:nvSpPr>
        <p:spPr>
          <a:xfrm>
            <a:off x="8695660" y="6356350"/>
            <a:ext cx="2743200" cy="365125"/>
          </a:xfrm>
        </p:spPr>
        <p:txBody>
          <a:bodyPr vert="horz" lIns="91440" tIns="45720" rIns="91440" bIns="45720" rtlCol="0" anchor="ctr">
            <a:normAutofit/>
          </a:bodyPr>
          <a:lstStyle/>
          <a:p>
            <a:pPr>
              <a:spcAft>
                <a:spcPts val="600"/>
              </a:spcAft>
            </a:pPr>
            <a:fld id="{80A81C14-33F8-BE40-BDED-F272C5E24441}" type="slidenum">
              <a:rPr lang="en-US" smtClean="0"/>
              <a:pPr>
                <a:spcAft>
                  <a:spcPts val="600"/>
                </a:spcAft>
              </a:pPr>
              <a:t>13</a:t>
            </a:fld>
            <a:endParaRPr lang="en-US" dirty="0"/>
          </a:p>
        </p:txBody>
      </p:sp>
      <p:sp>
        <p:nvSpPr>
          <p:cNvPr id="3" name="Footer Placeholder 2">
            <a:extLst>
              <a:ext uri="{FF2B5EF4-FFF2-40B4-BE49-F238E27FC236}">
                <a16:creationId xmlns:a16="http://schemas.microsoft.com/office/drawing/2014/main" id="{15516A13-5FE9-74D5-CD03-9A68D7F5526D}"/>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a:spcAft>
                <a:spcPts val="600"/>
              </a:spcAft>
            </a:pPr>
            <a:r>
              <a:rPr lang="en-US" kern="1200" spc="300" dirty="0"/>
              <a:t>AMERIHEALTH CARITAS  |  PROPRIETARY AND CONFIDENTIAL  </a:t>
            </a:r>
          </a:p>
        </p:txBody>
      </p:sp>
      <p:sp>
        <p:nvSpPr>
          <p:cNvPr id="6" name="Title 5">
            <a:extLst>
              <a:ext uri="{FF2B5EF4-FFF2-40B4-BE49-F238E27FC236}">
                <a16:creationId xmlns:a16="http://schemas.microsoft.com/office/drawing/2014/main" id="{665565E7-E8DA-78AD-58F8-E06F5BA74B8B}"/>
              </a:ext>
            </a:extLst>
          </p:cNvPr>
          <p:cNvSpPr>
            <a:spLocks noGrp="1"/>
          </p:cNvSpPr>
          <p:nvPr>
            <p:ph type="title"/>
          </p:nvPr>
        </p:nvSpPr>
        <p:spPr>
          <a:xfrm>
            <a:off x="614916" y="738888"/>
            <a:ext cx="4945912" cy="659220"/>
          </a:xfrm>
        </p:spPr>
        <p:txBody>
          <a:bodyPr vert="horz" lIns="91440" tIns="45720" rIns="91440" bIns="45720" rtlCol="0" anchor="ctr">
            <a:normAutofit/>
          </a:bodyPr>
          <a:lstStyle/>
          <a:p>
            <a:r>
              <a:rPr lang="en-US" kern="1200" dirty="0"/>
              <a:t>CLAS Standards</a:t>
            </a:r>
          </a:p>
        </p:txBody>
      </p:sp>
      <p:graphicFrame>
        <p:nvGraphicFramePr>
          <p:cNvPr id="23" name="TextBox 8">
            <a:extLst>
              <a:ext uri="{FF2B5EF4-FFF2-40B4-BE49-F238E27FC236}">
                <a16:creationId xmlns:a16="http://schemas.microsoft.com/office/drawing/2014/main" id="{49632CC5-6F4A-155F-49EE-27BCA04D3B8D}"/>
              </a:ext>
            </a:extLst>
          </p:cNvPr>
          <p:cNvGraphicFramePr/>
          <p:nvPr>
            <p:extLst>
              <p:ext uri="{D42A27DB-BD31-4B8C-83A1-F6EECF244321}">
                <p14:modId xmlns:p14="http://schemas.microsoft.com/office/powerpoint/2010/main" val="3636928114"/>
              </p:ext>
            </p:extLst>
          </p:nvPr>
        </p:nvGraphicFramePr>
        <p:xfrm>
          <a:off x="659219" y="2053764"/>
          <a:ext cx="11127969" cy="4065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481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77681D-65E1-3FB1-FCB7-64DDBF76A7CC}"/>
              </a:ext>
            </a:extLst>
          </p:cNvPr>
          <p:cNvSpPr>
            <a:spLocks noGrp="1"/>
          </p:cNvSpPr>
          <p:nvPr>
            <p:ph type="sldNum" sz="quarter" idx="12"/>
          </p:nvPr>
        </p:nvSpPr>
        <p:spPr/>
        <p:txBody>
          <a:bodyPr/>
          <a:lstStyle/>
          <a:p>
            <a:fld id="{80A81C14-33F8-BE40-BDED-F272C5E24441}" type="slidenum">
              <a:rPr lang="en-US" smtClean="0"/>
              <a:pPr/>
              <a:t>14</a:t>
            </a:fld>
            <a:endParaRPr lang="en-US" dirty="0"/>
          </a:p>
        </p:txBody>
      </p:sp>
      <p:sp>
        <p:nvSpPr>
          <p:cNvPr id="3" name="Footer Placeholder 2">
            <a:extLst>
              <a:ext uri="{FF2B5EF4-FFF2-40B4-BE49-F238E27FC236}">
                <a16:creationId xmlns:a16="http://schemas.microsoft.com/office/drawing/2014/main" id="{6A70E0FC-ED65-7A90-8924-2F4CF892EE6E}"/>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C4F009DA-796E-084A-4FE5-4ACC178F19F0}"/>
              </a:ext>
            </a:extLst>
          </p:cNvPr>
          <p:cNvSpPr>
            <a:spLocks noGrp="1"/>
          </p:cNvSpPr>
          <p:nvPr>
            <p:ph type="title"/>
          </p:nvPr>
        </p:nvSpPr>
        <p:spPr>
          <a:xfrm>
            <a:off x="614915" y="738888"/>
            <a:ext cx="6432113" cy="659220"/>
          </a:xfrm>
        </p:spPr>
        <p:txBody>
          <a:bodyPr>
            <a:normAutofit/>
          </a:bodyPr>
          <a:lstStyle/>
          <a:p>
            <a:r>
              <a:rPr lang="en-US" dirty="0"/>
              <a:t>CLAS Support </a:t>
            </a:r>
          </a:p>
        </p:txBody>
      </p:sp>
      <p:sp>
        <p:nvSpPr>
          <p:cNvPr id="5" name="Text Placeholder 4">
            <a:extLst>
              <a:ext uri="{FF2B5EF4-FFF2-40B4-BE49-F238E27FC236}">
                <a16:creationId xmlns:a16="http://schemas.microsoft.com/office/drawing/2014/main" id="{E4D60A8B-D34A-7E3E-16F6-E90B9A4CC6F5}"/>
              </a:ext>
            </a:extLst>
          </p:cNvPr>
          <p:cNvSpPr>
            <a:spLocks noGrp="1"/>
          </p:cNvSpPr>
          <p:nvPr>
            <p:ph type="body" sz="quarter" idx="14"/>
          </p:nvPr>
        </p:nvSpPr>
        <p:spPr/>
        <p:txBody>
          <a:bodyPr>
            <a:normAutofit fontScale="92500" lnSpcReduction="20000"/>
          </a:bodyPr>
          <a:lstStyle/>
          <a:p>
            <a:r>
              <a:rPr lang="en-US" dirty="0"/>
              <a:t>AmeriHealth Caritas District of Columbia (DC)</a:t>
            </a:r>
          </a:p>
        </p:txBody>
      </p:sp>
      <p:sp>
        <p:nvSpPr>
          <p:cNvPr id="7" name="TextBox 6">
            <a:extLst>
              <a:ext uri="{FF2B5EF4-FFF2-40B4-BE49-F238E27FC236}">
                <a16:creationId xmlns:a16="http://schemas.microsoft.com/office/drawing/2014/main" id="{A3343E05-6997-A2C0-0E4A-A578251D3018}"/>
              </a:ext>
            </a:extLst>
          </p:cNvPr>
          <p:cNvSpPr txBox="1"/>
          <p:nvPr/>
        </p:nvSpPr>
        <p:spPr>
          <a:xfrm>
            <a:off x="659219" y="1993239"/>
            <a:ext cx="9975378" cy="2600712"/>
          </a:xfrm>
          <a:prstGeom prst="rect">
            <a:avLst/>
          </a:prstGeom>
          <a:noFill/>
        </p:spPr>
        <p:txBody>
          <a:bodyPr wrap="square">
            <a:spAutoFit/>
          </a:bodyPr>
          <a:lstStyle/>
          <a:p>
            <a:pPr marL="12700" marR="5080">
              <a:spcBef>
                <a:spcPts val="105"/>
              </a:spcBef>
              <a:defRPr/>
            </a:pPr>
            <a:r>
              <a:rPr lang="en-US" sz="2000" dirty="0">
                <a:ea typeface="Calibri" panose="020F0502020204030204" pitchFamily="34" charset="0"/>
                <a:cs typeface="Calibri" panose="020F0502020204030204" pitchFamily="34" charset="0"/>
              </a:rPr>
              <a:t>AmeriHealth Caritas DC supports CLAS by: </a:t>
            </a:r>
          </a:p>
          <a:p>
            <a:pPr marL="12700" marR="5080">
              <a:spcBef>
                <a:spcPts val="105"/>
              </a:spcBef>
              <a:defRPr/>
            </a:pPr>
            <a:endParaRPr lang="en-US" sz="2000" dirty="0">
              <a:ea typeface="Calibri" panose="020F0502020204030204" pitchFamily="34" charset="0"/>
              <a:cs typeface="Calibri" panose="020F0502020204030204" pitchFamily="34" charset="0"/>
            </a:endParaRPr>
          </a:p>
          <a:p>
            <a:pPr marL="298450" marR="5080" indent="-285750">
              <a:spcBef>
                <a:spcPts val="105"/>
              </a:spcBef>
              <a:buFont typeface="Calibri" panose="020B0604020202020204" pitchFamily="34" charset="0"/>
              <a:buChar char="•"/>
              <a:defRPr/>
            </a:pPr>
            <a:r>
              <a:rPr lang="en-US" sz="2000" dirty="0">
                <a:ea typeface="Calibri" panose="020F0502020204030204" pitchFamily="34" charset="0"/>
                <a:cs typeface="Calibri" panose="020F0502020204030204" pitchFamily="34" charset="0"/>
              </a:rPr>
              <a:t>Offering no-cost translation services</a:t>
            </a:r>
          </a:p>
          <a:p>
            <a:pPr marL="298450" marR="5080" indent="-285750">
              <a:spcBef>
                <a:spcPts val="105"/>
              </a:spcBef>
              <a:buFont typeface="Calibri" panose="020B0604020202020204" pitchFamily="34" charset="0"/>
              <a:buChar char="•"/>
              <a:defRPr/>
            </a:pPr>
            <a:r>
              <a:rPr lang="en-US" sz="2000" dirty="0">
                <a:ea typeface="Calibri" panose="020F0502020204030204" pitchFamily="34" charset="0"/>
                <a:cs typeface="Calibri" panose="020F0502020204030204" pitchFamily="34" charset="0"/>
              </a:rPr>
              <a:t>Implementing a dedicated health equity and CLAS program</a:t>
            </a:r>
          </a:p>
          <a:p>
            <a:pPr marL="298450" marR="5080" indent="-285750">
              <a:spcBef>
                <a:spcPts val="105"/>
              </a:spcBef>
              <a:buFont typeface="Calibri" panose="020B0604020202020204" pitchFamily="34" charset="0"/>
              <a:buChar char="•"/>
              <a:defRPr/>
            </a:pPr>
            <a:r>
              <a:rPr lang="en-US" sz="2000" dirty="0">
                <a:ea typeface="Calibri" panose="020F0502020204030204" pitchFamily="34" charset="0"/>
                <a:cs typeface="Calibri" panose="020F0502020204030204" pitchFamily="34" charset="0"/>
              </a:rPr>
              <a:t>Collecting and stratifying demographic and SDoH data</a:t>
            </a:r>
          </a:p>
          <a:p>
            <a:pPr marL="298450" marR="5080" indent="-285750">
              <a:spcBef>
                <a:spcPts val="105"/>
              </a:spcBef>
              <a:buFont typeface="Calibri" panose="020B0604020202020204" pitchFamily="34" charset="0"/>
              <a:buChar char="•"/>
              <a:defRPr/>
            </a:pPr>
            <a:r>
              <a:rPr lang="en-US" sz="2000" dirty="0">
                <a:ea typeface="Calibri" panose="020F0502020204030204" pitchFamily="34" charset="0"/>
                <a:cs typeface="Calibri" panose="020F0502020204030204" pitchFamily="34" charset="0"/>
              </a:rPr>
              <a:t>Forming community partnerships and engaging members through advisory committees.</a:t>
            </a:r>
          </a:p>
          <a:p>
            <a:pPr marL="12700" marR="5080" lvl="0" indent="0" algn="l" defTabSz="914400" rtl="0" eaLnBrk="1" fontAlgn="auto" latinLnBrk="0" hangingPunct="1">
              <a:lnSpc>
                <a:spcPct val="100000"/>
              </a:lnSpc>
              <a:spcBef>
                <a:spcPts val="105"/>
              </a:spcBef>
              <a:spcAft>
                <a:spcPts val="0"/>
              </a:spcAft>
              <a:buClrTx/>
              <a:buSzTx/>
              <a:buFontTx/>
              <a:buNone/>
              <a:tabLst/>
              <a:defRPr/>
            </a:pPr>
            <a:endParaRPr kumimoji="0" lang="en-US" sz="1800" b="0" i="0" u="none" strike="noStrike" kern="1200" cap="none" spc="-5" normalizeH="0" baseline="0" noProof="0" dirty="0">
              <a:ln>
                <a:noFill/>
              </a:ln>
              <a:effectLst/>
              <a:uLnTx/>
              <a:uFillTx/>
              <a:latin typeface="Calibri" panose="02110004020202020204"/>
              <a:ea typeface="+mn-ea"/>
              <a:cs typeface="Calibri"/>
            </a:endParaRPr>
          </a:p>
        </p:txBody>
      </p:sp>
    </p:spTree>
    <p:extLst>
      <p:ext uri="{BB962C8B-B14F-4D97-AF65-F5344CB8AC3E}">
        <p14:creationId xmlns:p14="http://schemas.microsoft.com/office/powerpoint/2010/main" val="2298302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B94BF-A06F-6836-A0F1-6FE6AA00518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B03D52-16B2-4BC1-D2CD-046367A9A3EC}"/>
              </a:ext>
            </a:extLst>
          </p:cNvPr>
          <p:cNvSpPr>
            <a:spLocks noGrp="1"/>
          </p:cNvSpPr>
          <p:nvPr>
            <p:ph type="sldNum" sz="quarter" idx="12"/>
          </p:nvPr>
        </p:nvSpPr>
        <p:spPr/>
        <p:txBody>
          <a:bodyPr/>
          <a:lstStyle/>
          <a:p>
            <a:fld id="{80A81C14-33F8-BE40-BDED-F272C5E24441}" type="slidenum">
              <a:rPr lang="en-US" smtClean="0"/>
              <a:pPr/>
              <a:t>15</a:t>
            </a:fld>
            <a:endParaRPr lang="en-US" dirty="0"/>
          </a:p>
        </p:txBody>
      </p:sp>
      <p:sp>
        <p:nvSpPr>
          <p:cNvPr id="3" name="Footer Placeholder 2">
            <a:extLst>
              <a:ext uri="{FF2B5EF4-FFF2-40B4-BE49-F238E27FC236}">
                <a16:creationId xmlns:a16="http://schemas.microsoft.com/office/drawing/2014/main" id="{0EE22278-7A0E-7379-0BD6-584125EE5450}"/>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C0A9EFBA-991C-CD3F-F120-DAE4348611F3}"/>
              </a:ext>
            </a:extLst>
          </p:cNvPr>
          <p:cNvSpPr>
            <a:spLocks noGrp="1"/>
          </p:cNvSpPr>
          <p:nvPr>
            <p:ph type="title"/>
          </p:nvPr>
        </p:nvSpPr>
        <p:spPr>
          <a:xfrm>
            <a:off x="614915" y="738888"/>
            <a:ext cx="6432113" cy="659220"/>
          </a:xfrm>
        </p:spPr>
        <p:txBody>
          <a:bodyPr>
            <a:normAutofit/>
          </a:bodyPr>
          <a:lstStyle/>
          <a:p>
            <a:r>
              <a:rPr lang="en-US" dirty="0"/>
              <a:t>CLAS Resources </a:t>
            </a:r>
          </a:p>
        </p:txBody>
      </p:sp>
      <p:sp>
        <p:nvSpPr>
          <p:cNvPr id="5" name="Text Placeholder 4">
            <a:extLst>
              <a:ext uri="{FF2B5EF4-FFF2-40B4-BE49-F238E27FC236}">
                <a16:creationId xmlns:a16="http://schemas.microsoft.com/office/drawing/2014/main" id="{30EFFFFF-55DA-64B8-46F6-0E3BA7AA53AA}"/>
              </a:ext>
            </a:extLst>
          </p:cNvPr>
          <p:cNvSpPr>
            <a:spLocks noGrp="1"/>
          </p:cNvSpPr>
          <p:nvPr>
            <p:ph type="body" sz="quarter" idx="14"/>
          </p:nvPr>
        </p:nvSpPr>
        <p:spPr/>
        <p:txBody>
          <a:bodyPr>
            <a:normAutofit fontScale="92500" lnSpcReduction="20000"/>
          </a:bodyPr>
          <a:lstStyle/>
          <a:p>
            <a:r>
              <a:rPr lang="en-US" dirty="0"/>
              <a:t>AmeriHealth Caritas District of Columbia (DC)</a:t>
            </a:r>
          </a:p>
        </p:txBody>
      </p:sp>
      <p:sp>
        <p:nvSpPr>
          <p:cNvPr id="7" name="TextBox 6">
            <a:extLst>
              <a:ext uri="{FF2B5EF4-FFF2-40B4-BE49-F238E27FC236}">
                <a16:creationId xmlns:a16="http://schemas.microsoft.com/office/drawing/2014/main" id="{8689C317-4CA0-9ADE-63D5-C6C303A0CAFA}"/>
              </a:ext>
            </a:extLst>
          </p:cNvPr>
          <p:cNvSpPr txBox="1"/>
          <p:nvPr/>
        </p:nvSpPr>
        <p:spPr>
          <a:xfrm>
            <a:off x="659219" y="1993239"/>
            <a:ext cx="9975378" cy="2887970"/>
          </a:xfrm>
          <a:prstGeom prst="rect">
            <a:avLst/>
          </a:prstGeom>
          <a:noFill/>
        </p:spPr>
        <p:txBody>
          <a:bodyPr wrap="square">
            <a:spAutoFit/>
          </a:bodyPr>
          <a:lstStyle/>
          <a:p>
            <a:pPr marL="12700" marR="5080" lvl="0" indent="0" algn="l" defTabSz="914400" rtl="0" eaLnBrk="1" fontAlgn="auto" latinLnBrk="0" hangingPunct="1">
              <a:lnSpc>
                <a:spcPct val="100000"/>
              </a:lnSpc>
              <a:spcBef>
                <a:spcPts val="105"/>
              </a:spcBef>
              <a:spcAft>
                <a:spcPts val="0"/>
              </a:spcAft>
              <a:buClrTx/>
              <a:buSzTx/>
              <a:buFontTx/>
              <a:buNone/>
              <a:tabLst/>
              <a:defRPr/>
            </a:pPr>
            <a:r>
              <a:rPr kumimoji="0" lang="en-US" sz="2000" b="0" i="0" u="none" strike="noStrike" kern="1200" cap="none" spc="-5" normalizeH="0" baseline="0" noProof="0" dirty="0">
                <a:ln>
                  <a:noFill/>
                </a:ln>
                <a:effectLst/>
                <a:uLnTx/>
                <a:uFillTx/>
                <a:ea typeface="+mn-ea"/>
                <a:cs typeface="Calibri"/>
              </a:rPr>
              <a:t>To access AmeriHealth Caritas DC CLAS resources:</a:t>
            </a:r>
            <a:br>
              <a:rPr kumimoji="0" lang="en-US" sz="2000" b="0" i="0" u="none" strike="noStrike" kern="1200" cap="none" spc="-5" normalizeH="0" baseline="0" noProof="0" dirty="0">
                <a:ln>
                  <a:noFill/>
                </a:ln>
                <a:effectLst/>
                <a:uLnTx/>
                <a:uFillTx/>
                <a:ea typeface="+mn-ea"/>
                <a:cs typeface="Calibri"/>
              </a:rPr>
            </a:br>
            <a:endParaRPr kumimoji="0" lang="en-US" sz="2000" b="0" i="0" u="none" strike="noStrike" kern="1200" cap="none" spc="-5" normalizeH="0" baseline="0" noProof="0" dirty="0">
              <a:ln>
                <a:noFill/>
              </a:ln>
              <a:effectLst/>
              <a:uLnTx/>
              <a:uFillTx/>
              <a:ea typeface="+mn-ea"/>
              <a:cs typeface="Calibri"/>
            </a:endParaRPr>
          </a:p>
          <a:p>
            <a:pPr marL="355600" marR="5080" lvl="0" indent="-342900">
              <a:spcBef>
                <a:spcPts val="105"/>
              </a:spcBef>
              <a:buFont typeface="Arial" panose="020B0604020202020204" pitchFamily="34" charset="0"/>
              <a:buChar char="•"/>
              <a:defRPr/>
            </a:pPr>
            <a:r>
              <a:rPr lang="en-US" sz="2000" spc="-5" dirty="0">
                <a:cs typeface="Calibri"/>
              </a:rPr>
              <a:t>Visit the Cultural Responsiveness webpage at </a:t>
            </a:r>
            <a:r>
              <a:rPr lang="en-US" sz="2000" spc="-5" dirty="0">
                <a:cs typeface="Calibri"/>
                <a:hlinkClick r:id="rId2"/>
              </a:rPr>
              <a:t>https://www.amerihealthcaritasdc.com/provider/resources/clas</a:t>
            </a:r>
            <a:r>
              <a:rPr lang="en-US" sz="2000" spc="-5" dirty="0">
                <a:cs typeface="Calibri"/>
              </a:rPr>
              <a:t> to learn how AmeriHealth Caritas DC </a:t>
            </a:r>
            <a:r>
              <a:rPr lang="en-US" sz="2000" dirty="0"/>
              <a:t>assists providers in delivering culturally responsive health care to diverse populations.</a:t>
            </a:r>
            <a:endParaRPr lang="en-US" sz="2000" spc="-5" dirty="0">
              <a:cs typeface="Calibri"/>
            </a:endParaRPr>
          </a:p>
          <a:p>
            <a:pPr marL="355600" marR="5080" lvl="0" indent="-342900">
              <a:spcBef>
                <a:spcPts val="105"/>
              </a:spcBef>
              <a:buFont typeface="Arial" panose="020B0604020202020204" pitchFamily="34" charset="0"/>
              <a:buChar char="•"/>
              <a:defRPr/>
            </a:pPr>
            <a:r>
              <a:rPr lang="en-US" sz="2000" spc="-5" dirty="0">
                <a:cs typeface="Calibri"/>
              </a:rPr>
              <a:t>Take our online provider trainings by visiting </a:t>
            </a:r>
            <a:r>
              <a:rPr lang="en-US" sz="2000" spc="-5" dirty="0">
                <a:cs typeface="Calibri"/>
                <a:hlinkClick r:id="rId3"/>
              </a:rPr>
              <a:t>https://www.amerihealthcaritasdc.com/provider/resources/clas/training-cme-opportunities</a:t>
            </a:r>
            <a:r>
              <a:rPr lang="en-US" sz="2000" spc="-5" dirty="0">
                <a:cs typeface="Calibri"/>
              </a:rPr>
              <a:t>. </a:t>
            </a:r>
            <a:endParaRPr kumimoji="0" lang="en-US" sz="2000" b="0" i="0" u="none" strike="noStrike" kern="1200" cap="none" spc="-5" normalizeH="0" baseline="0" noProof="0" dirty="0">
              <a:ln>
                <a:noFill/>
              </a:ln>
              <a:effectLst/>
              <a:uLnTx/>
              <a:uFillTx/>
              <a:ea typeface="+mn-ea"/>
              <a:cs typeface="Calibri"/>
            </a:endParaRPr>
          </a:p>
        </p:txBody>
      </p:sp>
    </p:spTree>
    <p:extLst>
      <p:ext uri="{BB962C8B-B14F-4D97-AF65-F5344CB8AC3E}">
        <p14:creationId xmlns:p14="http://schemas.microsoft.com/office/powerpoint/2010/main" val="68160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D4E97-33E5-0D97-BBD0-FD8A43AF739C}"/>
              </a:ext>
            </a:extLst>
          </p:cNvPr>
          <p:cNvSpPr>
            <a:spLocks noGrp="1"/>
          </p:cNvSpPr>
          <p:nvPr>
            <p:ph type="title"/>
          </p:nvPr>
        </p:nvSpPr>
        <p:spPr>
          <a:xfrm>
            <a:off x="1319609" y="2483375"/>
            <a:ext cx="4406277" cy="1354830"/>
          </a:xfrm>
        </p:spPr>
        <p:txBody>
          <a:bodyPr/>
          <a:lstStyle/>
          <a:p>
            <a:r>
              <a:rPr lang="en-US" dirty="0"/>
              <a:t>Key Takeaways</a:t>
            </a:r>
          </a:p>
        </p:txBody>
      </p:sp>
      <p:sp>
        <p:nvSpPr>
          <p:cNvPr id="3" name="Footer Placeholder 2">
            <a:extLst>
              <a:ext uri="{FF2B5EF4-FFF2-40B4-BE49-F238E27FC236}">
                <a16:creationId xmlns:a16="http://schemas.microsoft.com/office/drawing/2014/main" id="{B00D11D1-8B1D-FF19-2434-764AF6C89960}"/>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9555BC12-5342-3C9C-CA7D-81DFFF0E3414}"/>
              </a:ext>
            </a:extLst>
          </p:cNvPr>
          <p:cNvSpPr>
            <a:spLocks noGrp="1"/>
          </p:cNvSpPr>
          <p:nvPr>
            <p:ph type="sldNum" sz="quarter" idx="12"/>
          </p:nvPr>
        </p:nvSpPr>
        <p:spPr/>
        <p:txBody>
          <a:bodyPr/>
          <a:lstStyle/>
          <a:p>
            <a:fld id="{80A81C14-33F8-BE40-BDED-F272C5E24441}" type="slidenum">
              <a:rPr lang="en-US" smtClean="0"/>
              <a:pPr/>
              <a:t>16</a:t>
            </a:fld>
            <a:endParaRPr lang="en-US" dirty="0"/>
          </a:p>
        </p:txBody>
      </p:sp>
      <p:sp>
        <p:nvSpPr>
          <p:cNvPr id="6" name="TextBox 5">
            <a:extLst>
              <a:ext uri="{FF2B5EF4-FFF2-40B4-BE49-F238E27FC236}">
                <a16:creationId xmlns:a16="http://schemas.microsoft.com/office/drawing/2014/main" id="{BDDBED71-7A91-85C6-77B9-9E6D81EF2492}"/>
              </a:ext>
            </a:extLst>
          </p:cNvPr>
          <p:cNvSpPr txBox="1"/>
          <p:nvPr/>
        </p:nvSpPr>
        <p:spPr>
          <a:xfrm>
            <a:off x="7043057" y="1311235"/>
            <a:ext cx="4267199" cy="3990836"/>
          </a:xfrm>
          <a:prstGeom prst="rect">
            <a:avLst/>
          </a:prstGeom>
          <a:noFill/>
        </p:spPr>
        <p:txBody>
          <a:bodyPr wrap="square">
            <a:spAutoFit/>
          </a:bodyPr>
          <a:lstStyle/>
          <a:p>
            <a:pPr marL="342900" indent="-342900">
              <a:spcAft>
                <a:spcPts val="800"/>
              </a:spcAft>
              <a:buFont typeface="Wingdings" panose="05000000000000000000" pitchFamily="2" charset="2"/>
              <a:buChar char="ü"/>
            </a:pPr>
            <a:r>
              <a:rPr lang="en-US" sz="2000" dirty="0">
                <a:ea typeface="Calibri" panose="020F0502020204030204" pitchFamily="34" charset="0"/>
                <a:cs typeface="Calibri" panose="020F0502020204030204" pitchFamily="34" charset="0"/>
              </a:rPr>
              <a:t>Cultural responsiveness requires ongoing self‑awareness, humility, and respect for diverse backgrounds and experiences.</a:t>
            </a:r>
          </a:p>
          <a:p>
            <a:pPr marL="342900" indent="-342900">
              <a:spcAft>
                <a:spcPts val="800"/>
              </a:spcAft>
              <a:buFont typeface="Wingdings" panose="05000000000000000000" pitchFamily="2" charset="2"/>
              <a:buChar char="ü"/>
            </a:pPr>
            <a:r>
              <a:rPr lang="en-US" sz="2000" dirty="0">
                <a:ea typeface="Calibri" panose="020F0502020204030204" pitchFamily="34" charset="0"/>
                <a:cs typeface="Calibri" panose="020F0502020204030204" pitchFamily="34" charset="0"/>
              </a:rPr>
              <a:t>Language access and effective communication are patient safety and civil rights essentials, not optional accommodations.</a:t>
            </a:r>
          </a:p>
          <a:p>
            <a:pPr marL="342900" indent="-342900">
              <a:buFont typeface="Wingdings" panose="05000000000000000000" pitchFamily="2" charset="2"/>
              <a:buChar char="ü"/>
            </a:pPr>
            <a:r>
              <a:rPr lang="en-US" sz="2000" dirty="0">
                <a:ea typeface="Calibri" panose="020F0502020204030204" pitchFamily="34" charset="0"/>
                <a:cs typeface="Calibri" panose="020F0502020204030204" pitchFamily="34" charset="0"/>
              </a:rPr>
              <a:t>CLAS standards and disability competence provide frameworks to reduce health disparities and deliver equitable care.</a:t>
            </a:r>
          </a:p>
        </p:txBody>
      </p:sp>
    </p:spTree>
    <p:extLst>
      <p:ext uri="{BB962C8B-B14F-4D97-AF65-F5344CB8AC3E}">
        <p14:creationId xmlns:p14="http://schemas.microsoft.com/office/powerpoint/2010/main" val="3968520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1C21F1-6401-1BF9-1B06-C5289C0E0279}"/>
              </a:ext>
            </a:extLst>
          </p:cNvPr>
          <p:cNvSpPr>
            <a:spLocks noGrp="1"/>
          </p:cNvSpPr>
          <p:nvPr>
            <p:ph type="body" sz="quarter" idx="10"/>
          </p:nvPr>
        </p:nvSpPr>
        <p:spPr>
          <a:xfrm>
            <a:off x="444295" y="2325032"/>
            <a:ext cx="5813947" cy="1103968"/>
          </a:xfrm>
        </p:spPr>
        <p:txBody>
          <a:bodyPr>
            <a:noAutofit/>
          </a:bodyPr>
          <a:lstStyle/>
          <a:p>
            <a:r>
              <a:rPr lang="en-US" sz="4800" dirty="0"/>
              <a:t>Understanding Your Patient Population </a:t>
            </a:r>
          </a:p>
        </p:txBody>
      </p:sp>
    </p:spTree>
    <p:extLst>
      <p:ext uri="{BB962C8B-B14F-4D97-AF65-F5344CB8AC3E}">
        <p14:creationId xmlns:p14="http://schemas.microsoft.com/office/powerpoint/2010/main" val="1197128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F9C78-CBC6-BB23-186B-035BD25C6C1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6FA48F-7E3E-6A4C-C283-588BA7288B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A81C14-33F8-BE40-BDED-F272C5E24441}" type="slidenum">
              <a:rPr kumimoji="0" lang="en-US" sz="800" b="0" i="0" u="none" strike="noStrike" kern="1200" cap="none" spc="0" normalizeH="0" baseline="0" noProof="0" smtClean="0">
                <a:ln>
                  <a:noFill/>
                </a:ln>
                <a:solidFill>
                  <a:srgbClr val="19237E">
                    <a:lumMod val="20000"/>
                    <a:lumOff val="80000"/>
                  </a:srgbClr>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dirty="0">
              <a:ln>
                <a:noFill/>
              </a:ln>
              <a:solidFill>
                <a:srgbClr val="19237E">
                  <a:lumMod val="20000"/>
                  <a:lumOff val="80000"/>
                </a:srgbClr>
              </a:solidFill>
              <a:effectLst/>
              <a:uLnTx/>
              <a:uFillTx/>
              <a:latin typeface="Calibri" panose="02110004020202020204"/>
              <a:ea typeface="+mn-ea"/>
              <a:cs typeface="+mn-cs"/>
            </a:endParaRPr>
          </a:p>
        </p:txBody>
      </p:sp>
      <p:sp>
        <p:nvSpPr>
          <p:cNvPr id="3" name="Footer Placeholder 2">
            <a:extLst>
              <a:ext uri="{FF2B5EF4-FFF2-40B4-BE49-F238E27FC236}">
                <a16:creationId xmlns:a16="http://schemas.microsoft.com/office/drawing/2014/main" id="{172BFB1E-A69C-ADDD-C87C-04A43718A8D5}"/>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19237E">
                    <a:lumMod val="20000"/>
                    <a:lumOff val="80000"/>
                  </a:srgbClr>
                </a:solidFill>
                <a:effectLst/>
                <a:uLnTx/>
                <a:uFillTx/>
                <a:latin typeface="Calibri" panose="02110004020202020204"/>
                <a:ea typeface="+mn-ea"/>
                <a:cs typeface="+mn-cs"/>
              </a:rPr>
              <a:t>AMERIHEALTH CARITAS  |  PROPRIETARY AND CONFIDENTIAL  </a:t>
            </a:r>
          </a:p>
        </p:txBody>
      </p:sp>
      <p:sp>
        <p:nvSpPr>
          <p:cNvPr id="4" name="Title 3">
            <a:extLst>
              <a:ext uri="{FF2B5EF4-FFF2-40B4-BE49-F238E27FC236}">
                <a16:creationId xmlns:a16="http://schemas.microsoft.com/office/drawing/2014/main" id="{C40F54D7-4D25-4769-CD6A-405AEA9B468F}"/>
              </a:ext>
            </a:extLst>
          </p:cNvPr>
          <p:cNvSpPr>
            <a:spLocks noGrp="1"/>
          </p:cNvSpPr>
          <p:nvPr>
            <p:ph type="title"/>
          </p:nvPr>
        </p:nvSpPr>
        <p:spPr>
          <a:xfrm>
            <a:off x="614915" y="738888"/>
            <a:ext cx="9872110" cy="659220"/>
          </a:xfrm>
        </p:spPr>
        <p:txBody>
          <a:bodyPr>
            <a:noAutofit/>
          </a:bodyPr>
          <a:lstStyle/>
          <a:p>
            <a:r>
              <a:rPr lang="en-US" dirty="0">
                <a:latin typeface="+mn-lt"/>
                <a:ea typeface="Calibri" panose="020F0502020204030204" pitchFamily="34" charset="0"/>
                <a:cs typeface="Calibri" panose="020F0502020204030204" pitchFamily="34" charset="0"/>
              </a:rPr>
              <a:t>The Value of Collecting REL Information</a:t>
            </a:r>
            <a:endParaRPr lang="en-US" dirty="0">
              <a:latin typeface="+mn-lt"/>
            </a:endParaRPr>
          </a:p>
        </p:txBody>
      </p:sp>
      <p:sp>
        <p:nvSpPr>
          <p:cNvPr id="6" name="TextBox 5">
            <a:extLst>
              <a:ext uri="{FF2B5EF4-FFF2-40B4-BE49-F238E27FC236}">
                <a16:creationId xmlns:a16="http://schemas.microsoft.com/office/drawing/2014/main" id="{F5EE9864-76F8-4DE2-6D6E-BEF4E26626BC}"/>
              </a:ext>
            </a:extLst>
          </p:cNvPr>
          <p:cNvSpPr txBox="1"/>
          <p:nvPr/>
        </p:nvSpPr>
        <p:spPr>
          <a:xfrm>
            <a:off x="1479211" y="2508699"/>
            <a:ext cx="888294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endParaRPr kumimoji="0" lang="en-US" sz="2000" b="0" i="0" u="none" strike="noStrike" kern="1200" cap="none" spc="0" normalizeH="0" baseline="0" noProof="0" dirty="0">
              <a:ln>
                <a:noFill/>
              </a:ln>
              <a:solidFill>
                <a:srgbClr val="1D2B38"/>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1">
            <a:extLst>
              <a:ext uri="{FF2B5EF4-FFF2-40B4-BE49-F238E27FC236}">
                <a16:creationId xmlns:a16="http://schemas.microsoft.com/office/drawing/2014/main" id="{F61077AC-C499-6210-E4C8-02B388892D77}"/>
              </a:ext>
            </a:extLst>
          </p:cNvPr>
          <p:cNvSpPr txBox="1">
            <a:spLocks/>
          </p:cNvSpPr>
          <p:nvPr/>
        </p:nvSpPr>
        <p:spPr>
          <a:xfrm>
            <a:off x="659219" y="2179672"/>
            <a:ext cx="11156543" cy="3965391"/>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Calibri"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alibri"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Calibri" panose="020B0604020202020204" pitchFamily="34" charset="0"/>
              <a:buNone/>
              <a:tabLst/>
              <a:defRPr/>
            </a:pPr>
            <a:endParaRPr kumimoji="0" lang="en-US" sz="2800" b="0" i="0" u="none" strike="noStrike" kern="1200" cap="none" spc="0" normalizeH="0" baseline="0" noProof="0" dirty="0">
              <a:ln>
                <a:noFill/>
              </a:ln>
              <a:solidFill>
                <a:srgbClr val="1D2B38"/>
              </a:solidFill>
              <a:effectLst/>
              <a:uLnTx/>
              <a:uFillTx/>
              <a:latin typeface="Calibri" panose="02110004020202020204"/>
              <a:ea typeface="+mn-ea"/>
              <a:cs typeface="+mn-cs"/>
            </a:endParaRPr>
          </a:p>
        </p:txBody>
      </p:sp>
      <p:sp>
        <p:nvSpPr>
          <p:cNvPr id="10" name="TextBox 9">
            <a:extLst>
              <a:ext uri="{FF2B5EF4-FFF2-40B4-BE49-F238E27FC236}">
                <a16:creationId xmlns:a16="http://schemas.microsoft.com/office/drawing/2014/main" id="{30E0C6CE-B361-3309-509A-AADC298F9734}"/>
              </a:ext>
            </a:extLst>
          </p:cNvPr>
          <p:cNvSpPr txBox="1"/>
          <p:nvPr/>
        </p:nvSpPr>
        <p:spPr>
          <a:xfrm>
            <a:off x="760809" y="2274837"/>
            <a:ext cx="10771971" cy="3647152"/>
          </a:xfrm>
          <a:prstGeom prst="rect">
            <a:avLst/>
          </a:prstGeom>
          <a:noFill/>
        </p:spPr>
        <p:txBody>
          <a:bodyPr wrap="square">
            <a:spAutoFit/>
          </a:bodyPr>
          <a:lstStyle/>
          <a:p>
            <a:pPr marL="0" indent="0">
              <a:spcAft>
                <a:spcPts val="600"/>
              </a:spcAft>
              <a:buNone/>
            </a:pPr>
            <a:r>
              <a:rPr lang="en-US" dirty="0">
                <a:solidFill>
                  <a:srgbClr val="1D2B38"/>
                </a:solidFill>
                <a:ea typeface="+mn-ea"/>
                <a:cs typeface="+mn-cs"/>
              </a:rPr>
              <a:t>Collecting REL data is foundational to delivering culturally responsive care and addressing health disparities across diverse patient populations.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D2B38"/>
                </a:solidFill>
                <a:effectLst/>
                <a:uLnTx/>
                <a:uFillTx/>
                <a:ea typeface="+mn-ea"/>
                <a:cs typeface="+mn-cs"/>
              </a:rPr>
              <a:t>For patients, REL information helps ensure equitable, patient‑centered care by:</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lang="en-US" dirty="0">
                <a:solidFill>
                  <a:srgbClr val="1D2B38"/>
                </a:solidFill>
              </a:rPr>
              <a:t>S</a:t>
            </a:r>
            <a:r>
              <a:rPr kumimoji="0" lang="en-US" b="0" i="0" u="none" strike="noStrike" kern="1200" cap="none" spc="0" normalizeH="0" baseline="0" noProof="0" dirty="0">
                <a:ln>
                  <a:noFill/>
                </a:ln>
                <a:solidFill>
                  <a:srgbClr val="1D2B38"/>
                </a:solidFill>
                <a:effectLst/>
                <a:uLnTx/>
                <a:uFillTx/>
                <a:ea typeface="+mn-ea"/>
                <a:cs typeface="+mn-cs"/>
              </a:rPr>
              <a:t>upporting access to language assistance and culturally appropriate materials</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Ensuring respectful, understandable communication</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Improving patient engagement, trust, and care experiences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1" i="0" u="none" strike="noStrike" kern="1200" cap="none" spc="0" normalizeH="0" baseline="0" noProof="0" dirty="0">
                <a:ln>
                  <a:noFill/>
                </a:ln>
                <a:solidFill>
                  <a:srgbClr val="1D2B38"/>
                </a:solidFill>
                <a:effectLst/>
                <a:uLnTx/>
                <a:uFillTx/>
                <a:ea typeface="+mn-ea"/>
                <a:cs typeface="+mn-cs"/>
              </a:rPr>
              <a:t>For providers and health plans, REL information helps to:</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Monitor quality indicators and identify health disparities across populations</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Understand community demographics and service needs</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Drive data‑driven quality improvement and health equity efforts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1" i="0" u="none" strike="noStrike" kern="1200" cap="none" spc="0" normalizeH="0" baseline="0" noProof="0" dirty="0">
                <a:ln>
                  <a:noFill/>
                </a:ln>
                <a:solidFill>
                  <a:srgbClr val="1D2B38"/>
                </a:solidFill>
                <a:effectLst/>
                <a:uLnTx/>
                <a:uFillTx/>
                <a:ea typeface="+mn-ea"/>
                <a:cs typeface="+mn-cs"/>
              </a:rPr>
              <a:t>REL information supports effective communication, tailored care, and health equity for diverse patient populations.</a:t>
            </a:r>
          </a:p>
        </p:txBody>
      </p:sp>
    </p:spTree>
    <p:extLst>
      <p:ext uri="{BB962C8B-B14F-4D97-AF65-F5344CB8AC3E}">
        <p14:creationId xmlns:p14="http://schemas.microsoft.com/office/powerpoint/2010/main" val="415233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B9A55E5-28A7-31E8-C410-B5FD87986251}"/>
              </a:ext>
            </a:extLst>
          </p:cNvPr>
          <p:cNvSpPr>
            <a:spLocks noGrp="1"/>
          </p:cNvSpPr>
          <p:nvPr>
            <p:ph type="ftr" sz="quarter" idx="13"/>
          </p:nvPr>
        </p:nvSpPr>
        <p:spPr>
          <a:xfrm>
            <a:off x="691876" y="636433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003BA4">
                    <a:lumMod val="20000"/>
                    <a:lumOff val="80000"/>
                  </a:srgbClr>
                </a:solidFill>
                <a:effectLst/>
                <a:uLnTx/>
                <a:uFillTx/>
                <a:latin typeface="Calibri" panose="02110004020202020204"/>
                <a:ea typeface="+mn-ea"/>
                <a:cs typeface="+mn-cs"/>
              </a:rPr>
              <a:t>AMERIHEALTH CARITAS  |  PROPRIETARY AND CONFIDENTIAL  </a:t>
            </a:r>
          </a:p>
        </p:txBody>
      </p:sp>
      <p:graphicFrame>
        <p:nvGraphicFramePr>
          <p:cNvPr id="10" name="Content Placeholder 9">
            <a:extLst>
              <a:ext uri="{FF2B5EF4-FFF2-40B4-BE49-F238E27FC236}">
                <a16:creationId xmlns:a16="http://schemas.microsoft.com/office/drawing/2014/main" id="{5340A891-8DE9-2CAD-851D-FB1CE056C5D6}"/>
              </a:ext>
            </a:extLst>
          </p:cNvPr>
          <p:cNvGraphicFramePr>
            <a:graphicFrameLocks noGrp="1"/>
          </p:cNvGraphicFramePr>
          <p:nvPr>
            <p:ph idx="1"/>
            <p:extLst>
              <p:ext uri="{D42A27DB-BD31-4B8C-83A1-F6EECF244321}">
                <p14:modId xmlns:p14="http://schemas.microsoft.com/office/powerpoint/2010/main" val="856595234"/>
              </p:ext>
            </p:extLst>
          </p:nvPr>
        </p:nvGraphicFramePr>
        <p:xfrm>
          <a:off x="85418" y="2001624"/>
          <a:ext cx="5188541" cy="4485899"/>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CC7D1764-9AE9-82BB-2CC6-66C744EE99A0}"/>
              </a:ext>
            </a:extLst>
          </p:cNvPr>
          <p:cNvSpPr>
            <a:spLocks noGrp="1"/>
          </p:cNvSpPr>
          <p:nvPr>
            <p:ph type="title"/>
          </p:nvPr>
        </p:nvSpPr>
        <p:spPr>
          <a:xfrm>
            <a:off x="547680" y="875612"/>
            <a:ext cx="4945912" cy="659220"/>
          </a:xfrm>
        </p:spPr>
        <p:txBody>
          <a:bodyPr>
            <a:normAutofit fontScale="90000"/>
          </a:bodyPr>
          <a:lstStyle/>
          <a:p>
            <a:r>
              <a:rPr lang="en-US" dirty="0"/>
              <a:t>AmeriHealth Caritas DC Population </a:t>
            </a:r>
          </a:p>
        </p:txBody>
      </p:sp>
      <p:sp>
        <p:nvSpPr>
          <p:cNvPr id="6" name="Text Placeholder 5">
            <a:extLst>
              <a:ext uri="{FF2B5EF4-FFF2-40B4-BE49-F238E27FC236}">
                <a16:creationId xmlns:a16="http://schemas.microsoft.com/office/drawing/2014/main" id="{05E474CA-5CA0-1947-1D13-09BEC1C758D3}"/>
              </a:ext>
            </a:extLst>
          </p:cNvPr>
          <p:cNvSpPr>
            <a:spLocks noGrp="1"/>
          </p:cNvSpPr>
          <p:nvPr>
            <p:ph type="body" sz="quarter" idx="14"/>
          </p:nvPr>
        </p:nvSpPr>
        <p:spPr/>
        <p:txBody>
          <a:bodyPr vert="horz" lIns="91440" tIns="45720" rIns="91440" bIns="45720" rtlCol="0" anchor="t">
            <a:normAutofit fontScale="92500" lnSpcReduction="20000"/>
          </a:bodyPr>
          <a:lstStyle/>
          <a:p>
            <a:r>
              <a:rPr lang="en-US" dirty="0"/>
              <a:t>Race, Ethnicity, and Language</a:t>
            </a:r>
          </a:p>
        </p:txBody>
      </p:sp>
      <p:graphicFrame>
        <p:nvGraphicFramePr>
          <p:cNvPr id="11" name="Content Placeholder 9">
            <a:extLst>
              <a:ext uri="{FF2B5EF4-FFF2-40B4-BE49-F238E27FC236}">
                <a16:creationId xmlns:a16="http://schemas.microsoft.com/office/drawing/2014/main" id="{8CF4D297-7A1D-4E9D-D77F-DF413BEB0738}"/>
              </a:ext>
            </a:extLst>
          </p:cNvPr>
          <p:cNvGraphicFramePr>
            <a:graphicFrameLocks/>
          </p:cNvGraphicFramePr>
          <p:nvPr/>
        </p:nvGraphicFramePr>
        <p:xfrm>
          <a:off x="7380303" y="2001624"/>
          <a:ext cx="4726279" cy="4154589"/>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a:extLst>
              <a:ext uri="{FF2B5EF4-FFF2-40B4-BE49-F238E27FC236}">
                <a16:creationId xmlns:a16="http://schemas.microsoft.com/office/drawing/2014/main" id="{28DEAE5E-5A60-92D5-559E-B377D90576DE}"/>
              </a:ext>
            </a:extLst>
          </p:cNvPr>
          <p:cNvGrpSpPr/>
          <p:nvPr/>
        </p:nvGrpSpPr>
        <p:grpSpPr>
          <a:xfrm>
            <a:off x="4515905" y="4568580"/>
            <a:ext cx="3426214" cy="1245106"/>
            <a:chOff x="6478986" y="2845949"/>
            <a:chExt cx="5407455" cy="2075459"/>
          </a:xfrm>
        </p:grpSpPr>
        <p:sp>
          <p:nvSpPr>
            <p:cNvPr id="7" name="Freeform: Shape 6">
              <a:extLst>
                <a:ext uri="{FF2B5EF4-FFF2-40B4-BE49-F238E27FC236}">
                  <a16:creationId xmlns:a16="http://schemas.microsoft.com/office/drawing/2014/main" id="{BAA1E810-7DFB-722A-7B76-0F96E5DE68D7}"/>
                </a:ext>
              </a:extLst>
            </p:cNvPr>
            <p:cNvSpPr/>
            <p:nvPr/>
          </p:nvSpPr>
          <p:spPr>
            <a:xfrm>
              <a:off x="7465095" y="2845949"/>
              <a:ext cx="3534656" cy="822960"/>
            </a:xfrm>
            <a:custGeom>
              <a:avLst/>
              <a:gdLst>
                <a:gd name="csX0" fmla="*/ 0 w 5324486"/>
                <a:gd name="csY0" fmla="*/ 202804 h 1216800"/>
                <a:gd name="csX1" fmla="*/ 202804 w 5324486"/>
                <a:gd name="csY1" fmla="*/ 0 h 1216800"/>
                <a:gd name="csX2" fmla="*/ 5121682 w 5324486"/>
                <a:gd name="csY2" fmla="*/ 0 h 1216800"/>
                <a:gd name="csX3" fmla="*/ 5324486 w 5324486"/>
                <a:gd name="csY3" fmla="*/ 202804 h 1216800"/>
                <a:gd name="csX4" fmla="*/ 5324486 w 5324486"/>
                <a:gd name="csY4" fmla="*/ 1013996 h 1216800"/>
                <a:gd name="csX5" fmla="*/ 5121682 w 5324486"/>
                <a:gd name="csY5" fmla="*/ 1216800 h 1216800"/>
                <a:gd name="csX6" fmla="*/ 202804 w 5324486"/>
                <a:gd name="csY6" fmla="*/ 1216800 h 1216800"/>
                <a:gd name="csX7" fmla="*/ 0 w 5324486"/>
                <a:gd name="csY7" fmla="*/ 1013996 h 1216800"/>
                <a:gd name="csX8" fmla="*/ 0 w 5324486"/>
                <a:gd name="csY8" fmla="*/ 202804 h 1216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324486" h="1216800">
                  <a:moveTo>
                    <a:pt x="0" y="202804"/>
                  </a:moveTo>
                  <a:cubicBezTo>
                    <a:pt x="0" y="90798"/>
                    <a:pt x="90798" y="0"/>
                    <a:pt x="202804" y="0"/>
                  </a:cubicBezTo>
                  <a:lnTo>
                    <a:pt x="5121682" y="0"/>
                  </a:lnTo>
                  <a:cubicBezTo>
                    <a:pt x="5233688" y="0"/>
                    <a:pt x="5324486" y="90798"/>
                    <a:pt x="5324486" y="202804"/>
                  </a:cubicBezTo>
                  <a:lnTo>
                    <a:pt x="5324486" y="1013996"/>
                  </a:lnTo>
                  <a:cubicBezTo>
                    <a:pt x="5324486" y="1126002"/>
                    <a:pt x="5233688" y="1216800"/>
                    <a:pt x="5121682" y="1216800"/>
                  </a:cubicBezTo>
                  <a:lnTo>
                    <a:pt x="202804" y="1216800"/>
                  </a:lnTo>
                  <a:cubicBezTo>
                    <a:pt x="90798" y="1216800"/>
                    <a:pt x="0" y="1126002"/>
                    <a:pt x="0" y="1013996"/>
                  </a:cubicBezTo>
                  <a:lnTo>
                    <a:pt x="0" y="202804"/>
                  </a:lnTo>
                  <a:close/>
                </a:path>
              </a:pathLst>
            </a:custGeom>
            <a:solidFill>
              <a:schemeClr val="accent1">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35599" tIns="135599" rIns="135599" bIns="135599"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b="1" i="0" u="none" strike="noStrike" kern="1200" cap="none" spc="0" normalizeH="0" baseline="0" noProof="0" dirty="0">
                  <a:ln>
                    <a:noFill/>
                  </a:ln>
                  <a:solidFill>
                    <a:srgbClr val="FFFFFF"/>
                  </a:solidFill>
                  <a:effectLst/>
                  <a:uLnTx/>
                  <a:uFillTx/>
                  <a:latin typeface="Aptos" panose="02110004020202020204"/>
                  <a:ea typeface="+mn-ea"/>
                  <a:cs typeface="+mn-cs"/>
                </a:rPr>
                <a:t>Threshold Language</a:t>
              </a:r>
            </a:p>
          </p:txBody>
        </p:sp>
        <p:sp>
          <p:nvSpPr>
            <p:cNvPr id="8" name="Freeform: Shape 7">
              <a:extLst>
                <a:ext uri="{FF2B5EF4-FFF2-40B4-BE49-F238E27FC236}">
                  <a16:creationId xmlns:a16="http://schemas.microsoft.com/office/drawing/2014/main" id="{0CDB58AC-427F-4EC5-35CA-831C7907354F}"/>
                </a:ext>
              </a:extLst>
            </p:cNvPr>
            <p:cNvSpPr/>
            <p:nvPr/>
          </p:nvSpPr>
          <p:spPr>
            <a:xfrm>
              <a:off x="6478986" y="3845008"/>
              <a:ext cx="5407455" cy="1076400"/>
            </a:xfrm>
            <a:custGeom>
              <a:avLst/>
              <a:gdLst>
                <a:gd name="csX0" fmla="*/ 0 w 5324486"/>
                <a:gd name="csY0" fmla="*/ 0 h 1076400"/>
                <a:gd name="csX1" fmla="*/ 5324486 w 5324486"/>
                <a:gd name="csY1" fmla="*/ 0 h 1076400"/>
                <a:gd name="csX2" fmla="*/ 5324486 w 5324486"/>
                <a:gd name="csY2" fmla="*/ 1076400 h 1076400"/>
                <a:gd name="csX3" fmla="*/ 0 w 5324486"/>
                <a:gd name="csY3" fmla="*/ 1076400 h 1076400"/>
                <a:gd name="csX4" fmla="*/ 0 w 5324486"/>
                <a:gd name="csY4" fmla="*/ 0 h 1076400"/>
              </a:gdLst>
              <a:ahLst/>
              <a:cxnLst>
                <a:cxn ang="0">
                  <a:pos x="csX0" y="csY0"/>
                </a:cxn>
                <a:cxn ang="0">
                  <a:pos x="csX1" y="csY1"/>
                </a:cxn>
                <a:cxn ang="0">
                  <a:pos x="csX2" y="csY2"/>
                </a:cxn>
                <a:cxn ang="0">
                  <a:pos x="csX3" y="csY3"/>
                </a:cxn>
                <a:cxn ang="0">
                  <a:pos x="csX4" y="csY4"/>
                </a:cxn>
              </a:cxnLst>
              <a:rect l="l" t="t" r="r" b="b"/>
              <a:pathLst>
                <a:path w="5324486" h="1076400">
                  <a:moveTo>
                    <a:pt x="0" y="0"/>
                  </a:moveTo>
                  <a:lnTo>
                    <a:pt x="5324486" y="0"/>
                  </a:lnTo>
                  <a:lnTo>
                    <a:pt x="5324486" y="1076400"/>
                  </a:lnTo>
                  <a:lnTo>
                    <a:pt x="0" y="10764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69052" tIns="22860" rIns="128016" bIns="22860" numCol="1" spcCol="1270" anchor="t" anchorCtr="0">
              <a:noAutofit/>
            </a:bodyPr>
            <a:lstStyle/>
            <a:p>
              <a:pPr marL="171450" marR="0" lvl="1" indent="-171450" algn="ctr" defTabSz="800100" rtl="0" eaLnBrk="1" fontAlgn="auto" latinLnBrk="0" hangingPunct="1">
                <a:lnSpc>
                  <a:spcPct val="90000"/>
                </a:lnSpc>
                <a:spcBef>
                  <a:spcPct val="0"/>
                </a:spcBef>
                <a:spcAft>
                  <a:spcPct val="20000"/>
                </a:spcAft>
                <a:buClrTx/>
                <a:buSzTx/>
                <a:buFontTx/>
                <a:buNone/>
                <a:tabLst/>
                <a:defRPr/>
              </a:pPr>
              <a:r>
                <a:rPr kumimoji="0" lang="en-US" sz="1600" b="0" i="0" u="none" strike="noStrike" kern="1200" cap="none" spc="0" normalizeH="0" baseline="0" noProof="0" dirty="0">
                  <a:ln>
                    <a:noFill/>
                  </a:ln>
                  <a:solidFill>
                    <a:srgbClr val="1D2B38">
                      <a:hueOff val="0"/>
                      <a:satOff val="0"/>
                      <a:lumOff val="0"/>
                      <a:alphaOff val="0"/>
                    </a:srgbClr>
                  </a:solidFill>
                  <a:effectLst/>
                  <a:uLnTx/>
                  <a:uFillTx/>
                  <a:latin typeface="Aptos" panose="02110004020202020204"/>
                  <a:ea typeface="+mn-ea"/>
                  <a:cs typeface="+mn-cs"/>
                </a:rPr>
                <a:t>Threshold languages are non-English languages spoken by at least 5% of the service area's population or 1,000 members or patients, whichever is fewer.</a:t>
              </a:r>
            </a:p>
          </p:txBody>
        </p:sp>
      </p:grpSp>
      <p:graphicFrame>
        <p:nvGraphicFramePr>
          <p:cNvPr id="2" name="Table 1">
            <a:extLst>
              <a:ext uri="{FF2B5EF4-FFF2-40B4-BE49-F238E27FC236}">
                <a16:creationId xmlns:a16="http://schemas.microsoft.com/office/drawing/2014/main" id="{53E111AF-B292-1494-3036-5F8E7AC63FF4}"/>
              </a:ext>
            </a:extLst>
          </p:cNvPr>
          <p:cNvGraphicFramePr>
            <a:graphicFrameLocks noGrp="1"/>
          </p:cNvGraphicFramePr>
          <p:nvPr/>
        </p:nvGraphicFramePr>
        <p:xfrm>
          <a:off x="5140712" y="1892153"/>
          <a:ext cx="2239591" cy="2514600"/>
        </p:xfrm>
        <a:graphic>
          <a:graphicData uri="http://schemas.openxmlformats.org/drawingml/2006/table">
            <a:tbl>
              <a:tblPr firstRow="1" bandRow="1">
                <a:tableStyleId>{F5AB1C69-6EDB-4FF4-983F-18BD219EF322}</a:tableStyleId>
              </a:tblPr>
              <a:tblGrid>
                <a:gridCol w="2239591">
                  <a:extLst>
                    <a:ext uri="{9D8B030D-6E8A-4147-A177-3AD203B41FA5}">
                      <a16:colId xmlns:a16="http://schemas.microsoft.com/office/drawing/2014/main" val="2717183660"/>
                    </a:ext>
                  </a:extLst>
                </a:gridCol>
              </a:tblGrid>
              <a:tr h="124573">
                <a:tc>
                  <a:txBody>
                    <a:bodyPr/>
                    <a:lstStyle/>
                    <a:p>
                      <a:pPr algn="ctr"/>
                      <a:r>
                        <a:rPr lang="en-US" sz="1800" dirty="0"/>
                        <a:t>Top Five Languages </a:t>
                      </a:r>
                    </a:p>
                  </a:txBody>
                  <a:tcPr>
                    <a:solidFill>
                      <a:srgbClr val="00B050"/>
                    </a:solidFill>
                  </a:tcPr>
                </a:tc>
                <a:extLst>
                  <a:ext uri="{0D108BD9-81ED-4DB2-BD59-A6C34878D82A}">
                    <a16:rowId xmlns:a16="http://schemas.microsoft.com/office/drawing/2014/main" val="2024033721"/>
                  </a:ext>
                </a:extLst>
              </a:tr>
              <a:tr h="370840">
                <a:tc>
                  <a:txBody>
                    <a:bodyPr/>
                    <a:lstStyle/>
                    <a:p>
                      <a:pPr algn="ctr"/>
                      <a:r>
                        <a:rPr lang="en-US" sz="1400" b="0" dirty="0"/>
                        <a:t>English</a:t>
                      </a:r>
                    </a:p>
                  </a:txBody>
                  <a:tcPr/>
                </a:tc>
                <a:extLst>
                  <a:ext uri="{0D108BD9-81ED-4DB2-BD59-A6C34878D82A}">
                    <a16:rowId xmlns:a16="http://schemas.microsoft.com/office/drawing/2014/main" val="1129232943"/>
                  </a:ext>
                </a:extLst>
              </a:tr>
              <a:tr h="370840">
                <a:tc>
                  <a:txBody>
                    <a:bodyPr/>
                    <a:lstStyle/>
                    <a:p>
                      <a:pPr algn="ctr"/>
                      <a:r>
                        <a:rPr lang="en-US" sz="1400" b="0" dirty="0"/>
                        <a:t>Spanish (Threshold Language)</a:t>
                      </a:r>
                    </a:p>
                  </a:txBody>
                  <a:tcPr/>
                </a:tc>
                <a:extLst>
                  <a:ext uri="{0D108BD9-81ED-4DB2-BD59-A6C34878D82A}">
                    <a16:rowId xmlns:a16="http://schemas.microsoft.com/office/drawing/2014/main" val="2314208124"/>
                  </a:ext>
                </a:extLst>
              </a:tr>
              <a:tr h="0">
                <a:tc>
                  <a:txBody>
                    <a:bodyPr/>
                    <a:lstStyle/>
                    <a:p>
                      <a:pPr algn="ctr"/>
                      <a:r>
                        <a:rPr lang="en-US" sz="1400" b="0" dirty="0"/>
                        <a:t>Amharic (Emerging Language)</a:t>
                      </a:r>
                    </a:p>
                  </a:txBody>
                  <a:tcPr/>
                </a:tc>
                <a:extLst>
                  <a:ext uri="{0D108BD9-81ED-4DB2-BD59-A6C34878D82A}">
                    <a16:rowId xmlns:a16="http://schemas.microsoft.com/office/drawing/2014/main" val="1366326440"/>
                  </a:ext>
                </a:extLst>
              </a:tr>
              <a:tr h="370840">
                <a:tc>
                  <a:txBody>
                    <a:bodyPr/>
                    <a:lstStyle/>
                    <a:p>
                      <a:pPr algn="ctr"/>
                      <a:r>
                        <a:rPr lang="en-US" sz="1400" dirty="0"/>
                        <a:t>French</a:t>
                      </a:r>
                    </a:p>
                  </a:txBody>
                  <a:tcPr/>
                </a:tc>
                <a:extLst>
                  <a:ext uri="{0D108BD9-81ED-4DB2-BD59-A6C34878D82A}">
                    <a16:rowId xmlns:a16="http://schemas.microsoft.com/office/drawing/2014/main" val="3617720883"/>
                  </a:ext>
                </a:extLst>
              </a:tr>
              <a:tr h="370840">
                <a:tc>
                  <a:txBody>
                    <a:bodyPr/>
                    <a:lstStyle/>
                    <a:p>
                      <a:pPr algn="ctr"/>
                      <a:r>
                        <a:rPr lang="en-US" sz="1400" dirty="0"/>
                        <a:t>Mandarin</a:t>
                      </a:r>
                    </a:p>
                  </a:txBody>
                  <a:tcPr/>
                </a:tc>
                <a:extLst>
                  <a:ext uri="{0D108BD9-81ED-4DB2-BD59-A6C34878D82A}">
                    <a16:rowId xmlns:a16="http://schemas.microsoft.com/office/drawing/2014/main" val="1031712738"/>
                  </a:ext>
                </a:extLst>
              </a:tr>
            </a:tbl>
          </a:graphicData>
        </a:graphic>
      </p:graphicFrame>
      <p:sp>
        <p:nvSpPr>
          <p:cNvPr id="9" name="TextBox 8">
            <a:extLst>
              <a:ext uri="{FF2B5EF4-FFF2-40B4-BE49-F238E27FC236}">
                <a16:creationId xmlns:a16="http://schemas.microsoft.com/office/drawing/2014/main" id="{B45E2924-3831-4FC7-39E8-CAAE0CD16A9B}"/>
              </a:ext>
            </a:extLst>
          </p:cNvPr>
          <p:cNvSpPr txBox="1"/>
          <p:nvPr/>
        </p:nvSpPr>
        <p:spPr>
          <a:xfrm>
            <a:off x="5983707" y="293914"/>
            <a:ext cx="597969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110004020202020204"/>
                <a:ea typeface="+mn-ea"/>
                <a:cs typeface="+mn-cs"/>
              </a:rPr>
              <a:t>Statewide demographic data provide general contest only. Individual and cultural, linguistic, and accessibility needs may vary and should be assessed case-by case. </a:t>
            </a:r>
            <a:r>
              <a:rPr kumimoji="0" lang="en-US" sz="1800" b="0" i="0" u="none" strike="noStrike" kern="1200" cap="none" spc="0" normalizeH="0" baseline="0" noProof="0" dirty="0">
                <a:ln>
                  <a:noFill/>
                </a:ln>
                <a:solidFill>
                  <a:srgbClr val="1D2B38"/>
                </a:solidFill>
                <a:effectLst/>
                <a:uLnTx/>
                <a:uFillTx/>
                <a:latin typeface="Aptos" panose="02110004020202020204"/>
                <a:ea typeface="+mn-ea"/>
                <a:cs typeface="+mn-cs"/>
              </a:rPr>
              <a:t>.</a:t>
            </a:r>
          </a:p>
        </p:txBody>
      </p:sp>
      <p:sp>
        <p:nvSpPr>
          <p:cNvPr id="12" name="TextBox 11">
            <a:extLst>
              <a:ext uri="{FF2B5EF4-FFF2-40B4-BE49-F238E27FC236}">
                <a16:creationId xmlns:a16="http://schemas.microsoft.com/office/drawing/2014/main" id="{9773BBD1-A0DE-2131-2D58-105B8C82EBC8}"/>
              </a:ext>
            </a:extLst>
          </p:cNvPr>
          <p:cNvSpPr txBox="1"/>
          <p:nvPr/>
        </p:nvSpPr>
        <p:spPr>
          <a:xfrm>
            <a:off x="7942119" y="6586621"/>
            <a:ext cx="4249881" cy="261610"/>
          </a:xfrm>
          <a:prstGeom prst="rect">
            <a:avLst/>
          </a:prstGeom>
          <a:noFill/>
        </p:spPr>
        <p:txBody>
          <a:bodyPr wrap="none" rtlCol="0">
            <a:spAutoFit/>
          </a:bodyPr>
          <a:lstStyle/>
          <a:p>
            <a:r>
              <a:rPr lang="en-US" sz="1100" dirty="0"/>
              <a:t>Source: Self Reported REL Dashboard January 2026 – October 2026</a:t>
            </a:r>
          </a:p>
        </p:txBody>
      </p:sp>
    </p:spTree>
    <p:extLst>
      <p:ext uri="{BB962C8B-B14F-4D97-AF65-F5344CB8AC3E}">
        <p14:creationId xmlns:p14="http://schemas.microsoft.com/office/powerpoint/2010/main" val="293465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D4E3F-790C-3D37-CD41-8A1DF6556B5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2FE94CB-639C-AA53-CA75-8E8D10CB12F8}"/>
              </a:ext>
            </a:extLst>
          </p:cNvPr>
          <p:cNvSpPr>
            <a:spLocks noGrp="1"/>
          </p:cNvSpPr>
          <p:nvPr>
            <p:ph type="body" sz="quarter" idx="10"/>
          </p:nvPr>
        </p:nvSpPr>
        <p:spPr>
          <a:xfrm>
            <a:off x="336331" y="2554805"/>
            <a:ext cx="7504962" cy="1103968"/>
          </a:xfrm>
        </p:spPr>
        <p:txBody>
          <a:bodyPr>
            <a:noAutofit/>
          </a:bodyPr>
          <a:lstStyle/>
          <a:p>
            <a:r>
              <a:rPr lang="en-US" sz="4800" dirty="0"/>
              <a:t>Understanding Health Disparities in Patient Care</a:t>
            </a:r>
          </a:p>
        </p:txBody>
      </p:sp>
      <p:sp>
        <p:nvSpPr>
          <p:cNvPr id="3" name="Footer Placeholder 2">
            <a:extLst>
              <a:ext uri="{FF2B5EF4-FFF2-40B4-BE49-F238E27FC236}">
                <a16:creationId xmlns:a16="http://schemas.microsoft.com/office/drawing/2014/main" id="{1D2FE373-3FBE-9DF5-3E9E-494D4365111A}"/>
              </a:ext>
            </a:extLst>
          </p:cNvPr>
          <p:cNvSpPr>
            <a:spLocks noGrp="1"/>
          </p:cNvSpPr>
          <p:nvPr>
            <p:ph type="ftr" sz="quarter" idx="4294967295"/>
          </p:nvPr>
        </p:nvSpPr>
        <p:spPr>
          <a:xfrm>
            <a:off x="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FFFFFF"/>
                </a:solidFill>
                <a:effectLst/>
                <a:uLnTx/>
                <a:uFillTx/>
                <a:latin typeface="Calibri" panose="02110004020202020204"/>
                <a:ea typeface="+mn-ea"/>
                <a:cs typeface="+mn-cs"/>
              </a:rPr>
              <a:t>AMERIHEALTH CARITAS  |  PROPRIETARY AND CONFIDENTIAL  </a:t>
            </a:r>
          </a:p>
        </p:txBody>
      </p:sp>
    </p:spTree>
    <p:extLst>
      <p:ext uri="{BB962C8B-B14F-4D97-AF65-F5344CB8AC3E}">
        <p14:creationId xmlns:p14="http://schemas.microsoft.com/office/powerpoint/2010/main" val="1025216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636B6505-3026-27E9-3C05-FEE14BB9505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F313D8-C31E-2B61-80EB-7DEBC545910F}"/>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0A81C14-33F8-BE40-BDED-F272C5E24441}" type="slidenum">
              <a:rPr kumimoji="0" lang="en-US" sz="800" b="0" i="0" u="none" strike="noStrike" kern="1200" cap="none" spc="0" normalizeH="0" baseline="0" noProof="0" smtClean="0">
                <a:ln>
                  <a:noFill/>
                </a:ln>
                <a:solidFill>
                  <a:srgbClr val="19237E">
                    <a:lumMod val="20000"/>
                    <a:lumOff val="80000"/>
                  </a:srgbClr>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en-US" sz="800" b="0" i="0" u="none" strike="noStrike" kern="1200" cap="none" spc="0" normalizeH="0" baseline="0" noProof="0" dirty="0">
              <a:ln>
                <a:noFill/>
              </a:ln>
              <a:solidFill>
                <a:srgbClr val="19237E">
                  <a:lumMod val="20000"/>
                  <a:lumOff val="80000"/>
                </a:srgbClr>
              </a:solidFill>
              <a:effectLst/>
              <a:uLnTx/>
              <a:uFillTx/>
              <a:latin typeface="Calibri" panose="02110004020202020204"/>
              <a:ea typeface="+mn-ea"/>
              <a:cs typeface="+mn-cs"/>
            </a:endParaRPr>
          </a:p>
        </p:txBody>
      </p:sp>
      <p:sp>
        <p:nvSpPr>
          <p:cNvPr id="3" name="Footer Placeholder 2">
            <a:extLst>
              <a:ext uri="{FF2B5EF4-FFF2-40B4-BE49-F238E27FC236}">
                <a16:creationId xmlns:a16="http://schemas.microsoft.com/office/drawing/2014/main" id="{9696BF12-2C5B-2270-DC80-2FDF92D29BD6}"/>
              </a:ext>
            </a:extLst>
          </p:cNvPr>
          <p:cNvSpPr>
            <a:spLocks noGrp="1"/>
          </p:cNvSpPr>
          <p:nvPr>
            <p:ph type="ftr" sz="quarter" idx="13"/>
          </p:nvPr>
        </p:nvSpPr>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800" b="0" i="0" u="none" strike="noStrike" kern="1200" cap="none" spc="300" normalizeH="0" baseline="0" noProof="0" dirty="0">
                <a:ln>
                  <a:noFill/>
                </a:ln>
                <a:solidFill>
                  <a:srgbClr val="19237E">
                    <a:lumMod val="20000"/>
                    <a:lumOff val="80000"/>
                  </a:srgbClr>
                </a:solidFill>
                <a:effectLst/>
                <a:uLnTx/>
                <a:uFillTx/>
                <a:latin typeface="Calibri" panose="02110004020202020204"/>
                <a:ea typeface="+mn-ea"/>
                <a:cs typeface="+mn-cs"/>
              </a:rPr>
              <a:t>AMERIHEALTH CARITAS  |  PROPRIETARY AND CONFIDENTIAL  </a:t>
            </a:r>
          </a:p>
        </p:txBody>
      </p:sp>
      <p:sp>
        <p:nvSpPr>
          <p:cNvPr id="4" name="Title 3">
            <a:extLst>
              <a:ext uri="{FF2B5EF4-FFF2-40B4-BE49-F238E27FC236}">
                <a16:creationId xmlns:a16="http://schemas.microsoft.com/office/drawing/2014/main" id="{3F967FE1-E9DC-0558-4192-1DBDD2642B54}"/>
              </a:ext>
            </a:extLst>
          </p:cNvPr>
          <p:cNvSpPr>
            <a:spLocks noGrp="1"/>
          </p:cNvSpPr>
          <p:nvPr>
            <p:ph type="title"/>
          </p:nvPr>
        </p:nvSpPr>
        <p:spPr>
          <a:xfrm>
            <a:off x="2769539" y="281688"/>
            <a:ext cx="6450902" cy="659220"/>
          </a:xfrm>
        </p:spPr>
        <p:txBody>
          <a:bodyPr anchor="ctr">
            <a:normAutofit/>
          </a:bodyPr>
          <a:lstStyle/>
          <a:p>
            <a:r>
              <a:rPr lang="en-US" dirty="0"/>
              <a:t>Health Disparity Factors</a:t>
            </a:r>
          </a:p>
        </p:txBody>
      </p:sp>
      <p:sp>
        <p:nvSpPr>
          <p:cNvPr id="11" name="Content Placeholder 10">
            <a:extLst>
              <a:ext uri="{FF2B5EF4-FFF2-40B4-BE49-F238E27FC236}">
                <a16:creationId xmlns:a16="http://schemas.microsoft.com/office/drawing/2014/main" id="{072047A4-0A1B-3AE6-F8DF-4F775D22B72C}"/>
              </a:ext>
            </a:extLst>
          </p:cNvPr>
          <p:cNvSpPr>
            <a:spLocks noGrp="1"/>
          </p:cNvSpPr>
          <p:nvPr>
            <p:ph type="body" sz="quarter" idx="14"/>
          </p:nvPr>
        </p:nvSpPr>
        <p:spPr>
          <a:xfrm>
            <a:off x="376191" y="1104798"/>
            <a:ext cx="12262123" cy="797187"/>
          </a:xfrm>
        </p:spPr>
        <p:txBody>
          <a:bodyPr>
            <a:noAutofit/>
          </a:bodyPr>
          <a:lstStyle/>
          <a:p>
            <a:pPr indent="0" algn="l">
              <a:spcAft>
                <a:spcPts val="600"/>
              </a:spcAft>
              <a:buNone/>
            </a:pPr>
            <a:r>
              <a:rPr lang="en-US" sz="2400" dirty="0">
                <a:solidFill>
                  <a:schemeClr val="tx1"/>
                </a:solidFill>
              </a:rPr>
              <a:t>Health disparities are often connected to experiences of discrimination or exclusion </a:t>
            </a:r>
          </a:p>
        </p:txBody>
      </p:sp>
      <p:graphicFrame>
        <p:nvGraphicFramePr>
          <p:cNvPr id="5" name="Diagram 4">
            <a:extLst>
              <a:ext uri="{FF2B5EF4-FFF2-40B4-BE49-F238E27FC236}">
                <a16:creationId xmlns:a16="http://schemas.microsoft.com/office/drawing/2014/main" id="{6085F2EA-E6CC-1920-D4CC-F7C4853D87ED}"/>
              </a:ext>
            </a:extLst>
          </p:cNvPr>
          <p:cNvGraphicFramePr/>
          <p:nvPr>
            <p:extLst>
              <p:ext uri="{D42A27DB-BD31-4B8C-83A1-F6EECF244321}">
                <p14:modId xmlns:p14="http://schemas.microsoft.com/office/powerpoint/2010/main" val="3806815197"/>
              </p:ext>
            </p:extLst>
          </p:nvPr>
        </p:nvGraphicFramePr>
        <p:xfrm>
          <a:off x="724078" y="1789779"/>
          <a:ext cx="10673080" cy="3541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useBgFill="1">
        <p:nvSpPr>
          <p:cNvPr id="7" name="TextBox 6">
            <a:extLst>
              <a:ext uri="{FF2B5EF4-FFF2-40B4-BE49-F238E27FC236}">
                <a16:creationId xmlns:a16="http://schemas.microsoft.com/office/drawing/2014/main" id="{EB48CCF0-FDEC-500D-BBB2-66B13852C34B}"/>
              </a:ext>
            </a:extLst>
          </p:cNvPr>
          <p:cNvSpPr txBox="1"/>
          <p:nvPr/>
        </p:nvSpPr>
        <p:spPr>
          <a:xfrm>
            <a:off x="1395086" y="5331299"/>
            <a:ext cx="9677400"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D2B38"/>
                </a:solidFill>
                <a:effectLst/>
                <a:uLnTx/>
                <a:uFillTx/>
                <a:ea typeface="+mn-ea"/>
                <a:cs typeface="+mn-cs"/>
              </a:rPr>
              <a:t>These factors often intersect and compound one another, shaping patients’ experiences and outcomes across the health care system</a:t>
            </a:r>
            <a:r>
              <a:rPr kumimoji="0" lang="en-US" sz="2400" b="1" i="0" u="none" strike="noStrike" kern="1200" cap="none" spc="0" normalizeH="0" baseline="0" noProof="0" dirty="0">
                <a:ln>
                  <a:noFill/>
                </a:ln>
                <a:solidFill>
                  <a:srgbClr val="1D2B38"/>
                </a:solidFill>
                <a:effectLst/>
                <a:uLnTx/>
                <a:uFillTx/>
                <a:ea typeface="+mn-ea"/>
                <a:cs typeface="+mn-cs"/>
              </a:rPr>
              <a:t>.</a:t>
            </a:r>
          </a:p>
        </p:txBody>
      </p:sp>
    </p:spTree>
    <p:extLst>
      <p:ext uri="{BB962C8B-B14F-4D97-AF65-F5344CB8AC3E}">
        <p14:creationId xmlns:p14="http://schemas.microsoft.com/office/powerpoint/2010/main" val="4289233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oman in an office">
            <a:extLst>
              <a:ext uri="{FF2B5EF4-FFF2-40B4-BE49-F238E27FC236}">
                <a16:creationId xmlns:a16="http://schemas.microsoft.com/office/drawing/2014/main" id="{96757166-3D59-DFBF-9C84-B567373FF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2514" y="136525"/>
            <a:ext cx="3078749" cy="2052499"/>
          </a:xfrm>
          <a:prstGeom prst="ellipse">
            <a:avLst/>
          </a:prstGeom>
          <a:ln>
            <a:noFill/>
          </a:ln>
          <a:effectLst>
            <a:softEdge rad="112500"/>
          </a:effectLst>
        </p:spPr>
      </p:pic>
      <p:sp>
        <p:nvSpPr>
          <p:cNvPr id="2" name="Slide Number Placeholder 1">
            <a:extLst>
              <a:ext uri="{FF2B5EF4-FFF2-40B4-BE49-F238E27FC236}">
                <a16:creationId xmlns:a16="http://schemas.microsoft.com/office/drawing/2014/main" id="{9C0D55E5-A316-7705-CB33-93582FDFA3E0}"/>
              </a:ext>
            </a:extLst>
          </p:cNvPr>
          <p:cNvSpPr>
            <a:spLocks noGrp="1"/>
          </p:cNvSpPr>
          <p:nvPr>
            <p:ph type="sldNum" sz="quarter" idx="12"/>
          </p:nvPr>
        </p:nvSpPr>
        <p:spPr/>
        <p:txBody>
          <a:bodyPr/>
          <a:lstStyle/>
          <a:p>
            <a:fld id="{80A81C14-33F8-BE40-BDED-F272C5E24441}" type="slidenum">
              <a:rPr lang="en-US" smtClean="0"/>
              <a:pPr/>
              <a:t>22</a:t>
            </a:fld>
            <a:endParaRPr lang="en-US" dirty="0"/>
          </a:p>
        </p:txBody>
      </p:sp>
      <p:sp>
        <p:nvSpPr>
          <p:cNvPr id="3" name="Footer Placeholder 2">
            <a:extLst>
              <a:ext uri="{FF2B5EF4-FFF2-40B4-BE49-F238E27FC236}">
                <a16:creationId xmlns:a16="http://schemas.microsoft.com/office/drawing/2014/main" id="{6D7A9FCC-CB4E-506E-E70B-B42C90DC658D}"/>
              </a:ext>
            </a:extLst>
          </p:cNvPr>
          <p:cNvSpPr>
            <a:spLocks noGrp="1"/>
          </p:cNvSpPr>
          <p:nvPr>
            <p:ph type="ftr" sz="quarter" idx="13"/>
          </p:nvPr>
        </p:nvSpPr>
        <p:spPr/>
        <p:txBody>
          <a:bodyPr/>
          <a:lstStyle/>
          <a:p>
            <a:r>
              <a:rPr lang="en-US" dirty="0"/>
              <a:t>AMERIHEALTH CARITAS  |  PROPRIETARY AND CONFIDENTIAL  </a:t>
            </a:r>
          </a:p>
        </p:txBody>
      </p:sp>
      <p:sp>
        <p:nvSpPr>
          <p:cNvPr id="4" name="Content Placeholder 3">
            <a:extLst>
              <a:ext uri="{FF2B5EF4-FFF2-40B4-BE49-F238E27FC236}">
                <a16:creationId xmlns:a16="http://schemas.microsoft.com/office/drawing/2014/main" id="{F7B6348A-524D-3E22-C8CC-8BE98E34B096}"/>
              </a:ext>
            </a:extLst>
          </p:cNvPr>
          <p:cNvSpPr>
            <a:spLocks noGrp="1"/>
          </p:cNvSpPr>
          <p:nvPr>
            <p:ph idx="1"/>
          </p:nvPr>
        </p:nvSpPr>
        <p:spPr>
          <a:xfrm>
            <a:off x="371121" y="2153721"/>
            <a:ext cx="10630277" cy="3965391"/>
          </a:xfrm>
        </p:spPr>
        <p:txBody>
          <a:bodyPr>
            <a:noAutofit/>
          </a:bodyPr>
          <a:lstStyle/>
          <a:p>
            <a:pPr marL="0" indent="0">
              <a:buNone/>
            </a:pPr>
            <a:r>
              <a:rPr lang="en-US" sz="1800" dirty="0"/>
              <a:t>A 58-year-old patient with diabetes and hypertension is hospitalized for severe hyperglycemia for the third time this year. She prefers care in Spanish, has limited access to healthy food and dependable transportation, and has difficulty attending follow-up visits because she is paid hourly.</a:t>
            </a:r>
          </a:p>
          <a:p>
            <a:pPr marL="0" indent="0">
              <a:buNone/>
            </a:pPr>
            <a:r>
              <a:rPr lang="en-US" sz="1800" dirty="0"/>
              <a:t>Her diabetes instructions were available only in English, interpretation was inconsistent, and missed appointments were recorded as “noncompliance.”</a:t>
            </a:r>
          </a:p>
          <a:p>
            <a:pPr marL="0" indent="0">
              <a:buNone/>
            </a:pPr>
            <a:r>
              <a:rPr lang="en-US" sz="1800" dirty="0"/>
              <a:t>Her condition worsened because she misunderstood the treatment plan and had limited access to primary care.</a:t>
            </a:r>
          </a:p>
          <a:p>
            <a:pPr marL="0" indent="0">
              <a:buNone/>
            </a:pPr>
            <a:endParaRPr lang="en-US" sz="1800" dirty="0"/>
          </a:p>
          <a:p>
            <a:pPr marL="0" indent="0">
              <a:buNone/>
            </a:pPr>
            <a:r>
              <a:rPr lang="en-US" sz="1800" i="1" dirty="0"/>
              <a:t>Anna’s case study demonstrates how health outcomes are shaped by the intersection of language access, community conditions, and system‑level barriers — not just clinical decision‑making.</a:t>
            </a:r>
          </a:p>
          <a:p>
            <a:pPr marL="0" indent="0">
              <a:buNone/>
            </a:pPr>
            <a:endParaRPr lang="en-US" sz="1800" dirty="0"/>
          </a:p>
          <a:p>
            <a:pPr marL="0" indent="0">
              <a:buNone/>
            </a:pPr>
            <a:endParaRPr lang="en-US" sz="1600" dirty="0"/>
          </a:p>
        </p:txBody>
      </p:sp>
      <p:sp>
        <p:nvSpPr>
          <p:cNvPr id="6" name="Title 5">
            <a:extLst>
              <a:ext uri="{FF2B5EF4-FFF2-40B4-BE49-F238E27FC236}">
                <a16:creationId xmlns:a16="http://schemas.microsoft.com/office/drawing/2014/main" id="{B20E0B0D-725C-8D95-43C8-882A57271198}"/>
              </a:ext>
            </a:extLst>
          </p:cNvPr>
          <p:cNvSpPr>
            <a:spLocks noGrp="1"/>
          </p:cNvSpPr>
          <p:nvPr>
            <p:ph type="title"/>
          </p:nvPr>
        </p:nvSpPr>
        <p:spPr>
          <a:xfrm>
            <a:off x="528128" y="738888"/>
            <a:ext cx="4945912" cy="659220"/>
          </a:xfrm>
        </p:spPr>
        <p:txBody>
          <a:bodyPr>
            <a:normAutofit fontScale="90000"/>
          </a:bodyPr>
          <a:lstStyle/>
          <a:p>
            <a:r>
              <a:rPr lang="en-US" dirty="0"/>
              <a:t>Case Study: Anna </a:t>
            </a:r>
            <a:br>
              <a:rPr lang="en-US" dirty="0"/>
            </a:br>
            <a:endParaRPr lang="en-US" dirty="0"/>
          </a:p>
        </p:txBody>
      </p:sp>
    </p:spTree>
    <p:extLst>
      <p:ext uri="{BB962C8B-B14F-4D97-AF65-F5344CB8AC3E}">
        <p14:creationId xmlns:p14="http://schemas.microsoft.com/office/powerpoint/2010/main" val="3470124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466178-C3B5-9F14-E61E-DE07E662B3E5}"/>
              </a:ext>
            </a:extLst>
          </p:cNvPr>
          <p:cNvSpPr>
            <a:spLocks noGrp="1"/>
          </p:cNvSpPr>
          <p:nvPr>
            <p:ph type="sldNum" sz="quarter" idx="12"/>
          </p:nvPr>
        </p:nvSpPr>
        <p:spPr/>
        <p:txBody>
          <a:bodyPr/>
          <a:lstStyle/>
          <a:p>
            <a:fld id="{80A81C14-33F8-BE40-BDED-F272C5E24441}" type="slidenum">
              <a:rPr lang="en-US" smtClean="0"/>
              <a:pPr/>
              <a:t>23</a:t>
            </a:fld>
            <a:endParaRPr lang="en-US" dirty="0"/>
          </a:p>
        </p:txBody>
      </p:sp>
      <p:sp>
        <p:nvSpPr>
          <p:cNvPr id="3" name="Footer Placeholder 2">
            <a:extLst>
              <a:ext uri="{FF2B5EF4-FFF2-40B4-BE49-F238E27FC236}">
                <a16:creationId xmlns:a16="http://schemas.microsoft.com/office/drawing/2014/main" id="{28D8B89C-B86C-32C1-88F2-99D0E79A9143}"/>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43E66D0E-F980-DEF4-69B7-EFD6EEF101AD}"/>
              </a:ext>
            </a:extLst>
          </p:cNvPr>
          <p:cNvSpPr>
            <a:spLocks noGrp="1"/>
          </p:cNvSpPr>
          <p:nvPr>
            <p:ph type="title"/>
          </p:nvPr>
        </p:nvSpPr>
        <p:spPr/>
        <p:txBody>
          <a:bodyPr/>
          <a:lstStyle/>
          <a:p>
            <a:r>
              <a:rPr lang="en-US" dirty="0"/>
              <a:t>Case Study: Anna </a:t>
            </a:r>
          </a:p>
        </p:txBody>
      </p:sp>
      <p:sp>
        <p:nvSpPr>
          <p:cNvPr id="8" name="TextBox 7">
            <a:extLst>
              <a:ext uri="{FF2B5EF4-FFF2-40B4-BE49-F238E27FC236}">
                <a16:creationId xmlns:a16="http://schemas.microsoft.com/office/drawing/2014/main" id="{65600269-393B-E749-F0BC-542F9EE3EB35}"/>
              </a:ext>
            </a:extLst>
          </p:cNvPr>
          <p:cNvSpPr txBox="1"/>
          <p:nvPr/>
        </p:nvSpPr>
        <p:spPr>
          <a:xfrm>
            <a:off x="527958" y="2279596"/>
            <a:ext cx="7984670" cy="400110"/>
          </a:xfrm>
          <a:prstGeom prst="rect">
            <a:avLst/>
          </a:prstGeom>
          <a:noFill/>
        </p:spPr>
        <p:txBody>
          <a:bodyPr wrap="square">
            <a:spAutoFit/>
          </a:bodyPr>
          <a:lstStyle/>
          <a:p>
            <a:r>
              <a:rPr lang="en-US" sz="2000" b="1" dirty="0"/>
              <a:t>Outcomes when appropriate language services are provided:</a:t>
            </a:r>
          </a:p>
        </p:txBody>
      </p:sp>
      <p:sp>
        <p:nvSpPr>
          <p:cNvPr id="12" name="TextBox 11">
            <a:extLst>
              <a:ext uri="{FF2B5EF4-FFF2-40B4-BE49-F238E27FC236}">
                <a16:creationId xmlns:a16="http://schemas.microsoft.com/office/drawing/2014/main" id="{A540B1B2-425F-4E20-5934-4C440949B6D4}"/>
              </a:ext>
            </a:extLst>
          </p:cNvPr>
          <p:cNvSpPr txBox="1"/>
          <p:nvPr/>
        </p:nvSpPr>
        <p:spPr>
          <a:xfrm>
            <a:off x="659219" y="2829493"/>
            <a:ext cx="10585724" cy="3046155"/>
          </a:xfrm>
          <a:prstGeom prst="rect">
            <a:avLst/>
          </a:prstGeom>
          <a:noFill/>
        </p:spPr>
        <p:txBody>
          <a:bodyPr wrap="square">
            <a:spAutoFit/>
          </a:bodyPr>
          <a:lstStyle/>
          <a:p>
            <a:pPr marL="342900" marR="0" lvl="0" indent="-342900">
              <a:lnSpc>
                <a:spcPct val="115000"/>
              </a:lnSpc>
              <a:buFont typeface="Arial" panose="020B0604020202020204" pitchFamily="34" charset="0"/>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Improved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clinical control: With qualified medical interpreters and Spanish-language materials, the patient better understands the treatment plan, supporting improved glycemic control.</a:t>
            </a:r>
          </a:p>
          <a:p>
            <a:pPr marL="342900" marR="0" lvl="0" indent="-342900">
              <a:lnSpc>
                <a:spcPct val="115000"/>
              </a:lnSpc>
              <a:buFont typeface="Arial" panose="020B0604020202020204" pitchFamily="34" charset="0"/>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Fewer</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readmissions: Clear, culturally and linguistically appropriate discharge planning helps prevent avoidable hospitalizations.</a:t>
            </a:r>
          </a:p>
          <a:p>
            <a:pPr marL="342900" marR="0" lvl="0" indent="-342900">
              <a:lnSpc>
                <a:spcPct val="115000"/>
              </a:lnSpc>
              <a:buFont typeface="Arial" panose="020B0604020202020204" pitchFamily="34" charset="0"/>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More accurate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documentation: Challenges are documented as communication and access barriers rather than non-compliance.</a:t>
            </a:r>
          </a:p>
          <a:p>
            <a:pPr marL="342900" marR="0" lvl="0" indent="-342900">
              <a:lnSpc>
                <a:spcPct val="115000"/>
              </a:lnSpc>
              <a:spcAft>
                <a:spcPts val="800"/>
              </a:spcAft>
              <a:buFont typeface="Arial" panose="020B0604020202020204" pitchFamily="34" charset="0"/>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Stronger engagement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Trust and follow-up adherence improve when support includes language services, transportation, and flexible scheduling.</a:t>
            </a:r>
          </a:p>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4061704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19C666-A7EF-CD1B-38A5-DB1498D91764}"/>
              </a:ext>
            </a:extLst>
          </p:cNvPr>
          <p:cNvSpPr>
            <a:spLocks noGrp="1"/>
          </p:cNvSpPr>
          <p:nvPr>
            <p:ph type="sldNum" sz="quarter" idx="12"/>
          </p:nvPr>
        </p:nvSpPr>
        <p:spPr>
          <a:xfrm>
            <a:off x="8695660" y="6356350"/>
            <a:ext cx="2743200" cy="365125"/>
          </a:xfrm>
        </p:spPr>
        <p:txBody>
          <a:bodyPr vert="horz" lIns="91440" tIns="45720" rIns="91440" bIns="45720" rtlCol="0" anchor="ctr">
            <a:normAutofit/>
          </a:bodyPr>
          <a:lstStyle/>
          <a:p>
            <a:pPr>
              <a:spcAft>
                <a:spcPts val="600"/>
              </a:spcAft>
            </a:pPr>
            <a:fld id="{80A81C14-33F8-BE40-BDED-F272C5E24441}" type="slidenum">
              <a:rPr lang="en-US" smtClean="0"/>
              <a:pPr>
                <a:spcAft>
                  <a:spcPts val="600"/>
                </a:spcAft>
              </a:pPr>
              <a:t>24</a:t>
            </a:fld>
            <a:endParaRPr lang="en-US" dirty="0"/>
          </a:p>
        </p:txBody>
      </p:sp>
      <p:sp>
        <p:nvSpPr>
          <p:cNvPr id="3" name="Footer Placeholder 2">
            <a:extLst>
              <a:ext uri="{FF2B5EF4-FFF2-40B4-BE49-F238E27FC236}">
                <a16:creationId xmlns:a16="http://schemas.microsoft.com/office/drawing/2014/main" id="{3BA5C4E4-1EC8-A704-6219-EDB1FB5FB831}"/>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a:spcAft>
                <a:spcPts val="600"/>
              </a:spcAft>
            </a:pPr>
            <a:r>
              <a:rPr lang="en-US" kern="1200" spc="300" dirty="0"/>
              <a:t>AMERIHEALTH CARITAS  |  PROPRIETARY AND CONFIDENTIAL  </a:t>
            </a:r>
          </a:p>
        </p:txBody>
      </p:sp>
      <p:sp>
        <p:nvSpPr>
          <p:cNvPr id="6" name="Title 5">
            <a:extLst>
              <a:ext uri="{FF2B5EF4-FFF2-40B4-BE49-F238E27FC236}">
                <a16:creationId xmlns:a16="http://schemas.microsoft.com/office/drawing/2014/main" id="{BE84A34F-F54C-DB61-1EDC-37F223D11510}"/>
              </a:ext>
            </a:extLst>
          </p:cNvPr>
          <p:cNvSpPr>
            <a:spLocks noGrp="1"/>
          </p:cNvSpPr>
          <p:nvPr>
            <p:ph type="title"/>
          </p:nvPr>
        </p:nvSpPr>
        <p:spPr>
          <a:xfrm>
            <a:off x="614915" y="738888"/>
            <a:ext cx="8796713" cy="659220"/>
          </a:xfrm>
        </p:spPr>
        <p:txBody>
          <a:bodyPr vert="horz" lIns="91440" tIns="45720" rIns="91440" bIns="45720" rtlCol="0" anchor="ctr">
            <a:normAutofit fontScale="90000"/>
          </a:bodyPr>
          <a:lstStyle/>
          <a:p>
            <a:r>
              <a:rPr lang="en-US" kern="1200" dirty="0"/>
              <a:t>Culturally Responsive Provider Actions </a:t>
            </a:r>
            <a:br>
              <a:rPr lang="en-US" sz="2000" b="1" kern="1200" dirty="0"/>
            </a:br>
            <a:endParaRPr lang="en-US" sz="2000" kern="1200" dirty="0"/>
          </a:p>
        </p:txBody>
      </p:sp>
      <p:sp>
        <p:nvSpPr>
          <p:cNvPr id="21" name="Text Placeholder 5">
            <a:extLst>
              <a:ext uri="{FF2B5EF4-FFF2-40B4-BE49-F238E27FC236}">
                <a16:creationId xmlns:a16="http://schemas.microsoft.com/office/drawing/2014/main" id="{74D288BF-BAE9-62FA-8249-61FEFADF86A1}"/>
              </a:ext>
            </a:extLst>
          </p:cNvPr>
          <p:cNvSpPr>
            <a:spLocks noGrp="1"/>
          </p:cNvSpPr>
          <p:nvPr>
            <p:ph type="body" sz="quarter" idx="14"/>
          </p:nvPr>
        </p:nvSpPr>
        <p:spPr>
          <a:xfrm>
            <a:off x="804751" y="277940"/>
            <a:ext cx="4945912" cy="292765"/>
          </a:xfrm>
        </p:spPr>
        <p:txBody>
          <a:bodyPr>
            <a:normAutofit fontScale="92500" lnSpcReduction="20000"/>
          </a:bodyPr>
          <a:lstStyle/>
          <a:p>
            <a:r>
              <a:rPr lang="en-US" sz="1900" dirty="0"/>
              <a:t>Understanding Health Disparities in Patient Care</a:t>
            </a:r>
          </a:p>
          <a:p>
            <a:endParaRPr lang="en-US" sz="2200" dirty="0"/>
          </a:p>
        </p:txBody>
      </p:sp>
      <p:graphicFrame>
        <p:nvGraphicFramePr>
          <p:cNvPr id="16" name="TextBox 8">
            <a:extLst>
              <a:ext uri="{FF2B5EF4-FFF2-40B4-BE49-F238E27FC236}">
                <a16:creationId xmlns:a16="http://schemas.microsoft.com/office/drawing/2014/main" id="{39E1B37E-E421-237E-A1C6-19272B39FCCD}"/>
              </a:ext>
            </a:extLst>
          </p:cNvPr>
          <p:cNvGraphicFramePr/>
          <p:nvPr>
            <p:extLst>
              <p:ext uri="{D42A27DB-BD31-4B8C-83A1-F6EECF244321}">
                <p14:modId xmlns:p14="http://schemas.microsoft.com/office/powerpoint/2010/main" val="3251112533"/>
              </p:ext>
            </p:extLst>
          </p:nvPr>
        </p:nvGraphicFramePr>
        <p:xfrm>
          <a:off x="659219" y="2179672"/>
          <a:ext cx="10779641" cy="3965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Doctor female outline">
            <a:extLst>
              <a:ext uri="{FF2B5EF4-FFF2-40B4-BE49-F238E27FC236}">
                <a16:creationId xmlns:a16="http://schemas.microsoft.com/office/drawing/2014/main" id="{8AA95181-D878-AC40-094B-AC578892818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517513" y="570705"/>
            <a:ext cx="1495859" cy="1129967"/>
          </a:xfrm>
          <a:prstGeom prst="rect">
            <a:avLst/>
          </a:prstGeom>
        </p:spPr>
      </p:pic>
    </p:spTree>
    <p:extLst>
      <p:ext uri="{BB962C8B-B14F-4D97-AF65-F5344CB8AC3E}">
        <p14:creationId xmlns:p14="http://schemas.microsoft.com/office/powerpoint/2010/main" val="3181717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40FB9-BDE9-45A7-6FF8-E67FA252356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43EE1D-C95E-B711-978D-275EF7F83508}"/>
              </a:ext>
            </a:extLst>
          </p:cNvPr>
          <p:cNvSpPr>
            <a:spLocks noGrp="1"/>
          </p:cNvSpPr>
          <p:nvPr>
            <p:ph type="sldNum" sz="quarter" idx="12"/>
          </p:nvPr>
        </p:nvSpPr>
        <p:spPr>
          <a:xfrm>
            <a:off x="8695660" y="6356350"/>
            <a:ext cx="2743200" cy="365125"/>
          </a:xfrm>
        </p:spPr>
        <p:txBody>
          <a:bodyPr anchor="ctr">
            <a:normAutofit/>
          </a:bodyPr>
          <a:lstStyle/>
          <a:p>
            <a:pPr>
              <a:spcAft>
                <a:spcPts val="600"/>
              </a:spcAft>
            </a:pPr>
            <a:fld id="{80A81C14-33F8-BE40-BDED-F272C5E24441}" type="slidenum">
              <a:rPr lang="en-US" smtClean="0"/>
              <a:pPr>
                <a:spcAft>
                  <a:spcPts val="600"/>
                </a:spcAft>
              </a:pPr>
              <a:t>25</a:t>
            </a:fld>
            <a:endParaRPr lang="en-US" dirty="0"/>
          </a:p>
        </p:txBody>
      </p:sp>
      <p:sp>
        <p:nvSpPr>
          <p:cNvPr id="3" name="Footer Placeholder 2">
            <a:extLst>
              <a:ext uri="{FF2B5EF4-FFF2-40B4-BE49-F238E27FC236}">
                <a16:creationId xmlns:a16="http://schemas.microsoft.com/office/drawing/2014/main" id="{B45C74C6-6FC3-2F4B-9ABE-D4D46EABC078}"/>
              </a:ext>
            </a:extLst>
          </p:cNvPr>
          <p:cNvSpPr>
            <a:spLocks noGrp="1"/>
          </p:cNvSpPr>
          <p:nvPr>
            <p:ph type="ftr" sz="quarter" idx="13"/>
          </p:nvPr>
        </p:nvSpPr>
        <p:spPr>
          <a:xfrm>
            <a:off x="659219" y="6356350"/>
            <a:ext cx="7315200" cy="365125"/>
          </a:xfrm>
        </p:spPr>
        <p:txBody>
          <a:bodyPr anchor="ctr">
            <a:normAutofit/>
          </a:bodyPr>
          <a:lstStyle/>
          <a:p>
            <a:pPr>
              <a:spcAft>
                <a:spcPts val="600"/>
              </a:spcAft>
            </a:pPr>
            <a:r>
              <a:rPr lang="en-US" dirty="0"/>
              <a:t>AMERIHEALTH CARITAS  |  PROPRIETARY AND CONFIDENTIAL  </a:t>
            </a:r>
          </a:p>
        </p:txBody>
      </p:sp>
      <p:sp>
        <p:nvSpPr>
          <p:cNvPr id="6" name="Title 5">
            <a:extLst>
              <a:ext uri="{FF2B5EF4-FFF2-40B4-BE49-F238E27FC236}">
                <a16:creationId xmlns:a16="http://schemas.microsoft.com/office/drawing/2014/main" id="{B31A8693-88D0-32D9-C418-FD91DF1C0375}"/>
              </a:ext>
            </a:extLst>
          </p:cNvPr>
          <p:cNvSpPr>
            <a:spLocks noGrp="1"/>
          </p:cNvSpPr>
          <p:nvPr>
            <p:ph type="title"/>
          </p:nvPr>
        </p:nvSpPr>
        <p:spPr>
          <a:xfrm>
            <a:off x="614915" y="738888"/>
            <a:ext cx="10569757" cy="659220"/>
          </a:xfrm>
        </p:spPr>
        <p:txBody>
          <a:bodyPr anchor="ctr">
            <a:noAutofit/>
          </a:bodyPr>
          <a:lstStyle/>
          <a:p>
            <a:r>
              <a:rPr lang="en-US" dirty="0"/>
              <a:t>Recognizing Health Disparities in Practice</a:t>
            </a:r>
          </a:p>
        </p:txBody>
      </p:sp>
      <p:graphicFrame>
        <p:nvGraphicFramePr>
          <p:cNvPr id="9" name="Content Placeholder 6">
            <a:extLst>
              <a:ext uri="{FF2B5EF4-FFF2-40B4-BE49-F238E27FC236}">
                <a16:creationId xmlns:a16="http://schemas.microsoft.com/office/drawing/2014/main" id="{3F047198-C93B-6047-B8BC-95F595B04FC2}"/>
              </a:ext>
            </a:extLst>
          </p:cNvPr>
          <p:cNvGraphicFramePr>
            <a:graphicFrameLocks noGrp="1"/>
          </p:cNvGraphicFramePr>
          <p:nvPr>
            <p:ph idx="1"/>
            <p:extLst>
              <p:ext uri="{D42A27DB-BD31-4B8C-83A1-F6EECF244321}">
                <p14:modId xmlns:p14="http://schemas.microsoft.com/office/powerpoint/2010/main" val="200797717"/>
              </p:ext>
            </p:extLst>
          </p:nvPr>
        </p:nvGraphicFramePr>
        <p:xfrm>
          <a:off x="659219" y="2179672"/>
          <a:ext cx="10779641" cy="3965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7847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p:cNvSpPr txBox="1"/>
          <p:nvPr/>
        </p:nvSpPr>
        <p:spPr>
          <a:xfrm>
            <a:off x="524256" y="598488"/>
            <a:ext cx="10978525" cy="523875"/>
          </a:xfrm>
          <a:prstGeom prst="rect">
            <a:avLst/>
          </a:prstGeom>
          <a:noFill/>
        </p:spPr>
        <p:txBody>
          <a:bodyPr wrap="square" lIns="91440" tIns="45720" rIns="91440" bIns="45720" anchor="ctr">
            <a:spAutoFit/>
          </a:bodyPr>
          <a:lstStyle/>
          <a:p>
            <a:pPr algn="l"/>
            <a:r>
              <a:rPr lang="en-US" sz="2800" b="1" i="0" dirty="0">
                <a:solidFill>
                  <a:schemeClr val="bg1"/>
                </a:solidFill>
                <a:latin typeface="Calibri" panose="02110004020202020204"/>
              </a:rPr>
              <a:t>Practical Tips for Culturally Responsive Care</a:t>
            </a:r>
          </a:p>
        </p:txBody>
      </p:sp>
      <p:sp>
        <p:nvSpPr>
          <p:cNvPr id="60" name="Card1Bg"/>
          <p:cNvSpPr/>
          <p:nvPr/>
        </p:nvSpPr>
        <p:spPr>
          <a:xfrm>
            <a:off x="524256" y="1295400"/>
            <a:ext cx="3505200" cy="3657600"/>
          </a:xfrm>
          <a:prstGeom prst="roundRect">
            <a:avLst>
              <a:gd name="adj" fmla="val 3000"/>
            </a:avLst>
          </a:prstGeom>
          <a:solidFill>
            <a:srgbClr val="EDF2FA"/>
          </a:solidFill>
          <a:ln w="0">
            <a:noFill/>
          </a:ln>
        </p:spPr>
        <p:txBody>
          <a:bodyPr/>
          <a:lstStyle/>
          <a:p>
            <a:endParaRPr lang="en-US" dirty="0"/>
          </a:p>
        </p:txBody>
      </p:sp>
      <p:sp>
        <p:nvSpPr>
          <p:cNvPr id="61" name="Card2Bg"/>
          <p:cNvSpPr/>
          <p:nvPr/>
        </p:nvSpPr>
        <p:spPr>
          <a:xfrm>
            <a:off x="4257675" y="1295400"/>
            <a:ext cx="3505200" cy="3657600"/>
          </a:xfrm>
          <a:prstGeom prst="roundRect">
            <a:avLst>
              <a:gd name="adj" fmla="val 3000"/>
            </a:avLst>
          </a:prstGeom>
          <a:solidFill>
            <a:srgbClr val="EDF2FA"/>
          </a:solidFill>
          <a:ln w="0">
            <a:noFill/>
          </a:ln>
        </p:spPr>
        <p:txBody>
          <a:bodyPr/>
          <a:lstStyle/>
          <a:p>
            <a:endParaRPr lang="en-US" dirty="0"/>
          </a:p>
        </p:txBody>
      </p:sp>
      <p:sp>
        <p:nvSpPr>
          <p:cNvPr id="62" name="Card3Bg"/>
          <p:cNvSpPr/>
          <p:nvPr/>
        </p:nvSpPr>
        <p:spPr>
          <a:xfrm>
            <a:off x="7991094" y="1295400"/>
            <a:ext cx="3505200" cy="3657600"/>
          </a:xfrm>
          <a:prstGeom prst="roundRect">
            <a:avLst>
              <a:gd name="adj" fmla="val 3000"/>
            </a:avLst>
          </a:prstGeom>
          <a:solidFill>
            <a:srgbClr val="EDF2FA"/>
          </a:solidFill>
          <a:ln w="0">
            <a:noFill/>
          </a:ln>
        </p:spPr>
        <p:txBody>
          <a:bodyPr/>
          <a:lstStyle/>
          <a:p>
            <a:endParaRPr lang="en-US" dirty="0"/>
          </a:p>
        </p:txBody>
      </p:sp>
      <p:sp>
        <p:nvSpPr>
          <p:cNvPr id="70" name="Col1Header"/>
          <p:cNvSpPr txBox="1"/>
          <p:nvPr/>
        </p:nvSpPr>
        <p:spPr>
          <a:xfrm>
            <a:off x="695325" y="1447800"/>
            <a:ext cx="3162300" cy="276999"/>
          </a:xfrm>
          <a:prstGeom prst="rect">
            <a:avLst/>
          </a:prstGeom>
          <a:noFill/>
        </p:spPr>
        <p:txBody>
          <a:bodyPr wrap="square" lIns="0" tIns="0" rIns="0" bIns="0" anchor="t">
            <a:spAutoFit/>
          </a:bodyPr>
          <a:lstStyle/>
          <a:p>
            <a:pPr algn="l"/>
            <a:r>
              <a:rPr lang="en-US" sz="1800" b="1" dirty="0">
                <a:solidFill>
                  <a:srgbClr val="003BA4"/>
                </a:solidFill>
                <a:latin typeface="Calibri" panose="02110004020202020204"/>
              </a:rPr>
              <a:t>Communication</a:t>
            </a:r>
          </a:p>
        </p:txBody>
      </p:sp>
      <p:sp>
        <p:nvSpPr>
          <p:cNvPr id="71" name="Col1Body"/>
          <p:cNvSpPr txBox="1"/>
          <p:nvPr/>
        </p:nvSpPr>
        <p:spPr>
          <a:xfrm>
            <a:off x="695325" y="1981200"/>
            <a:ext cx="3162300" cy="3252172"/>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b="0" dirty="0">
                <a:solidFill>
                  <a:srgbClr val="1D2B38"/>
                </a:solidFill>
              </a:rPr>
              <a:t>Ensure patients understand the information being shared and feel heard when expressing concerns</a:t>
            </a:r>
          </a:p>
          <a:p>
            <a:pPr marL="228600" indent="-228600" algn="l">
              <a:spcAft>
                <a:spcPts val="800"/>
              </a:spcAft>
              <a:buFont typeface="Calibri" panose="020B0604020202020204" pitchFamily="34" charset="0"/>
              <a:buChar char="•"/>
            </a:pPr>
            <a:r>
              <a:rPr lang="en-US" b="0" dirty="0">
                <a:solidFill>
                  <a:srgbClr val="1D2B38"/>
                </a:solidFill>
              </a:rPr>
              <a:t>Use clear, plain language and check for understanding throughout the conversation</a:t>
            </a:r>
          </a:p>
          <a:p>
            <a:pPr marL="228600" indent="-228600" algn="l">
              <a:spcAft>
                <a:spcPts val="800"/>
              </a:spcAft>
              <a:buFont typeface="Calibri" panose="020B0604020202020204" pitchFamily="34" charset="0"/>
              <a:buChar char="•"/>
            </a:pPr>
            <a:r>
              <a:rPr lang="en-US" b="0" dirty="0">
                <a:solidFill>
                  <a:srgbClr val="1D2B38"/>
                </a:solidFill>
              </a:rPr>
              <a:t>Respect patients’ cultural and linguistic needs by utilizing interpretation services when appropriate.</a:t>
            </a:r>
          </a:p>
        </p:txBody>
      </p:sp>
      <p:sp>
        <p:nvSpPr>
          <p:cNvPr id="80" name="Col2Header"/>
          <p:cNvSpPr txBox="1"/>
          <p:nvPr/>
        </p:nvSpPr>
        <p:spPr>
          <a:xfrm>
            <a:off x="4428744" y="1447800"/>
            <a:ext cx="3162300" cy="276999"/>
          </a:xfrm>
          <a:prstGeom prst="rect">
            <a:avLst/>
          </a:prstGeom>
          <a:noFill/>
        </p:spPr>
        <p:txBody>
          <a:bodyPr wrap="square" lIns="0" tIns="0" rIns="0" bIns="0" anchor="t">
            <a:spAutoFit/>
          </a:bodyPr>
          <a:lstStyle/>
          <a:p>
            <a:pPr algn="l"/>
            <a:r>
              <a:rPr lang="en-US" sz="1800" b="1" dirty="0">
                <a:solidFill>
                  <a:srgbClr val="003BA4"/>
                </a:solidFill>
                <a:latin typeface="Calibri" panose="02110004020202020204"/>
              </a:rPr>
              <a:t>Active Listening</a:t>
            </a:r>
          </a:p>
        </p:txBody>
      </p:sp>
      <p:sp>
        <p:nvSpPr>
          <p:cNvPr id="81" name="Col2Body"/>
          <p:cNvSpPr txBox="1"/>
          <p:nvPr/>
        </p:nvSpPr>
        <p:spPr>
          <a:xfrm>
            <a:off x="4428744" y="1981200"/>
            <a:ext cx="3162300" cy="2975173"/>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b="0" dirty="0">
                <a:solidFill>
                  <a:srgbClr val="1D2B38"/>
                </a:solidFill>
                <a:ea typeface="Calibri" panose="020F0502020204030204" pitchFamily="34" charset="0"/>
                <a:cs typeface="Calibri" panose="020F0502020204030204" pitchFamily="34" charset="0"/>
              </a:rPr>
              <a:t>Focus on the patient and minimize distractions during the conversation</a:t>
            </a:r>
          </a:p>
          <a:p>
            <a:pPr marL="228600" indent="-228600" algn="l">
              <a:spcAft>
                <a:spcPts val="800"/>
              </a:spcAft>
              <a:buFont typeface="Calibri" panose="020B0604020202020204" pitchFamily="34" charset="0"/>
              <a:buChar char="•"/>
            </a:pPr>
            <a:r>
              <a:rPr lang="en-US" b="0" dirty="0">
                <a:solidFill>
                  <a:srgbClr val="1D2B38"/>
                </a:solidFill>
                <a:ea typeface="Calibri" panose="020F0502020204030204" pitchFamily="34" charset="0"/>
                <a:cs typeface="Calibri" panose="020F0502020204030204" pitchFamily="34" charset="0"/>
              </a:rPr>
              <a:t>Allow silence and avoid interrupting — give patients space to share at their own pace</a:t>
            </a:r>
          </a:p>
          <a:p>
            <a:pPr marL="228600" indent="-228600" algn="l">
              <a:spcAft>
                <a:spcPts val="800"/>
              </a:spcAft>
              <a:buFont typeface="Calibri" panose="020B0604020202020204" pitchFamily="34" charset="0"/>
              <a:buChar char="•"/>
            </a:pPr>
            <a:r>
              <a:rPr lang="en-US" b="0" dirty="0">
                <a:solidFill>
                  <a:srgbClr val="1D2B38"/>
                </a:solidFill>
                <a:ea typeface="Calibri" panose="020F0502020204030204" pitchFamily="34" charset="0"/>
                <a:cs typeface="Calibri" panose="020F0502020204030204" pitchFamily="34" charset="0"/>
              </a:rPr>
              <a:t>Use supportive body language and avoid judgments or assumptions.</a:t>
            </a:r>
          </a:p>
        </p:txBody>
      </p:sp>
      <p:sp>
        <p:nvSpPr>
          <p:cNvPr id="90" name="Col3Header"/>
          <p:cNvSpPr txBox="1"/>
          <p:nvPr/>
        </p:nvSpPr>
        <p:spPr>
          <a:xfrm>
            <a:off x="8162163" y="1447800"/>
            <a:ext cx="3162300" cy="276999"/>
          </a:xfrm>
          <a:prstGeom prst="rect">
            <a:avLst/>
          </a:prstGeom>
          <a:noFill/>
        </p:spPr>
        <p:txBody>
          <a:bodyPr wrap="square" lIns="0" tIns="0" rIns="0" bIns="0" anchor="t">
            <a:spAutoFit/>
          </a:bodyPr>
          <a:lstStyle/>
          <a:p>
            <a:pPr algn="l"/>
            <a:r>
              <a:rPr lang="en-US" sz="1800" b="1" dirty="0">
                <a:solidFill>
                  <a:srgbClr val="003BA4"/>
                </a:solidFill>
                <a:latin typeface="Calibri" panose="02110004020202020204"/>
              </a:rPr>
              <a:t>Building Trust</a:t>
            </a:r>
          </a:p>
        </p:txBody>
      </p:sp>
      <p:sp>
        <p:nvSpPr>
          <p:cNvPr id="91" name="Col3Body"/>
          <p:cNvSpPr txBox="1"/>
          <p:nvPr/>
        </p:nvSpPr>
        <p:spPr>
          <a:xfrm>
            <a:off x="7991094" y="1981200"/>
            <a:ext cx="3676650" cy="3252172"/>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b="0" dirty="0">
                <a:solidFill>
                  <a:srgbClr val="1D2B38"/>
                </a:solidFill>
                <a:latin typeface="Aptos  "/>
              </a:rPr>
              <a:t>Create a respectful, nonjudgmental environment where patients feel safe sharing concerns</a:t>
            </a:r>
          </a:p>
          <a:p>
            <a:pPr marL="228600" indent="-228600" algn="l">
              <a:spcAft>
                <a:spcPts val="800"/>
              </a:spcAft>
              <a:buFont typeface="Calibri" panose="020B0604020202020204" pitchFamily="34" charset="0"/>
              <a:buChar char="•"/>
            </a:pPr>
            <a:r>
              <a:rPr lang="en-US" b="0" dirty="0">
                <a:solidFill>
                  <a:srgbClr val="1D2B38"/>
                </a:solidFill>
                <a:latin typeface="Aptos  "/>
              </a:rPr>
              <a:t>Recognize that trust is especially important for populations who have historically experienced discrimination in health care</a:t>
            </a:r>
          </a:p>
          <a:p>
            <a:pPr marL="228600" indent="-228600" algn="l">
              <a:spcAft>
                <a:spcPts val="800"/>
              </a:spcAft>
              <a:buFont typeface="Calibri" panose="020B0604020202020204" pitchFamily="34" charset="0"/>
              <a:buChar char="•"/>
            </a:pPr>
            <a:r>
              <a:rPr lang="en-US" b="0" dirty="0">
                <a:solidFill>
                  <a:srgbClr val="1D2B38"/>
                </a:solidFill>
                <a:latin typeface="Aptos  "/>
              </a:rPr>
              <a:t>Continuously build your cultural awareness and show respect for individuals to strengthen the patient-provider relationship.</a:t>
            </a:r>
          </a:p>
        </p:txBody>
      </p:sp>
      <p:sp>
        <p:nvSpPr>
          <p:cNvPr id="100" name="Footer"/>
          <p:cNvSpPr txBox="1"/>
          <p:nvPr/>
        </p:nvSpPr>
        <p:spPr>
          <a:xfrm>
            <a:off x="524256" y="6453544"/>
            <a:ext cx="10978525" cy="123111"/>
          </a:xfrm>
          <a:prstGeom prst="rect">
            <a:avLst/>
          </a:prstGeom>
          <a:noFill/>
        </p:spPr>
        <p:txBody>
          <a:bodyPr wrap="square" lIns="91440" tIns="0" rIns="91440" bIns="0" anchor="ctr">
            <a:spAutoFit/>
          </a:bodyPr>
          <a:lstStyle/>
          <a:p>
            <a:pPr algn="l"/>
            <a:r>
              <a:rPr lang="en-US" sz="800" b="0" spc="300" dirty="0">
                <a:solidFill>
                  <a:srgbClr val="19237E">
                    <a:lumMod val="20000"/>
                    <a:lumOff val="80000"/>
                  </a:srgbClr>
                </a:solidFill>
                <a:latin typeface="Calibri" panose="02110004020202020204"/>
              </a:rPr>
              <a:t>AMERIHEALTH CARITAS  |  PROPRIETARY AND CONFIDENTIAL  </a:t>
            </a:r>
          </a:p>
        </p:txBody>
      </p:sp>
      <p:sp>
        <p:nvSpPr>
          <p:cNvPr id="3" name="TextBox 2">
            <a:extLst>
              <a:ext uri="{FF2B5EF4-FFF2-40B4-BE49-F238E27FC236}">
                <a16:creationId xmlns:a16="http://schemas.microsoft.com/office/drawing/2014/main" id="{6A48449A-E249-0D9F-6F36-E7E1BC00C619}"/>
              </a:ext>
            </a:extLst>
          </p:cNvPr>
          <p:cNvSpPr txBox="1"/>
          <p:nvPr/>
        </p:nvSpPr>
        <p:spPr>
          <a:xfrm>
            <a:off x="371606" y="5787370"/>
            <a:ext cx="11448788" cy="923330"/>
          </a:xfrm>
          <a:prstGeom prst="rect">
            <a:avLst/>
          </a:prstGeom>
          <a:noFill/>
        </p:spPr>
        <p:txBody>
          <a:bodyPr wrap="square">
            <a:spAutoFit/>
          </a:bodyPr>
          <a:lstStyle/>
          <a:p>
            <a:r>
              <a:rPr lang="en-US" b="1" dirty="0"/>
              <a:t>While culturally responsive care strengthens individual interactions, broader systemic and structural factors also influence patient experiences and outcomes.</a:t>
            </a:r>
            <a:endParaRPr lang="en-US" dirty="0"/>
          </a:p>
          <a:p>
            <a:endParaRPr lang="en-US"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AA4B9-ECA1-9BFE-F72D-38DB68D78B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471689-9F58-F884-F5D2-99848AEE993F}"/>
              </a:ext>
            </a:extLst>
          </p:cNvPr>
          <p:cNvSpPr>
            <a:spLocks noGrp="1"/>
          </p:cNvSpPr>
          <p:nvPr>
            <p:ph type="title"/>
          </p:nvPr>
        </p:nvSpPr>
        <p:spPr>
          <a:xfrm>
            <a:off x="1319609" y="2483375"/>
            <a:ext cx="4406277" cy="1354830"/>
          </a:xfrm>
        </p:spPr>
        <p:txBody>
          <a:bodyPr/>
          <a:lstStyle/>
          <a:p>
            <a:r>
              <a:rPr lang="en-US" dirty="0"/>
              <a:t>Key Takeaways</a:t>
            </a:r>
          </a:p>
        </p:txBody>
      </p:sp>
      <p:sp>
        <p:nvSpPr>
          <p:cNvPr id="3" name="Footer Placeholder 2">
            <a:extLst>
              <a:ext uri="{FF2B5EF4-FFF2-40B4-BE49-F238E27FC236}">
                <a16:creationId xmlns:a16="http://schemas.microsoft.com/office/drawing/2014/main" id="{314950AC-EAEC-B679-534D-E66557CB6F8D}"/>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4C60727E-2037-66BA-E124-D7AF51F8ABC0}"/>
              </a:ext>
            </a:extLst>
          </p:cNvPr>
          <p:cNvSpPr>
            <a:spLocks noGrp="1"/>
          </p:cNvSpPr>
          <p:nvPr>
            <p:ph type="sldNum" sz="quarter" idx="12"/>
          </p:nvPr>
        </p:nvSpPr>
        <p:spPr/>
        <p:txBody>
          <a:bodyPr/>
          <a:lstStyle/>
          <a:p>
            <a:fld id="{80A81C14-33F8-BE40-BDED-F272C5E24441}" type="slidenum">
              <a:rPr lang="en-US" smtClean="0"/>
              <a:pPr/>
              <a:t>27</a:t>
            </a:fld>
            <a:endParaRPr lang="en-US" dirty="0"/>
          </a:p>
        </p:txBody>
      </p:sp>
      <p:sp>
        <p:nvSpPr>
          <p:cNvPr id="6" name="TextBox 5">
            <a:extLst>
              <a:ext uri="{FF2B5EF4-FFF2-40B4-BE49-F238E27FC236}">
                <a16:creationId xmlns:a16="http://schemas.microsoft.com/office/drawing/2014/main" id="{486730B8-340A-15EF-5327-2B940728598B}"/>
              </a:ext>
            </a:extLst>
          </p:cNvPr>
          <p:cNvSpPr txBox="1"/>
          <p:nvPr/>
        </p:nvSpPr>
        <p:spPr>
          <a:xfrm>
            <a:off x="6980903" y="963561"/>
            <a:ext cx="4457957" cy="132343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en-US" sz="2000" i="0" u="none" strike="noStrike" kern="1200" cap="none" spc="0" normalizeH="0" baseline="0" noProof="0" dirty="0">
                <a:ln>
                  <a:noFill/>
                </a:ln>
                <a:solidFill>
                  <a:srgbClr val="1D2B38"/>
                </a:solidFill>
                <a:effectLst/>
                <a:uLnTx/>
                <a:uFillTx/>
                <a:ea typeface="+mn-ea"/>
                <a:cs typeface="+mn-cs"/>
              </a:rPr>
              <a:t>REL information supports effective communication, tailored care, and health equity for diverse patient populations.</a:t>
            </a:r>
          </a:p>
        </p:txBody>
      </p:sp>
      <p:sp>
        <p:nvSpPr>
          <p:cNvPr id="8" name="TextBox 7">
            <a:extLst>
              <a:ext uri="{FF2B5EF4-FFF2-40B4-BE49-F238E27FC236}">
                <a16:creationId xmlns:a16="http://schemas.microsoft.com/office/drawing/2014/main" id="{2687CB32-1294-F60C-5111-91D616253D34}"/>
              </a:ext>
            </a:extLst>
          </p:cNvPr>
          <p:cNvSpPr txBox="1"/>
          <p:nvPr/>
        </p:nvSpPr>
        <p:spPr>
          <a:xfrm>
            <a:off x="6980903" y="2290916"/>
            <a:ext cx="4552335" cy="1631216"/>
          </a:xfrm>
          <a:prstGeom prst="rect">
            <a:avLst/>
          </a:prstGeom>
          <a:noFill/>
        </p:spPr>
        <p:txBody>
          <a:bodyPr wrap="square">
            <a:spAutoFit/>
          </a:bodyPr>
          <a:lstStyle/>
          <a:p>
            <a:pPr marL="285750" indent="-285750">
              <a:buFont typeface="Wingdings" panose="05000000000000000000" pitchFamily="2" charset="2"/>
              <a:buChar char="ü"/>
            </a:pPr>
            <a:r>
              <a:rPr lang="en-US" sz="2000" dirty="0"/>
              <a:t>Culturally responsive care builds trust by honoring each person's experience through respectful communication, active listening, and compassionate understanding.</a:t>
            </a:r>
          </a:p>
        </p:txBody>
      </p:sp>
      <p:sp>
        <p:nvSpPr>
          <p:cNvPr id="10" name="TextBox 9">
            <a:extLst>
              <a:ext uri="{FF2B5EF4-FFF2-40B4-BE49-F238E27FC236}">
                <a16:creationId xmlns:a16="http://schemas.microsoft.com/office/drawing/2014/main" id="{D1079417-0EFA-050F-B01D-72ED04921CC9}"/>
              </a:ext>
            </a:extLst>
          </p:cNvPr>
          <p:cNvSpPr txBox="1"/>
          <p:nvPr/>
        </p:nvSpPr>
        <p:spPr>
          <a:xfrm>
            <a:off x="7049729" y="4078065"/>
            <a:ext cx="4483509" cy="2246769"/>
          </a:xfrm>
          <a:prstGeom prst="rect">
            <a:avLst/>
          </a:prstGeom>
          <a:noFill/>
        </p:spPr>
        <p:txBody>
          <a:bodyPr wrap="square">
            <a:spAutoFit/>
          </a:bodyPr>
          <a:lstStyle/>
          <a:p>
            <a:pPr marL="285750" indent="-285750">
              <a:buFont typeface="Wingdings" panose="05000000000000000000" pitchFamily="2" charset="2"/>
              <a:buChar char="ü"/>
            </a:pPr>
            <a:r>
              <a:rPr lang="en-US" sz="2000" dirty="0"/>
              <a:t>Providers can help reduce disparities by recognizing barriers to care, avoiding assumptions, using accessible communication resources, and connecting patients to appropriate support services SDoH.</a:t>
            </a:r>
          </a:p>
        </p:txBody>
      </p:sp>
    </p:spTree>
    <p:extLst>
      <p:ext uri="{BB962C8B-B14F-4D97-AF65-F5344CB8AC3E}">
        <p14:creationId xmlns:p14="http://schemas.microsoft.com/office/powerpoint/2010/main" val="1902149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08E94-FF0C-6620-B5D9-D3F3E8EC134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1884B8E-7541-7A1E-DB4E-F2F92D27C822}"/>
              </a:ext>
            </a:extLst>
          </p:cNvPr>
          <p:cNvSpPr>
            <a:spLocks noGrp="1"/>
          </p:cNvSpPr>
          <p:nvPr>
            <p:ph type="body" sz="quarter" idx="10"/>
          </p:nvPr>
        </p:nvSpPr>
        <p:spPr>
          <a:xfrm>
            <a:off x="523083" y="2563027"/>
            <a:ext cx="8245135" cy="1103968"/>
          </a:xfrm>
        </p:spPr>
        <p:txBody>
          <a:bodyPr>
            <a:noAutofit/>
          </a:bodyPr>
          <a:lstStyle/>
          <a:p>
            <a:r>
              <a:rPr lang="en-US" sz="4800" dirty="0">
                <a:latin typeface="Calibri" panose="020F0502020204030204" pitchFamily="34" charset="0"/>
                <a:ea typeface="Calibri" panose="020F0502020204030204" pitchFamily="34" charset="0"/>
                <a:cs typeface="Calibri" panose="020F0502020204030204" pitchFamily="34" charset="0"/>
              </a:rPr>
              <a:t>Systemic Factors That Shape Patient Care</a:t>
            </a:r>
            <a:endParaRPr lang="en-US" sz="4800" dirty="0"/>
          </a:p>
        </p:txBody>
      </p:sp>
      <p:sp>
        <p:nvSpPr>
          <p:cNvPr id="3" name="Footer Placeholder 2">
            <a:extLst>
              <a:ext uri="{FF2B5EF4-FFF2-40B4-BE49-F238E27FC236}">
                <a16:creationId xmlns:a16="http://schemas.microsoft.com/office/drawing/2014/main" id="{A781EC61-F7AF-8688-E5F6-880BF021C050}"/>
              </a:ext>
            </a:extLst>
          </p:cNvPr>
          <p:cNvSpPr>
            <a:spLocks noGrp="1"/>
          </p:cNvSpPr>
          <p:nvPr>
            <p:ph type="ftr" sz="quarter" idx="4294967295"/>
          </p:nvPr>
        </p:nvSpPr>
        <p:spPr>
          <a:xfrm>
            <a:off x="0" y="6356350"/>
            <a:ext cx="7315200" cy="365125"/>
          </a:xfrm>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BF14E4A8-9AFF-BE83-1425-1A81F9D66095}"/>
              </a:ext>
            </a:extLst>
          </p:cNvPr>
          <p:cNvSpPr>
            <a:spLocks noGrp="1"/>
          </p:cNvSpPr>
          <p:nvPr>
            <p:ph type="sldNum" sz="quarter" idx="4294967295"/>
          </p:nvPr>
        </p:nvSpPr>
        <p:spPr>
          <a:xfrm>
            <a:off x="9448800" y="6356350"/>
            <a:ext cx="2743200" cy="365125"/>
          </a:xfrm>
        </p:spPr>
        <p:txBody>
          <a:bodyPr/>
          <a:lstStyle/>
          <a:p>
            <a:fld id="{80A81C14-33F8-BE40-BDED-F272C5E24441}" type="slidenum">
              <a:rPr lang="en-US" smtClean="0"/>
              <a:pPr/>
              <a:t>28</a:t>
            </a:fld>
            <a:endParaRPr lang="en-US" dirty="0"/>
          </a:p>
        </p:txBody>
      </p:sp>
    </p:spTree>
    <p:extLst>
      <p:ext uri="{BB962C8B-B14F-4D97-AF65-F5344CB8AC3E}">
        <p14:creationId xmlns:p14="http://schemas.microsoft.com/office/powerpoint/2010/main" val="3825897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C1787-3F78-7839-23E0-5C506329A68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E03D67-8DCB-DF92-0ABA-6176C93E0ECC}"/>
              </a:ext>
            </a:extLst>
          </p:cNvPr>
          <p:cNvSpPr>
            <a:spLocks noGrp="1"/>
          </p:cNvSpPr>
          <p:nvPr>
            <p:ph type="sldNum" sz="quarter" idx="12"/>
          </p:nvPr>
        </p:nvSpPr>
        <p:spPr/>
        <p:txBody>
          <a:bodyPr/>
          <a:lstStyle/>
          <a:p>
            <a:fld id="{80A81C14-33F8-BE40-BDED-F272C5E24441}" type="slidenum">
              <a:rPr lang="en-US" smtClean="0"/>
              <a:pPr/>
              <a:t>29</a:t>
            </a:fld>
            <a:endParaRPr lang="en-US" dirty="0"/>
          </a:p>
        </p:txBody>
      </p:sp>
      <p:sp>
        <p:nvSpPr>
          <p:cNvPr id="3" name="Footer Placeholder 2">
            <a:extLst>
              <a:ext uri="{FF2B5EF4-FFF2-40B4-BE49-F238E27FC236}">
                <a16:creationId xmlns:a16="http://schemas.microsoft.com/office/drawing/2014/main" id="{9FA02694-C692-46D3-20FE-CBD150A2CBDB}"/>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21E1F0FB-710C-EFFF-A09B-FA697FD67D78}"/>
              </a:ext>
            </a:extLst>
          </p:cNvPr>
          <p:cNvSpPr>
            <a:spLocks noGrp="1"/>
          </p:cNvSpPr>
          <p:nvPr>
            <p:ph type="title"/>
          </p:nvPr>
        </p:nvSpPr>
        <p:spPr>
          <a:xfrm>
            <a:off x="614916" y="738888"/>
            <a:ext cx="8516558" cy="659220"/>
          </a:xfrm>
        </p:spPr>
        <p:txBody>
          <a:bodyPr>
            <a:noAutofit/>
          </a:bodyPr>
          <a:lstStyle/>
          <a:p>
            <a:r>
              <a:rPr lang="en-US" dirty="0"/>
              <a:t>Bias (Implicit &amp; Explicit) </a:t>
            </a:r>
          </a:p>
        </p:txBody>
      </p:sp>
      <p:graphicFrame>
        <p:nvGraphicFramePr>
          <p:cNvPr id="5" name="Diagram 4">
            <a:extLst>
              <a:ext uri="{FF2B5EF4-FFF2-40B4-BE49-F238E27FC236}">
                <a16:creationId xmlns:a16="http://schemas.microsoft.com/office/drawing/2014/main" id="{1E8FC8A4-3428-5529-E9D3-8606BEB575D9}"/>
              </a:ext>
            </a:extLst>
          </p:cNvPr>
          <p:cNvGraphicFramePr/>
          <p:nvPr>
            <p:extLst>
              <p:ext uri="{D42A27DB-BD31-4B8C-83A1-F6EECF244321}">
                <p14:modId xmlns:p14="http://schemas.microsoft.com/office/powerpoint/2010/main" val="51281694"/>
              </p:ext>
            </p:extLst>
          </p:nvPr>
        </p:nvGraphicFramePr>
        <p:xfrm>
          <a:off x="1606114" y="2041743"/>
          <a:ext cx="9178795" cy="3382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7B3F95CF-20BC-CA7D-3405-8A586FFB2E98}"/>
              </a:ext>
            </a:extLst>
          </p:cNvPr>
          <p:cNvSpPr txBox="1"/>
          <p:nvPr/>
        </p:nvSpPr>
        <p:spPr>
          <a:xfrm>
            <a:off x="769219" y="5667875"/>
            <a:ext cx="10852583" cy="400110"/>
          </a:xfrm>
          <a:prstGeom prst="rect">
            <a:avLst/>
          </a:prstGeom>
          <a:noFill/>
        </p:spPr>
        <p:txBody>
          <a:bodyPr wrap="square">
            <a:spAutoFit/>
          </a:bodyPr>
          <a:lstStyle/>
          <a:p>
            <a:r>
              <a:rPr lang="en-US" sz="2000" b="1" dirty="0"/>
              <a:t>Everyone has biases. Recognizing them is a critical step toward equitable, respectful care.</a:t>
            </a:r>
          </a:p>
        </p:txBody>
      </p:sp>
    </p:spTree>
    <p:extLst>
      <p:ext uri="{BB962C8B-B14F-4D97-AF65-F5344CB8AC3E}">
        <p14:creationId xmlns:p14="http://schemas.microsoft.com/office/powerpoint/2010/main" val="2188671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p:cNvSpPr txBox="1"/>
          <p:nvPr/>
        </p:nvSpPr>
        <p:spPr>
          <a:xfrm>
            <a:off x="345938" y="318583"/>
            <a:ext cx="10978525" cy="707886"/>
          </a:xfrm>
          <a:prstGeom prst="rect">
            <a:avLst/>
          </a:prstGeom>
          <a:noFill/>
        </p:spPr>
        <p:txBody>
          <a:bodyPr wrap="square" lIns="91440" tIns="45720" rIns="91440" bIns="45720" anchor="ctr">
            <a:spAutoFit/>
          </a:bodyPr>
          <a:lstStyle/>
          <a:p>
            <a:pPr algn="l"/>
            <a:r>
              <a:rPr lang="en-US" sz="4000" dirty="0">
                <a:solidFill>
                  <a:schemeClr val="bg1"/>
                </a:solidFill>
                <a:latin typeface="+mj-lt"/>
              </a:rPr>
              <a:t>Overcoming Bias in Care</a:t>
            </a:r>
          </a:p>
        </p:txBody>
      </p:sp>
      <p:sp>
        <p:nvSpPr>
          <p:cNvPr id="60" name="Card1Bg"/>
          <p:cNvSpPr/>
          <p:nvPr/>
        </p:nvSpPr>
        <p:spPr>
          <a:xfrm>
            <a:off x="524256" y="1295400"/>
            <a:ext cx="3505200" cy="4572000"/>
          </a:xfrm>
          <a:prstGeom prst="roundRect">
            <a:avLst>
              <a:gd name="adj" fmla="val 3000"/>
            </a:avLst>
          </a:prstGeom>
          <a:solidFill>
            <a:srgbClr val="EDF2FA"/>
          </a:solidFill>
          <a:ln w="0">
            <a:noFill/>
          </a:ln>
        </p:spPr>
        <p:txBody>
          <a:bodyPr/>
          <a:lstStyle/>
          <a:p>
            <a:endParaRPr lang="en-US" dirty="0"/>
          </a:p>
        </p:txBody>
      </p:sp>
      <p:sp>
        <p:nvSpPr>
          <p:cNvPr id="61" name="Card2Bg"/>
          <p:cNvSpPr/>
          <p:nvPr/>
        </p:nvSpPr>
        <p:spPr>
          <a:xfrm>
            <a:off x="4257675" y="1295400"/>
            <a:ext cx="3505200" cy="4572000"/>
          </a:xfrm>
          <a:prstGeom prst="roundRect">
            <a:avLst>
              <a:gd name="adj" fmla="val 3000"/>
            </a:avLst>
          </a:prstGeom>
          <a:solidFill>
            <a:srgbClr val="EDF2FA"/>
          </a:solidFill>
          <a:ln w="0">
            <a:noFill/>
          </a:ln>
        </p:spPr>
        <p:txBody>
          <a:bodyPr/>
          <a:lstStyle/>
          <a:p>
            <a:endParaRPr lang="en-US" dirty="0"/>
          </a:p>
        </p:txBody>
      </p:sp>
      <p:sp>
        <p:nvSpPr>
          <p:cNvPr id="62" name="Card3Bg"/>
          <p:cNvSpPr/>
          <p:nvPr/>
        </p:nvSpPr>
        <p:spPr>
          <a:xfrm>
            <a:off x="7991094" y="1295400"/>
            <a:ext cx="3505200" cy="4572000"/>
          </a:xfrm>
          <a:prstGeom prst="roundRect">
            <a:avLst>
              <a:gd name="adj" fmla="val 3000"/>
            </a:avLst>
          </a:prstGeom>
          <a:solidFill>
            <a:srgbClr val="EDF2FA"/>
          </a:solidFill>
          <a:ln w="0">
            <a:noFill/>
          </a:ln>
        </p:spPr>
        <p:txBody>
          <a:bodyPr/>
          <a:lstStyle/>
          <a:p>
            <a:endParaRPr lang="en-US" dirty="0"/>
          </a:p>
        </p:txBody>
      </p:sp>
      <p:sp>
        <p:nvSpPr>
          <p:cNvPr id="70" name="Col1Header"/>
          <p:cNvSpPr txBox="1"/>
          <p:nvPr/>
        </p:nvSpPr>
        <p:spPr>
          <a:xfrm>
            <a:off x="695325" y="1395056"/>
            <a:ext cx="3162300" cy="307777"/>
          </a:xfrm>
          <a:prstGeom prst="rect">
            <a:avLst/>
          </a:prstGeom>
          <a:noFill/>
        </p:spPr>
        <p:txBody>
          <a:bodyPr wrap="square" lIns="0" tIns="0" rIns="0" bIns="0" anchor="t">
            <a:spAutoFit/>
          </a:bodyPr>
          <a:lstStyle/>
          <a:p>
            <a:pPr algn="l"/>
            <a:r>
              <a:rPr lang="en-US" sz="2000" b="1" dirty="0">
                <a:solidFill>
                  <a:srgbClr val="003BA4"/>
                </a:solidFill>
                <a:latin typeface="+mj-lt"/>
              </a:rPr>
              <a:t>Recognize</a:t>
            </a:r>
          </a:p>
        </p:txBody>
      </p:sp>
      <p:sp>
        <p:nvSpPr>
          <p:cNvPr id="71" name="Col1Body"/>
          <p:cNvSpPr txBox="1"/>
          <p:nvPr/>
        </p:nvSpPr>
        <p:spPr>
          <a:xfrm>
            <a:off x="695325" y="1981200"/>
            <a:ext cx="3162300" cy="3806170"/>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dirty="0">
                <a:solidFill>
                  <a:srgbClr val="1D2B38"/>
                </a:solidFill>
              </a:rPr>
              <a:t>Everyone carries implicit and explicit biases that can influence clinical decisions and communication.</a:t>
            </a:r>
          </a:p>
          <a:p>
            <a:pPr marL="228600" indent="-228600" algn="l">
              <a:spcAft>
                <a:spcPts val="800"/>
              </a:spcAft>
              <a:buFont typeface="Calibri" panose="020B0604020202020204" pitchFamily="34" charset="0"/>
              <a:buChar char="•"/>
            </a:pPr>
            <a:r>
              <a:rPr lang="en-US" dirty="0">
                <a:solidFill>
                  <a:srgbClr val="1D2B38"/>
                </a:solidFill>
              </a:rPr>
              <a:t>Othering creates an “us vs. them” mindset that leads to assumptions about patients’ values, behaviors, or health perspectives.</a:t>
            </a:r>
          </a:p>
          <a:p>
            <a:pPr marL="228600" indent="-228600" algn="l">
              <a:spcAft>
                <a:spcPts val="800"/>
              </a:spcAft>
              <a:buFont typeface="Calibri" panose="020B0604020202020204" pitchFamily="34" charset="0"/>
              <a:buChar char="•"/>
            </a:pPr>
            <a:r>
              <a:rPr lang="en-US" dirty="0">
                <a:solidFill>
                  <a:srgbClr val="1D2B38"/>
                </a:solidFill>
              </a:rPr>
              <a:t>Pause and reflect before making assumptions — awareness is the first step toward equitable care.</a:t>
            </a:r>
          </a:p>
        </p:txBody>
      </p:sp>
      <p:sp>
        <p:nvSpPr>
          <p:cNvPr id="80" name="Col2Header"/>
          <p:cNvSpPr txBox="1"/>
          <p:nvPr/>
        </p:nvSpPr>
        <p:spPr>
          <a:xfrm>
            <a:off x="4428744" y="1447800"/>
            <a:ext cx="3162300" cy="307777"/>
          </a:xfrm>
          <a:prstGeom prst="rect">
            <a:avLst/>
          </a:prstGeom>
          <a:noFill/>
        </p:spPr>
        <p:txBody>
          <a:bodyPr wrap="square" lIns="0" tIns="0" rIns="0" bIns="0" anchor="t">
            <a:spAutoFit/>
          </a:bodyPr>
          <a:lstStyle/>
          <a:p>
            <a:pPr algn="l"/>
            <a:r>
              <a:rPr lang="en-US" sz="2000" b="1" dirty="0">
                <a:solidFill>
                  <a:srgbClr val="003BA4"/>
                </a:solidFill>
                <a:latin typeface="+mj-lt"/>
              </a:rPr>
              <a:t>Respond</a:t>
            </a:r>
          </a:p>
        </p:txBody>
      </p:sp>
      <p:sp>
        <p:nvSpPr>
          <p:cNvPr id="81" name="Col2Body"/>
          <p:cNvSpPr txBox="1"/>
          <p:nvPr/>
        </p:nvSpPr>
        <p:spPr>
          <a:xfrm>
            <a:off x="4428744" y="1981200"/>
            <a:ext cx="3162300" cy="3529171"/>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dirty="0">
                <a:solidFill>
                  <a:srgbClr val="1D2B38"/>
                </a:solidFill>
              </a:rPr>
              <a:t>Listen actively to patients’ concerns and lived experiences without judgment.</a:t>
            </a:r>
          </a:p>
          <a:p>
            <a:pPr marL="228600" indent="-228600" algn="l">
              <a:spcAft>
                <a:spcPts val="800"/>
              </a:spcAft>
              <a:buFont typeface="Calibri" panose="020B0604020202020204" pitchFamily="34" charset="0"/>
              <a:buChar char="•"/>
            </a:pPr>
            <a:r>
              <a:rPr lang="en-US" dirty="0">
                <a:solidFill>
                  <a:srgbClr val="1D2B38"/>
                </a:solidFill>
              </a:rPr>
              <a:t>Use respectful, person-first language and ask open-ended questions to understand patient priorities.</a:t>
            </a:r>
          </a:p>
          <a:p>
            <a:pPr marL="228600" indent="-228600" algn="l">
              <a:spcAft>
                <a:spcPts val="800"/>
              </a:spcAft>
              <a:buFont typeface="Calibri" panose="020B0604020202020204" pitchFamily="34" charset="0"/>
              <a:buChar char="•"/>
            </a:pPr>
            <a:r>
              <a:rPr lang="en-US" dirty="0">
                <a:solidFill>
                  <a:srgbClr val="1D2B38"/>
                </a:solidFill>
              </a:rPr>
              <a:t>Use interpreter and accessibility services to bridge language and communication barriers</a:t>
            </a:r>
            <a:r>
              <a:rPr lang="en-US" sz="1600" dirty="0">
                <a:solidFill>
                  <a:srgbClr val="1D2B38"/>
                </a:solidFill>
                <a:latin typeface="Calibri" panose="020F0502020204030204" pitchFamily="34" charset="0"/>
              </a:rPr>
              <a:t>.</a:t>
            </a:r>
          </a:p>
        </p:txBody>
      </p:sp>
      <p:sp>
        <p:nvSpPr>
          <p:cNvPr id="90" name="Col3Header"/>
          <p:cNvSpPr txBox="1"/>
          <p:nvPr/>
        </p:nvSpPr>
        <p:spPr>
          <a:xfrm>
            <a:off x="8162163" y="1447800"/>
            <a:ext cx="3162300" cy="307777"/>
          </a:xfrm>
          <a:prstGeom prst="rect">
            <a:avLst/>
          </a:prstGeom>
          <a:noFill/>
        </p:spPr>
        <p:txBody>
          <a:bodyPr wrap="square" lIns="0" tIns="0" rIns="0" bIns="0" anchor="t">
            <a:spAutoFit/>
          </a:bodyPr>
          <a:lstStyle/>
          <a:p>
            <a:pPr algn="l"/>
            <a:r>
              <a:rPr lang="en-US" sz="2000" b="1" dirty="0">
                <a:solidFill>
                  <a:srgbClr val="003BA4"/>
                </a:solidFill>
                <a:latin typeface="+mj-lt"/>
              </a:rPr>
              <a:t>Sustain</a:t>
            </a:r>
          </a:p>
        </p:txBody>
      </p:sp>
      <p:sp>
        <p:nvSpPr>
          <p:cNvPr id="91" name="Col3Body"/>
          <p:cNvSpPr txBox="1"/>
          <p:nvPr/>
        </p:nvSpPr>
        <p:spPr>
          <a:xfrm>
            <a:off x="8162163" y="1981200"/>
            <a:ext cx="3162300" cy="3806170"/>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dirty="0">
                <a:solidFill>
                  <a:srgbClr val="1D2B38"/>
                </a:solidFill>
              </a:rPr>
              <a:t>Engage patients as partners in shared decision-making to counter power imbalances.</a:t>
            </a:r>
          </a:p>
          <a:p>
            <a:pPr marL="228600" indent="-228600" algn="l">
              <a:spcAft>
                <a:spcPts val="800"/>
              </a:spcAft>
              <a:buFont typeface="Calibri" panose="020B0604020202020204" pitchFamily="34" charset="0"/>
              <a:buChar char="•"/>
            </a:pPr>
            <a:r>
              <a:rPr lang="en-US" dirty="0">
                <a:solidFill>
                  <a:srgbClr val="1D2B38"/>
                </a:solidFill>
              </a:rPr>
              <a:t>Commit to ongoing self-reflection and cultural competence training to identify and address blind spots.</a:t>
            </a:r>
          </a:p>
          <a:p>
            <a:pPr marL="228600" indent="-228600" algn="l">
              <a:spcAft>
                <a:spcPts val="800"/>
              </a:spcAft>
              <a:buFont typeface="Calibri" panose="020B0604020202020204" pitchFamily="34" charset="0"/>
              <a:buChar char="•"/>
            </a:pPr>
            <a:r>
              <a:rPr lang="en-US" dirty="0">
                <a:solidFill>
                  <a:srgbClr val="1D2B38"/>
                </a:solidFill>
              </a:rPr>
              <a:t>Recognize that reducing bias is especially critical for populations who have historically faced discrimination in health care</a:t>
            </a:r>
            <a:r>
              <a:rPr lang="en-US" sz="1600" dirty="0">
                <a:solidFill>
                  <a:srgbClr val="1D2B38"/>
                </a:solidFill>
                <a:latin typeface="Calibri" panose="020F0502020204030204" pitchFamily="34" charset="0"/>
              </a:rPr>
              <a:t>.</a:t>
            </a:r>
          </a:p>
        </p:txBody>
      </p:sp>
      <p:sp>
        <p:nvSpPr>
          <p:cNvPr id="100" name="Footer"/>
          <p:cNvSpPr txBox="1"/>
          <p:nvPr/>
        </p:nvSpPr>
        <p:spPr>
          <a:xfrm>
            <a:off x="524256" y="6453544"/>
            <a:ext cx="10978525" cy="123111"/>
          </a:xfrm>
          <a:prstGeom prst="rect">
            <a:avLst/>
          </a:prstGeom>
          <a:noFill/>
        </p:spPr>
        <p:txBody>
          <a:bodyPr wrap="square" lIns="91440" tIns="0" rIns="91440" bIns="0" anchor="ctr">
            <a:spAutoFit/>
          </a:bodyPr>
          <a:lstStyle/>
          <a:p>
            <a:pPr algn="l"/>
            <a:r>
              <a:rPr lang="en-US" sz="800" spc="300" dirty="0">
                <a:solidFill>
                  <a:srgbClr val="19237E">
                    <a:lumMod val="20000"/>
                    <a:lumOff val="80000"/>
                  </a:srgbClr>
                </a:solidFill>
                <a:latin typeface="Calibri" panose="02110004020202020204"/>
              </a:rPr>
              <a:t>AMERIHEALTH CARITAS  |  PROPRIETARY AND CONFIDENTIAL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88989B-5353-1A7A-7EFB-D66241286B67}"/>
              </a:ext>
            </a:extLst>
          </p:cNvPr>
          <p:cNvSpPr>
            <a:spLocks noGrp="1"/>
          </p:cNvSpPr>
          <p:nvPr>
            <p:ph type="sldNum" sz="quarter" idx="12"/>
          </p:nvPr>
        </p:nvSpPr>
        <p:spPr/>
        <p:txBody>
          <a:bodyPr/>
          <a:lstStyle/>
          <a:p>
            <a:fld id="{80A81C14-33F8-BE40-BDED-F272C5E24441}" type="slidenum">
              <a:rPr lang="en-US" smtClean="0"/>
              <a:pPr/>
              <a:t>31</a:t>
            </a:fld>
            <a:endParaRPr lang="en-US" dirty="0"/>
          </a:p>
        </p:txBody>
      </p:sp>
      <p:sp>
        <p:nvSpPr>
          <p:cNvPr id="3" name="Footer Placeholder 2">
            <a:extLst>
              <a:ext uri="{FF2B5EF4-FFF2-40B4-BE49-F238E27FC236}">
                <a16:creationId xmlns:a16="http://schemas.microsoft.com/office/drawing/2014/main" id="{837854DA-BA8D-BFE1-E450-D66F27BCED02}"/>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2431EA84-A7F3-5F14-82BD-F7F17122F94D}"/>
              </a:ext>
            </a:extLst>
          </p:cNvPr>
          <p:cNvSpPr>
            <a:spLocks noGrp="1"/>
          </p:cNvSpPr>
          <p:nvPr>
            <p:ph type="title"/>
          </p:nvPr>
        </p:nvSpPr>
        <p:spPr>
          <a:xfrm>
            <a:off x="614916" y="738888"/>
            <a:ext cx="6613198" cy="659220"/>
          </a:xfrm>
        </p:spPr>
        <p:txBody>
          <a:bodyPr>
            <a:noAutofit/>
          </a:bodyPr>
          <a:lstStyle/>
          <a:p>
            <a:r>
              <a:rPr lang="en-US" dirty="0"/>
              <a:t>Key Domains of Health-Related Social Needs (HRSN)</a:t>
            </a:r>
          </a:p>
        </p:txBody>
      </p:sp>
      <p:sp>
        <p:nvSpPr>
          <p:cNvPr id="7" name="TextBox 6">
            <a:extLst>
              <a:ext uri="{FF2B5EF4-FFF2-40B4-BE49-F238E27FC236}">
                <a16:creationId xmlns:a16="http://schemas.microsoft.com/office/drawing/2014/main" id="{BB5F0918-CB57-0F53-8490-DE37893928E3}"/>
              </a:ext>
            </a:extLst>
          </p:cNvPr>
          <p:cNvSpPr txBox="1"/>
          <p:nvPr/>
        </p:nvSpPr>
        <p:spPr>
          <a:xfrm>
            <a:off x="298260" y="3247807"/>
            <a:ext cx="3817245" cy="1631216"/>
          </a:xfrm>
          <a:prstGeom prst="rect">
            <a:avLst/>
          </a:prstGeom>
          <a:noFill/>
        </p:spPr>
        <p:txBody>
          <a:bodyPr wrap="square">
            <a:spAutoFit/>
          </a:bodyPr>
          <a:lstStyle/>
          <a:p>
            <a:r>
              <a:rPr lang="en-US" sz="2000" dirty="0">
                <a:solidFill>
                  <a:srgbClr val="002060"/>
                </a:solidFill>
              </a:rPr>
              <a:t>HRSNs are non‑medical factors that influence a patient’s ability to access care, engage in treatment, and achieve positive health outcomes.</a:t>
            </a:r>
          </a:p>
        </p:txBody>
      </p:sp>
      <p:sp>
        <p:nvSpPr>
          <p:cNvPr id="8" name="Slide Number Placeholder 1">
            <a:extLst>
              <a:ext uri="{FF2B5EF4-FFF2-40B4-BE49-F238E27FC236}">
                <a16:creationId xmlns:a16="http://schemas.microsoft.com/office/drawing/2014/main" id="{5BAF52A0-CB2F-F6E0-3C69-9869BE8B159A}"/>
              </a:ext>
            </a:extLst>
          </p:cNvPr>
          <p:cNvSpPr txBox="1">
            <a:spLocks/>
          </p:cNvSpPr>
          <p:nvPr/>
        </p:nvSpPr>
        <p:spPr>
          <a:xfrm>
            <a:off x="9096493" y="679816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2">
                    <a:lumMod val="20000"/>
                    <a:lumOff val="8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A81C14-33F8-BE40-BDED-F272C5E24441}" type="slidenum">
              <a:rPr lang="en-US" smtClean="0"/>
              <a:pPr/>
              <a:t>31</a:t>
            </a:fld>
            <a:endParaRPr lang="en-US" dirty="0"/>
          </a:p>
        </p:txBody>
      </p:sp>
      <p:pic>
        <p:nvPicPr>
          <p:cNvPr id="9" name="Graphic 5" descr="The 5 SDOH domain icons equally encompass a person icon, representing their influence on an individual level.">
            <a:extLst>
              <a:ext uri="{FF2B5EF4-FFF2-40B4-BE49-F238E27FC236}">
                <a16:creationId xmlns:a16="http://schemas.microsoft.com/office/drawing/2014/main" id="{A84A130D-E05F-DC2B-28EE-53C0E8C572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47423" y="2067208"/>
            <a:ext cx="4055658" cy="4055658"/>
          </a:xfrm>
          <a:prstGeom prst="rect">
            <a:avLst/>
          </a:prstGeom>
        </p:spPr>
      </p:pic>
      <p:sp>
        <p:nvSpPr>
          <p:cNvPr id="10" name="TextBox 9">
            <a:extLst>
              <a:ext uri="{FF2B5EF4-FFF2-40B4-BE49-F238E27FC236}">
                <a16:creationId xmlns:a16="http://schemas.microsoft.com/office/drawing/2014/main" id="{D89E5D10-8B6D-1926-5769-4C5C9CA569BF}"/>
              </a:ext>
            </a:extLst>
          </p:cNvPr>
          <p:cNvSpPr txBox="1"/>
          <p:nvPr/>
        </p:nvSpPr>
        <p:spPr>
          <a:xfrm>
            <a:off x="4535871" y="2118294"/>
            <a:ext cx="3120258" cy="707886"/>
          </a:xfrm>
          <a:prstGeom prst="rect">
            <a:avLst/>
          </a:prstGeom>
          <a:noFill/>
        </p:spPr>
        <p:txBody>
          <a:bodyPr wrap="square" rtlCol="0">
            <a:spAutoFit/>
          </a:bodyPr>
          <a:lstStyle/>
          <a:p>
            <a:r>
              <a:rPr lang="en-US" sz="2000" b="1" dirty="0">
                <a:solidFill>
                  <a:schemeClr val="tx2"/>
                </a:solidFill>
              </a:rPr>
              <a:t>Education Access and Quality </a:t>
            </a:r>
          </a:p>
        </p:txBody>
      </p:sp>
      <p:sp>
        <p:nvSpPr>
          <p:cNvPr id="11" name="TextBox 10">
            <a:extLst>
              <a:ext uri="{FF2B5EF4-FFF2-40B4-BE49-F238E27FC236}">
                <a16:creationId xmlns:a16="http://schemas.microsoft.com/office/drawing/2014/main" id="{5396173C-72F3-D9DF-00F5-6D7F0AF962BB}"/>
              </a:ext>
            </a:extLst>
          </p:cNvPr>
          <p:cNvSpPr txBox="1"/>
          <p:nvPr/>
        </p:nvSpPr>
        <p:spPr>
          <a:xfrm>
            <a:off x="4196219" y="4095037"/>
            <a:ext cx="2716487" cy="400110"/>
          </a:xfrm>
          <a:prstGeom prst="rect">
            <a:avLst/>
          </a:prstGeom>
          <a:noFill/>
        </p:spPr>
        <p:txBody>
          <a:bodyPr wrap="square" rtlCol="0">
            <a:spAutoFit/>
          </a:bodyPr>
          <a:lstStyle/>
          <a:p>
            <a:r>
              <a:rPr lang="en-US" sz="2000" b="1" dirty="0">
                <a:solidFill>
                  <a:schemeClr val="accent3"/>
                </a:solidFill>
              </a:rPr>
              <a:t>Economic Stability </a:t>
            </a:r>
          </a:p>
        </p:txBody>
      </p:sp>
      <p:sp>
        <p:nvSpPr>
          <p:cNvPr id="12" name="TextBox 11">
            <a:extLst>
              <a:ext uri="{FF2B5EF4-FFF2-40B4-BE49-F238E27FC236}">
                <a16:creationId xmlns:a16="http://schemas.microsoft.com/office/drawing/2014/main" id="{73D76701-FC21-FC05-DD2D-B09B57F17498}"/>
              </a:ext>
            </a:extLst>
          </p:cNvPr>
          <p:cNvSpPr txBox="1"/>
          <p:nvPr/>
        </p:nvSpPr>
        <p:spPr>
          <a:xfrm>
            <a:off x="9686733" y="2067208"/>
            <a:ext cx="2471907" cy="707886"/>
          </a:xfrm>
          <a:prstGeom prst="rect">
            <a:avLst/>
          </a:prstGeom>
          <a:noFill/>
        </p:spPr>
        <p:txBody>
          <a:bodyPr wrap="square" rtlCol="0">
            <a:spAutoFit/>
          </a:bodyPr>
          <a:lstStyle/>
          <a:p>
            <a:r>
              <a:rPr lang="en-US" sz="2000" b="1" dirty="0">
                <a:solidFill>
                  <a:schemeClr val="accent5"/>
                </a:solidFill>
              </a:rPr>
              <a:t>Health Care Access and Quality </a:t>
            </a:r>
          </a:p>
        </p:txBody>
      </p:sp>
      <p:sp>
        <p:nvSpPr>
          <p:cNvPr id="13" name="TextBox 12">
            <a:extLst>
              <a:ext uri="{FF2B5EF4-FFF2-40B4-BE49-F238E27FC236}">
                <a16:creationId xmlns:a16="http://schemas.microsoft.com/office/drawing/2014/main" id="{0C3D5EC1-A533-2729-B4AB-80DED50FDA93}"/>
              </a:ext>
            </a:extLst>
          </p:cNvPr>
          <p:cNvSpPr txBox="1"/>
          <p:nvPr/>
        </p:nvSpPr>
        <p:spPr>
          <a:xfrm>
            <a:off x="10222198" y="4220796"/>
            <a:ext cx="2170219" cy="1015663"/>
          </a:xfrm>
          <a:prstGeom prst="rect">
            <a:avLst/>
          </a:prstGeom>
          <a:noFill/>
        </p:spPr>
        <p:txBody>
          <a:bodyPr wrap="square" rtlCol="0">
            <a:spAutoFit/>
          </a:bodyPr>
          <a:lstStyle/>
          <a:p>
            <a:r>
              <a:rPr lang="en-US" sz="2000" b="1" dirty="0">
                <a:solidFill>
                  <a:srgbClr val="00B0F0"/>
                </a:solidFill>
              </a:rPr>
              <a:t>Neighborhood and Built Environment </a:t>
            </a:r>
          </a:p>
        </p:txBody>
      </p:sp>
      <p:sp>
        <p:nvSpPr>
          <p:cNvPr id="14" name="TextBox 13">
            <a:extLst>
              <a:ext uri="{FF2B5EF4-FFF2-40B4-BE49-F238E27FC236}">
                <a16:creationId xmlns:a16="http://schemas.microsoft.com/office/drawing/2014/main" id="{525606AB-195D-E08E-94A1-4BC767565A5B}"/>
              </a:ext>
            </a:extLst>
          </p:cNvPr>
          <p:cNvSpPr txBox="1"/>
          <p:nvPr/>
        </p:nvSpPr>
        <p:spPr>
          <a:xfrm>
            <a:off x="3764252" y="5609569"/>
            <a:ext cx="4611000" cy="400110"/>
          </a:xfrm>
          <a:prstGeom prst="rect">
            <a:avLst/>
          </a:prstGeom>
          <a:noFill/>
        </p:spPr>
        <p:txBody>
          <a:bodyPr wrap="square" rtlCol="0">
            <a:spAutoFit/>
          </a:bodyPr>
          <a:lstStyle/>
          <a:p>
            <a:r>
              <a:rPr lang="en-US" sz="2000" b="1" dirty="0">
                <a:solidFill>
                  <a:schemeClr val="accent4"/>
                </a:solidFill>
              </a:rPr>
              <a:t>Social and Community Context </a:t>
            </a:r>
          </a:p>
        </p:txBody>
      </p:sp>
      <p:sp>
        <p:nvSpPr>
          <p:cNvPr id="16" name="Text Placeholder 5">
            <a:extLst>
              <a:ext uri="{FF2B5EF4-FFF2-40B4-BE49-F238E27FC236}">
                <a16:creationId xmlns:a16="http://schemas.microsoft.com/office/drawing/2014/main" id="{AA8E0CDD-40CB-E221-5973-B07148172B65}"/>
              </a:ext>
            </a:extLst>
          </p:cNvPr>
          <p:cNvSpPr txBox="1">
            <a:spLocks/>
          </p:cNvSpPr>
          <p:nvPr/>
        </p:nvSpPr>
        <p:spPr>
          <a:xfrm>
            <a:off x="6478955" y="1361322"/>
            <a:ext cx="5800725" cy="104697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i="1" dirty="0"/>
              <a:t>HRSN is  often referred to as SDOH</a:t>
            </a:r>
          </a:p>
        </p:txBody>
      </p:sp>
    </p:spTree>
    <p:extLst>
      <p:ext uri="{BB962C8B-B14F-4D97-AF65-F5344CB8AC3E}">
        <p14:creationId xmlns:p14="http://schemas.microsoft.com/office/powerpoint/2010/main" val="3957553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p:cNvSpPr txBox="1"/>
          <p:nvPr/>
        </p:nvSpPr>
        <p:spPr>
          <a:xfrm>
            <a:off x="524256" y="537260"/>
            <a:ext cx="10978525" cy="646331"/>
          </a:xfrm>
          <a:prstGeom prst="rect">
            <a:avLst/>
          </a:prstGeom>
          <a:noFill/>
        </p:spPr>
        <p:txBody>
          <a:bodyPr wrap="square" lIns="91440" tIns="45720" rIns="91440" bIns="45720" anchor="ctr">
            <a:spAutoFit/>
          </a:bodyPr>
          <a:lstStyle/>
          <a:p>
            <a:pPr algn="l"/>
            <a:r>
              <a:rPr lang="en-US" sz="3600" dirty="0">
                <a:solidFill>
                  <a:schemeClr val="bg1"/>
                </a:solidFill>
                <a:latin typeface="+mj-lt"/>
              </a:rPr>
              <a:t>Five</a:t>
            </a:r>
            <a:r>
              <a:rPr lang="en-US" sz="3600" b="1" dirty="0">
                <a:solidFill>
                  <a:schemeClr val="bg1"/>
                </a:solidFill>
                <a:latin typeface="+mj-lt"/>
              </a:rPr>
              <a:t> </a:t>
            </a:r>
            <a:r>
              <a:rPr lang="en-US" sz="3600" dirty="0">
                <a:solidFill>
                  <a:schemeClr val="bg1"/>
                </a:solidFill>
                <a:latin typeface="+mj-lt"/>
              </a:rPr>
              <a:t>HRSN Domains That Shape Patient Health</a:t>
            </a:r>
          </a:p>
        </p:txBody>
      </p:sp>
      <p:sp>
        <p:nvSpPr>
          <p:cNvPr id="60" name="C1Bg"/>
          <p:cNvSpPr/>
          <p:nvPr/>
        </p:nvSpPr>
        <p:spPr>
          <a:xfrm>
            <a:off x="265952" y="1295400"/>
            <a:ext cx="3505200" cy="2286000"/>
          </a:xfrm>
          <a:prstGeom prst="roundRect">
            <a:avLst>
              <a:gd name="adj" fmla="val 3000"/>
            </a:avLst>
          </a:prstGeom>
          <a:solidFill>
            <a:srgbClr val="EDF2FA"/>
          </a:solidFill>
          <a:ln w="0">
            <a:noFill/>
          </a:ln>
        </p:spPr>
        <p:txBody>
          <a:bodyPr/>
          <a:lstStyle/>
          <a:p>
            <a:endParaRPr lang="en-US" dirty="0"/>
          </a:p>
        </p:txBody>
      </p:sp>
      <p:sp>
        <p:nvSpPr>
          <p:cNvPr id="61" name="C2Bg"/>
          <p:cNvSpPr/>
          <p:nvPr/>
        </p:nvSpPr>
        <p:spPr>
          <a:xfrm>
            <a:off x="4257675" y="1295400"/>
            <a:ext cx="3505200" cy="2286000"/>
          </a:xfrm>
          <a:prstGeom prst="roundRect">
            <a:avLst>
              <a:gd name="adj" fmla="val 3000"/>
            </a:avLst>
          </a:prstGeom>
          <a:solidFill>
            <a:srgbClr val="EDF2FA"/>
          </a:solidFill>
          <a:ln w="0">
            <a:noFill/>
          </a:ln>
        </p:spPr>
        <p:txBody>
          <a:bodyPr/>
          <a:lstStyle/>
          <a:p>
            <a:endParaRPr lang="en-US" dirty="0"/>
          </a:p>
        </p:txBody>
      </p:sp>
      <p:sp>
        <p:nvSpPr>
          <p:cNvPr id="62" name="C3Bg"/>
          <p:cNvSpPr/>
          <p:nvPr/>
        </p:nvSpPr>
        <p:spPr>
          <a:xfrm>
            <a:off x="7991094" y="1295400"/>
            <a:ext cx="3505200" cy="2286000"/>
          </a:xfrm>
          <a:prstGeom prst="roundRect">
            <a:avLst>
              <a:gd name="adj" fmla="val 3000"/>
            </a:avLst>
          </a:prstGeom>
          <a:solidFill>
            <a:srgbClr val="EDF2FA"/>
          </a:solidFill>
          <a:ln w="0">
            <a:noFill/>
          </a:ln>
        </p:spPr>
        <p:txBody>
          <a:bodyPr/>
          <a:lstStyle/>
          <a:p>
            <a:endParaRPr lang="en-US" dirty="0"/>
          </a:p>
        </p:txBody>
      </p:sp>
      <p:sp>
        <p:nvSpPr>
          <p:cNvPr id="63" name="C4Bg"/>
          <p:cNvSpPr/>
          <p:nvPr/>
        </p:nvSpPr>
        <p:spPr>
          <a:xfrm>
            <a:off x="2390966" y="3810000"/>
            <a:ext cx="3505200" cy="2286000"/>
          </a:xfrm>
          <a:prstGeom prst="roundRect">
            <a:avLst>
              <a:gd name="adj" fmla="val 3000"/>
            </a:avLst>
          </a:prstGeom>
          <a:solidFill>
            <a:srgbClr val="EDF2FA"/>
          </a:solidFill>
          <a:ln w="0">
            <a:noFill/>
          </a:ln>
        </p:spPr>
        <p:txBody>
          <a:bodyPr/>
          <a:lstStyle/>
          <a:p>
            <a:endParaRPr lang="en-US" dirty="0"/>
          </a:p>
        </p:txBody>
      </p:sp>
      <p:sp>
        <p:nvSpPr>
          <p:cNvPr id="64" name="C5Bg"/>
          <p:cNvSpPr/>
          <p:nvPr/>
        </p:nvSpPr>
        <p:spPr>
          <a:xfrm>
            <a:off x="6124385" y="3810000"/>
            <a:ext cx="3505200" cy="2286000"/>
          </a:xfrm>
          <a:prstGeom prst="roundRect">
            <a:avLst>
              <a:gd name="adj" fmla="val 3000"/>
            </a:avLst>
          </a:prstGeom>
          <a:solidFill>
            <a:srgbClr val="EDF2FA"/>
          </a:solidFill>
          <a:ln w="0">
            <a:noFill/>
          </a:ln>
        </p:spPr>
        <p:txBody>
          <a:bodyPr/>
          <a:lstStyle/>
          <a:p>
            <a:endParaRPr lang="en-US" dirty="0"/>
          </a:p>
        </p:txBody>
      </p:sp>
      <p:sp>
        <p:nvSpPr>
          <p:cNvPr id="70" name="C1H"/>
          <p:cNvSpPr txBox="1"/>
          <p:nvPr/>
        </p:nvSpPr>
        <p:spPr>
          <a:xfrm>
            <a:off x="695325" y="1400175"/>
            <a:ext cx="3162300" cy="276999"/>
          </a:xfrm>
          <a:prstGeom prst="rect">
            <a:avLst/>
          </a:prstGeom>
          <a:noFill/>
        </p:spPr>
        <p:txBody>
          <a:bodyPr wrap="square" lIns="0" tIns="0" rIns="0" bIns="0" anchor="t">
            <a:spAutoFit/>
          </a:bodyPr>
          <a:lstStyle/>
          <a:p>
            <a:pPr algn="l"/>
            <a:r>
              <a:rPr lang="en-US" b="1" dirty="0">
                <a:solidFill>
                  <a:srgbClr val="003BA4"/>
                </a:solidFill>
              </a:rPr>
              <a:t>Economic Stability</a:t>
            </a:r>
          </a:p>
        </p:txBody>
      </p:sp>
      <p:sp>
        <p:nvSpPr>
          <p:cNvPr id="71" name="C1B"/>
          <p:cNvSpPr txBox="1"/>
          <p:nvPr/>
        </p:nvSpPr>
        <p:spPr>
          <a:xfrm>
            <a:off x="695325" y="1828800"/>
            <a:ext cx="2889285" cy="1477328"/>
          </a:xfrm>
          <a:prstGeom prst="rect">
            <a:avLst/>
          </a:prstGeom>
          <a:noFill/>
        </p:spPr>
        <p:txBody>
          <a:bodyPr wrap="square" lIns="0" tIns="0" rIns="0" bIns="0" anchor="t">
            <a:spAutoFit/>
          </a:bodyPr>
          <a:lstStyle/>
          <a:p>
            <a:pPr algn="l">
              <a:spcAft>
                <a:spcPts val="400"/>
              </a:spcAft>
            </a:pPr>
            <a:r>
              <a:rPr lang="en-US" sz="1600" dirty="0">
                <a:solidFill>
                  <a:srgbClr val="1D2B38"/>
                </a:solidFill>
              </a:rPr>
              <a:t>Influences access to care, ability to prioritize health needs, and long-term outcomes. Includes employment, food security, income, housing stability, and poverty</a:t>
            </a:r>
            <a:r>
              <a:rPr lang="en-US" sz="1200" dirty="0">
                <a:solidFill>
                  <a:srgbClr val="1D2B38"/>
                </a:solidFill>
                <a:latin typeface="Calibri" panose="020F0502020204030204" pitchFamily="34" charset="0"/>
              </a:rPr>
              <a:t>.</a:t>
            </a:r>
          </a:p>
        </p:txBody>
      </p:sp>
      <p:sp>
        <p:nvSpPr>
          <p:cNvPr id="72" name="C2H"/>
          <p:cNvSpPr txBox="1"/>
          <p:nvPr/>
        </p:nvSpPr>
        <p:spPr>
          <a:xfrm>
            <a:off x="4428744" y="1400175"/>
            <a:ext cx="3162300" cy="276999"/>
          </a:xfrm>
          <a:prstGeom prst="rect">
            <a:avLst/>
          </a:prstGeom>
          <a:noFill/>
        </p:spPr>
        <p:txBody>
          <a:bodyPr wrap="square" lIns="0" tIns="0" rIns="0" bIns="0" anchor="t">
            <a:spAutoFit/>
          </a:bodyPr>
          <a:lstStyle/>
          <a:p>
            <a:pPr algn="l"/>
            <a:r>
              <a:rPr lang="en-US" b="1" dirty="0">
                <a:solidFill>
                  <a:srgbClr val="003BA4"/>
                </a:solidFill>
              </a:rPr>
              <a:t>Neighborhood &amp; Environment</a:t>
            </a:r>
          </a:p>
        </p:txBody>
      </p:sp>
      <p:sp>
        <p:nvSpPr>
          <p:cNvPr id="73" name="C2B"/>
          <p:cNvSpPr txBox="1"/>
          <p:nvPr/>
        </p:nvSpPr>
        <p:spPr>
          <a:xfrm>
            <a:off x="4428744" y="1798082"/>
            <a:ext cx="3162300" cy="1231106"/>
          </a:xfrm>
          <a:prstGeom prst="rect">
            <a:avLst/>
          </a:prstGeom>
          <a:noFill/>
        </p:spPr>
        <p:txBody>
          <a:bodyPr wrap="square" lIns="0" tIns="0" rIns="0" bIns="0" anchor="t">
            <a:spAutoFit/>
          </a:bodyPr>
          <a:lstStyle/>
          <a:p>
            <a:pPr algn="l">
              <a:spcAft>
                <a:spcPts val="400"/>
              </a:spcAft>
            </a:pPr>
            <a:r>
              <a:rPr lang="en-US" sz="1600" dirty="0">
                <a:solidFill>
                  <a:srgbClr val="1D2B38"/>
                </a:solidFill>
              </a:rPr>
              <a:t>Housing instability, environmental exposures, and unsafe conditions can worsen chronic illness, increase stress, and create barriers to consistent, preventive care.</a:t>
            </a:r>
          </a:p>
        </p:txBody>
      </p:sp>
      <p:sp>
        <p:nvSpPr>
          <p:cNvPr id="74" name="C3H"/>
          <p:cNvSpPr txBox="1"/>
          <p:nvPr/>
        </p:nvSpPr>
        <p:spPr>
          <a:xfrm>
            <a:off x="8162163" y="1400175"/>
            <a:ext cx="3162300" cy="276999"/>
          </a:xfrm>
          <a:prstGeom prst="rect">
            <a:avLst/>
          </a:prstGeom>
          <a:noFill/>
        </p:spPr>
        <p:txBody>
          <a:bodyPr wrap="square" lIns="0" tIns="0" rIns="0" bIns="0" anchor="t">
            <a:spAutoFit/>
          </a:bodyPr>
          <a:lstStyle/>
          <a:p>
            <a:pPr algn="l"/>
            <a:r>
              <a:rPr lang="en-US" b="1" dirty="0">
                <a:solidFill>
                  <a:srgbClr val="003BA4"/>
                </a:solidFill>
              </a:rPr>
              <a:t>Education Access &amp; Quality</a:t>
            </a:r>
          </a:p>
        </p:txBody>
      </p:sp>
      <p:sp>
        <p:nvSpPr>
          <p:cNvPr id="75" name="C3B"/>
          <p:cNvSpPr txBox="1"/>
          <p:nvPr/>
        </p:nvSpPr>
        <p:spPr>
          <a:xfrm>
            <a:off x="8162163" y="1874966"/>
            <a:ext cx="2865066" cy="1723549"/>
          </a:xfrm>
          <a:prstGeom prst="rect">
            <a:avLst/>
          </a:prstGeom>
          <a:noFill/>
        </p:spPr>
        <p:txBody>
          <a:bodyPr wrap="square" lIns="0" tIns="0" rIns="0" bIns="0" anchor="t">
            <a:spAutoFit/>
          </a:bodyPr>
          <a:lstStyle/>
          <a:p>
            <a:pPr algn="l">
              <a:spcAft>
                <a:spcPts val="400"/>
              </a:spcAft>
            </a:pPr>
            <a:r>
              <a:rPr lang="en-US" sz="1600" dirty="0">
                <a:solidFill>
                  <a:srgbClr val="1D2B38"/>
                </a:solidFill>
              </a:rPr>
              <a:t>Education shapes health literacy, care navigation, and a patient’s ability to understand and follow treatment plans. Lower educational attainment is linked to poorer health outcomes.</a:t>
            </a:r>
          </a:p>
        </p:txBody>
      </p:sp>
      <p:sp>
        <p:nvSpPr>
          <p:cNvPr id="76" name="C4H"/>
          <p:cNvSpPr txBox="1"/>
          <p:nvPr/>
        </p:nvSpPr>
        <p:spPr>
          <a:xfrm>
            <a:off x="2562035" y="3914775"/>
            <a:ext cx="3162300" cy="276999"/>
          </a:xfrm>
          <a:prstGeom prst="rect">
            <a:avLst/>
          </a:prstGeom>
          <a:noFill/>
        </p:spPr>
        <p:txBody>
          <a:bodyPr wrap="square" lIns="0" tIns="0" rIns="0" bIns="0" anchor="t">
            <a:spAutoFit/>
          </a:bodyPr>
          <a:lstStyle/>
          <a:p>
            <a:pPr algn="l"/>
            <a:r>
              <a:rPr lang="en-US" b="1" dirty="0">
                <a:solidFill>
                  <a:srgbClr val="003BA4"/>
                </a:solidFill>
              </a:rPr>
              <a:t>Health Care Access &amp; Quality</a:t>
            </a:r>
          </a:p>
        </p:txBody>
      </p:sp>
      <p:sp>
        <p:nvSpPr>
          <p:cNvPr id="77" name="C4B"/>
          <p:cNvSpPr txBox="1"/>
          <p:nvPr/>
        </p:nvSpPr>
        <p:spPr>
          <a:xfrm>
            <a:off x="2562035" y="4193093"/>
            <a:ext cx="3162300" cy="1528624"/>
          </a:xfrm>
          <a:prstGeom prst="rect">
            <a:avLst/>
          </a:prstGeom>
          <a:noFill/>
        </p:spPr>
        <p:txBody>
          <a:bodyPr wrap="square" lIns="0" tIns="0" rIns="0" bIns="0" anchor="t">
            <a:spAutoFit/>
          </a:bodyPr>
          <a:lstStyle/>
          <a:p>
            <a:pPr algn="l">
              <a:spcAft>
                <a:spcPts val="400"/>
              </a:spcAft>
            </a:pPr>
            <a:endParaRPr lang="en-US" sz="1600" dirty="0">
              <a:solidFill>
                <a:srgbClr val="1D2B38"/>
              </a:solidFill>
            </a:endParaRPr>
          </a:p>
          <a:p>
            <a:pPr algn="l">
              <a:spcAft>
                <a:spcPts val="400"/>
              </a:spcAft>
            </a:pPr>
            <a:r>
              <a:rPr lang="en-US" sz="1600" dirty="0">
                <a:solidFill>
                  <a:srgbClr val="1D2B38"/>
                </a:solidFill>
              </a:rPr>
              <a:t>Transportation, provider shortages, limited broadband, and lack of culturally responsive care can delay treatment, reduce follow-up, and damage patient engagement.</a:t>
            </a:r>
          </a:p>
        </p:txBody>
      </p:sp>
      <p:sp>
        <p:nvSpPr>
          <p:cNvPr id="78" name="C5H"/>
          <p:cNvSpPr txBox="1"/>
          <p:nvPr/>
        </p:nvSpPr>
        <p:spPr>
          <a:xfrm>
            <a:off x="6295454" y="3914775"/>
            <a:ext cx="3562350" cy="276999"/>
          </a:xfrm>
          <a:prstGeom prst="rect">
            <a:avLst/>
          </a:prstGeom>
          <a:noFill/>
        </p:spPr>
        <p:txBody>
          <a:bodyPr wrap="square" lIns="0" tIns="0" rIns="0" bIns="0" anchor="t">
            <a:spAutoFit/>
          </a:bodyPr>
          <a:lstStyle/>
          <a:p>
            <a:pPr algn="l"/>
            <a:r>
              <a:rPr lang="en-US" b="1" dirty="0">
                <a:solidFill>
                  <a:srgbClr val="003BA4"/>
                </a:solidFill>
              </a:rPr>
              <a:t>Social &amp; Community Connection</a:t>
            </a:r>
          </a:p>
        </p:txBody>
      </p:sp>
      <p:sp>
        <p:nvSpPr>
          <p:cNvPr id="79" name="C5B"/>
          <p:cNvSpPr txBox="1"/>
          <p:nvPr/>
        </p:nvSpPr>
        <p:spPr>
          <a:xfrm>
            <a:off x="6295454" y="4343400"/>
            <a:ext cx="3162300" cy="1231106"/>
          </a:xfrm>
          <a:prstGeom prst="rect">
            <a:avLst/>
          </a:prstGeom>
          <a:noFill/>
        </p:spPr>
        <p:txBody>
          <a:bodyPr wrap="square" lIns="0" tIns="0" rIns="0" bIns="0" anchor="t">
            <a:spAutoFit/>
          </a:bodyPr>
          <a:lstStyle/>
          <a:p>
            <a:pPr algn="l">
              <a:spcAft>
                <a:spcPts val="400"/>
              </a:spcAft>
            </a:pPr>
            <a:r>
              <a:rPr lang="en-US" sz="1600" dirty="0">
                <a:solidFill>
                  <a:srgbClr val="1D2B38"/>
                </a:solidFill>
              </a:rPr>
              <a:t>Supportive relationships within communities and with providers play a critical role in emotional well-being, physical health, and long-term health outcomes.</a:t>
            </a:r>
          </a:p>
        </p:txBody>
      </p:sp>
      <p:sp>
        <p:nvSpPr>
          <p:cNvPr id="100" name="Footer"/>
          <p:cNvSpPr txBox="1"/>
          <p:nvPr/>
        </p:nvSpPr>
        <p:spPr>
          <a:xfrm>
            <a:off x="524256" y="6453544"/>
            <a:ext cx="10978525" cy="123111"/>
          </a:xfrm>
          <a:prstGeom prst="rect">
            <a:avLst/>
          </a:prstGeom>
          <a:noFill/>
        </p:spPr>
        <p:txBody>
          <a:bodyPr wrap="square" lIns="91440" tIns="0" rIns="91440" bIns="0" anchor="ctr">
            <a:spAutoFit/>
          </a:bodyPr>
          <a:lstStyle/>
          <a:p>
            <a:pPr algn="l"/>
            <a:r>
              <a:rPr lang="en-US" sz="800" spc="300" dirty="0">
                <a:solidFill>
                  <a:srgbClr val="19237E">
                    <a:lumMod val="20000"/>
                    <a:lumOff val="80000"/>
                  </a:srgbClr>
                </a:solidFill>
                <a:latin typeface="Calibri" panose="02110004020202020204"/>
              </a:rPr>
              <a:t>AMERIHEALTH CARITAS  |  PROPRIETARY AND CONFIDENTIAL  </a:t>
            </a:r>
          </a:p>
        </p:txBody>
      </p:sp>
      <p:pic>
        <p:nvPicPr>
          <p:cNvPr id="9" name="Picture 8" descr="Blue 3d house and several white 3d houses">
            <a:extLst>
              <a:ext uri="{FF2B5EF4-FFF2-40B4-BE49-F238E27FC236}">
                <a16:creationId xmlns:a16="http://schemas.microsoft.com/office/drawing/2014/main" id="{48E0D255-E13A-2BFE-B2D6-FA2F58ABF1A4}"/>
              </a:ext>
            </a:extLst>
          </p:cNvPr>
          <p:cNvPicPr>
            <a:picLocks noChangeAspect="1"/>
          </p:cNvPicPr>
          <p:nvPr/>
        </p:nvPicPr>
        <p:blipFill>
          <a:blip r:embed="rId2">
            <a:extLst>
              <a:ext uri="{28A0092B-C50C-407E-A947-70E740481C1C}">
                <a14:useLocalDpi xmlns:a14="http://schemas.microsoft.com/office/drawing/2010/main" val="0"/>
              </a:ext>
            </a:extLst>
          </a:blip>
          <a:srcRect l="30440" t="33242" r="10468"/>
          <a:stretch>
            <a:fillRect/>
          </a:stretch>
        </p:blipFill>
        <p:spPr>
          <a:xfrm>
            <a:off x="6672331" y="3023328"/>
            <a:ext cx="1020767" cy="769557"/>
          </a:xfrm>
          <a:prstGeom prst="rect">
            <a:avLst/>
          </a:prstGeom>
        </p:spPr>
      </p:pic>
      <p:pic>
        <p:nvPicPr>
          <p:cNvPr id="11" name="Picture 10" descr="Graphs and charts">
            <a:extLst>
              <a:ext uri="{FF2B5EF4-FFF2-40B4-BE49-F238E27FC236}">
                <a16:creationId xmlns:a16="http://schemas.microsoft.com/office/drawing/2014/main" id="{6F410D6F-4DFC-1542-B24F-3F849E41F8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6500" y="3092933"/>
            <a:ext cx="1020767" cy="538295"/>
          </a:xfrm>
          <a:prstGeom prst="rect">
            <a:avLst/>
          </a:prstGeom>
        </p:spPr>
      </p:pic>
      <p:pic>
        <p:nvPicPr>
          <p:cNvPr id="13" name="Picture 12" descr="Colorful pencils and books">
            <a:extLst>
              <a:ext uri="{FF2B5EF4-FFF2-40B4-BE49-F238E27FC236}">
                <a16:creationId xmlns:a16="http://schemas.microsoft.com/office/drawing/2014/main" id="{74B73A74-EA44-44B0-73F6-69B78D8594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6649" y="3130009"/>
            <a:ext cx="891649" cy="597981"/>
          </a:xfrm>
          <a:prstGeom prst="rect">
            <a:avLst/>
          </a:prstGeom>
        </p:spPr>
      </p:pic>
      <p:pic>
        <p:nvPicPr>
          <p:cNvPr id="15" name="Picture 14" descr="Doctor getting patient's weight">
            <a:extLst>
              <a:ext uri="{FF2B5EF4-FFF2-40B4-BE49-F238E27FC236}">
                <a16:creationId xmlns:a16="http://schemas.microsoft.com/office/drawing/2014/main" id="{B137AEB3-A339-8924-233F-974600E8F7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8664" y="5566241"/>
            <a:ext cx="1037502" cy="690318"/>
          </a:xfrm>
          <a:prstGeom prst="rect">
            <a:avLst/>
          </a:prstGeom>
        </p:spPr>
      </p:pic>
      <p:pic>
        <p:nvPicPr>
          <p:cNvPr id="17" name="Picture 16" descr="Crowd of people illustration">
            <a:extLst>
              <a:ext uri="{FF2B5EF4-FFF2-40B4-BE49-F238E27FC236}">
                <a16:creationId xmlns:a16="http://schemas.microsoft.com/office/drawing/2014/main" id="{7458D95E-C14A-0DE4-B0DB-A5E2E99CFB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5341" y="5503968"/>
            <a:ext cx="1168353" cy="814864"/>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421EDF-AA96-01D2-8F0A-1BB1A1FDF5E5}"/>
              </a:ext>
            </a:extLst>
          </p:cNvPr>
          <p:cNvSpPr>
            <a:spLocks noGrp="1"/>
          </p:cNvSpPr>
          <p:nvPr>
            <p:ph type="sldNum" sz="quarter" idx="12"/>
          </p:nvPr>
        </p:nvSpPr>
        <p:spPr/>
        <p:txBody>
          <a:bodyPr/>
          <a:lstStyle/>
          <a:p>
            <a:fld id="{80A81C14-33F8-BE40-BDED-F272C5E24441}" type="slidenum">
              <a:rPr lang="en-US" smtClean="0"/>
              <a:pPr/>
              <a:t>33</a:t>
            </a:fld>
            <a:endParaRPr lang="en-US" dirty="0"/>
          </a:p>
        </p:txBody>
      </p:sp>
      <p:sp>
        <p:nvSpPr>
          <p:cNvPr id="3" name="Footer Placeholder 2">
            <a:extLst>
              <a:ext uri="{FF2B5EF4-FFF2-40B4-BE49-F238E27FC236}">
                <a16:creationId xmlns:a16="http://schemas.microsoft.com/office/drawing/2014/main" id="{2B346A87-3DCD-396E-FC4E-BAFBC6C89751}"/>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8496779B-B2A2-4F0E-E2DC-8F2D178B4874}"/>
              </a:ext>
            </a:extLst>
          </p:cNvPr>
          <p:cNvSpPr>
            <a:spLocks noGrp="1"/>
          </p:cNvSpPr>
          <p:nvPr>
            <p:ph type="title"/>
          </p:nvPr>
        </p:nvSpPr>
        <p:spPr>
          <a:xfrm>
            <a:off x="251661" y="898118"/>
            <a:ext cx="6487342" cy="659220"/>
          </a:xfrm>
        </p:spPr>
        <p:txBody>
          <a:bodyPr>
            <a:normAutofit/>
          </a:bodyPr>
          <a:lstStyle/>
          <a:p>
            <a:r>
              <a:rPr lang="en-US" dirty="0"/>
              <a:t>Case Study: Mr. Thompson </a:t>
            </a:r>
          </a:p>
        </p:txBody>
      </p:sp>
      <p:sp>
        <p:nvSpPr>
          <p:cNvPr id="5" name="Text Placeholder 4">
            <a:extLst>
              <a:ext uri="{FF2B5EF4-FFF2-40B4-BE49-F238E27FC236}">
                <a16:creationId xmlns:a16="http://schemas.microsoft.com/office/drawing/2014/main" id="{C1C33159-CF53-0156-3FE1-587DE632C90C}"/>
              </a:ext>
            </a:extLst>
          </p:cNvPr>
          <p:cNvSpPr>
            <a:spLocks noGrp="1"/>
          </p:cNvSpPr>
          <p:nvPr>
            <p:ph type="body" sz="quarter" idx="14"/>
          </p:nvPr>
        </p:nvSpPr>
        <p:spPr>
          <a:xfrm>
            <a:off x="251660" y="411476"/>
            <a:ext cx="5844339" cy="151134"/>
          </a:xfrm>
        </p:spPr>
        <p:txBody>
          <a:bodyPr>
            <a:noAutofit/>
          </a:bodyPr>
          <a:lstStyle/>
          <a:p>
            <a:r>
              <a:rPr lang="en-US" dirty="0"/>
              <a:t> Supporting Health When Social Needs Create Barriers</a:t>
            </a:r>
          </a:p>
        </p:txBody>
      </p:sp>
      <p:sp>
        <p:nvSpPr>
          <p:cNvPr id="10" name="TextBox 9">
            <a:extLst>
              <a:ext uri="{FF2B5EF4-FFF2-40B4-BE49-F238E27FC236}">
                <a16:creationId xmlns:a16="http://schemas.microsoft.com/office/drawing/2014/main" id="{EE3C2958-D063-BF51-3AF0-F1A38845B526}"/>
              </a:ext>
            </a:extLst>
          </p:cNvPr>
          <p:cNvSpPr txBox="1"/>
          <p:nvPr/>
        </p:nvSpPr>
        <p:spPr>
          <a:xfrm>
            <a:off x="463463" y="1861651"/>
            <a:ext cx="9770300" cy="4524315"/>
          </a:xfrm>
          <a:prstGeom prst="rect">
            <a:avLst/>
          </a:prstGeom>
          <a:noFill/>
        </p:spPr>
        <p:txBody>
          <a:bodyPr wrap="square">
            <a:spAutoFit/>
          </a:bodyPr>
          <a:lstStyle/>
          <a:p>
            <a:r>
              <a:rPr lang="en-US" dirty="0">
                <a:ea typeface="Calibri" panose="020F0502020204030204" pitchFamily="34" charset="0"/>
                <a:cs typeface="Calibri" panose="020F0502020204030204" pitchFamily="34" charset="0"/>
              </a:rPr>
              <a:t>Mr. Thompson is a 45‑year‑old patient with asthma and hypertension who frequently visits urgent care for shortness of breath. His medications are appropriate, but his symptoms remain poorly controlled despite repeated treatment adjustments.</a:t>
            </a:r>
          </a:p>
          <a:p>
            <a:endParaRPr lang="en-US" dirty="0">
              <a:ea typeface="Calibri" panose="020F0502020204030204" pitchFamily="34" charset="0"/>
              <a:cs typeface="Calibri" panose="020F0502020204030204" pitchFamily="34" charset="0"/>
            </a:endParaRPr>
          </a:p>
          <a:p>
            <a:r>
              <a:rPr lang="en-US" b="1" dirty="0">
                <a:ea typeface="Calibri" panose="020F0502020204030204" pitchFamily="34" charset="0"/>
                <a:cs typeface="Calibri" panose="020F0502020204030204" pitchFamily="34" charset="0"/>
              </a:rPr>
              <a:t>Social &amp; Environmental Context</a:t>
            </a:r>
          </a:p>
          <a:p>
            <a:r>
              <a:rPr lang="en-US" dirty="0">
                <a:ea typeface="Calibri" panose="020F0502020204030204" pitchFamily="34" charset="0"/>
                <a:cs typeface="Calibri" panose="020F0502020204030204" pitchFamily="34" charset="0"/>
              </a:rPr>
              <a:t>During a routine visit, screening reveals that Mr. Thompson is experiencing housing instability and is currently staying in a crowded apartment with mold and poor ventilation. He works a physically demanding job with no paid sick leave, making it difficult to attend follow‑up appointments. He also reports difficulty understanding written instructions and occasionally skips medications to save money for food.</a:t>
            </a:r>
          </a:p>
          <a:p>
            <a:endParaRPr lang="en-US" b="1" dirty="0">
              <a:ea typeface="Calibri" panose="020F0502020204030204" pitchFamily="34" charset="0"/>
              <a:cs typeface="Calibri" panose="020F0502020204030204" pitchFamily="34" charset="0"/>
            </a:endParaRPr>
          </a:p>
          <a:p>
            <a:r>
              <a:rPr lang="en-US" b="1" dirty="0">
                <a:ea typeface="Calibri" panose="020F0502020204030204" pitchFamily="34" charset="0"/>
                <a:cs typeface="Calibri" panose="020F0502020204030204" pitchFamily="34" charset="0"/>
              </a:rPr>
              <a:t>Outcome</a:t>
            </a:r>
          </a:p>
          <a:p>
            <a:r>
              <a:rPr lang="en-US" dirty="0">
                <a:ea typeface="Calibri" panose="020F0502020204030204" pitchFamily="34" charset="0"/>
                <a:cs typeface="Calibri" panose="020F0502020204030204" pitchFamily="34" charset="0"/>
              </a:rPr>
              <a:t>With improved understanding, stable access to medications, and connections to community resources, Mr. Thompson’s asthma exacerbations decrease, and his urgent care visits drop.</a:t>
            </a:r>
          </a:p>
          <a:p>
            <a:endParaRPr lang="en-US" dirty="0">
              <a:ea typeface="Calibri" panose="020F0502020204030204" pitchFamily="34" charset="0"/>
              <a:cs typeface="Calibri" panose="020F0502020204030204" pitchFamily="34" charset="0"/>
            </a:endParaRPr>
          </a:p>
          <a:p>
            <a:endParaRPr lang="en-US" dirty="0"/>
          </a:p>
        </p:txBody>
      </p:sp>
      <p:pic>
        <p:nvPicPr>
          <p:cNvPr id="15" name="Picture 14" descr="Person in red clothes">
            <a:extLst>
              <a:ext uri="{FF2B5EF4-FFF2-40B4-BE49-F238E27FC236}">
                <a16:creationId xmlns:a16="http://schemas.microsoft.com/office/drawing/2014/main" id="{CA9797C9-16EF-816D-424D-3F56C6C8D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9570" y="205907"/>
            <a:ext cx="2255380" cy="15035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87992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C1558-10D4-1F1A-0D7E-3FF2F01A53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E99010-D633-4A2B-E4F6-2E17F1D925D3}"/>
              </a:ext>
            </a:extLst>
          </p:cNvPr>
          <p:cNvSpPr>
            <a:spLocks noGrp="1"/>
          </p:cNvSpPr>
          <p:nvPr>
            <p:ph type="sldNum" sz="quarter" idx="12"/>
          </p:nvPr>
        </p:nvSpPr>
        <p:spPr/>
        <p:txBody>
          <a:bodyPr/>
          <a:lstStyle/>
          <a:p>
            <a:fld id="{80A81C14-33F8-BE40-BDED-F272C5E24441}" type="slidenum">
              <a:rPr lang="en-US" smtClean="0"/>
              <a:pPr/>
              <a:t>34</a:t>
            </a:fld>
            <a:endParaRPr lang="en-US" dirty="0"/>
          </a:p>
        </p:txBody>
      </p:sp>
      <p:sp>
        <p:nvSpPr>
          <p:cNvPr id="3" name="Footer Placeholder 2">
            <a:extLst>
              <a:ext uri="{FF2B5EF4-FFF2-40B4-BE49-F238E27FC236}">
                <a16:creationId xmlns:a16="http://schemas.microsoft.com/office/drawing/2014/main" id="{B3EE87C6-8E98-A573-4959-BB34A4C3B22C}"/>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77D33BF2-6B46-6B7F-FE53-54B83763D43F}"/>
              </a:ext>
            </a:extLst>
          </p:cNvPr>
          <p:cNvSpPr>
            <a:spLocks noGrp="1"/>
          </p:cNvSpPr>
          <p:nvPr>
            <p:ph type="title"/>
          </p:nvPr>
        </p:nvSpPr>
        <p:spPr>
          <a:xfrm>
            <a:off x="251661" y="898118"/>
            <a:ext cx="8353720" cy="659220"/>
          </a:xfrm>
        </p:spPr>
        <p:txBody>
          <a:bodyPr>
            <a:normAutofit/>
          </a:bodyPr>
          <a:lstStyle/>
          <a:p>
            <a:r>
              <a:rPr lang="en-US" dirty="0"/>
              <a:t>Culturally Responsive Provider Actions </a:t>
            </a:r>
          </a:p>
        </p:txBody>
      </p:sp>
      <p:sp>
        <p:nvSpPr>
          <p:cNvPr id="5" name="Text Placeholder 4">
            <a:extLst>
              <a:ext uri="{FF2B5EF4-FFF2-40B4-BE49-F238E27FC236}">
                <a16:creationId xmlns:a16="http://schemas.microsoft.com/office/drawing/2014/main" id="{750933E6-C526-4101-6033-737BDD8DA3C4}"/>
              </a:ext>
            </a:extLst>
          </p:cNvPr>
          <p:cNvSpPr>
            <a:spLocks noGrp="1"/>
          </p:cNvSpPr>
          <p:nvPr>
            <p:ph type="body" sz="quarter" idx="14"/>
          </p:nvPr>
        </p:nvSpPr>
        <p:spPr>
          <a:xfrm>
            <a:off x="251660" y="411475"/>
            <a:ext cx="5844339" cy="397908"/>
          </a:xfrm>
        </p:spPr>
        <p:txBody>
          <a:bodyPr>
            <a:noAutofit/>
          </a:bodyPr>
          <a:lstStyle/>
          <a:p>
            <a:r>
              <a:rPr lang="en-US" dirty="0"/>
              <a:t> Supporting Health When Social Needs Create Barriers</a:t>
            </a:r>
          </a:p>
        </p:txBody>
      </p:sp>
      <p:sp>
        <p:nvSpPr>
          <p:cNvPr id="8" name="TextBox 7">
            <a:extLst>
              <a:ext uri="{FF2B5EF4-FFF2-40B4-BE49-F238E27FC236}">
                <a16:creationId xmlns:a16="http://schemas.microsoft.com/office/drawing/2014/main" id="{D8403212-55E4-3B48-B8D4-29310556A7D3}"/>
              </a:ext>
            </a:extLst>
          </p:cNvPr>
          <p:cNvSpPr txBox="1"/>
          <p:nvPr/>
        </p:nvSpPr>
        <p:spPr>
          <a:xfrm>
            <a:off x="715492" y="3661879"/>
            <a:ext cx="10058400" cy="2356286"/>
          </a:xfrm>
          <a:prstGeom prst="rect">
            <a:avLst/>
          </a:prstGeom>
          <a:noFill/>
        </p:spPr>
        <p:txBody>
          <a:bodyPr wrap="square">
            <a:spAutoFit/>
          </a:bodyPr>
          <a:lstStyle/>
          <a:p>
            <a:pPr marL="285750" indent="-285750">
              <a:lnSpc>
                <a:spcPct val="150000"/>
              </a:lnSpc>
              <a:buFont typeface="Wingdings" panose="05000000000000000000" pitchFamily="2" charset="2"/>
              <a:buChar char="q"/>
            </a:pPr>
            <a:r>
              <a:rPr lang="en-US" sz="2000" dirty="0">
                <a:ea typeface="Calibri" panose="020F0502020204030204" pitchFamily="34" charset="0"/>
                <a:cs typeface="Calibri" panose="020F0502020204030204" pitchFamily="34" charset="0"/>
              </a:rPr>
              <a:t>Use plain language and the teach‑back technique to review the care plan.</a:t>
            </a:r>
          </a:p>
          <a:p>
            <a:pPr marL="285750" indent="-285750">
              <a:lnSpc>
                <a:spcPct val="150000"/>
              </a:lnSpc>
              <a:buFont typeface="Wingdings" panose="05000000000000000000" pitchFamily="2" charset="2"/>
              <a:buChar char="q"/>
            </a:pPr>
            <a:r>
              <a:rPr lang="en-US" sz="2000" dirty="0">
                <a:ea typeface="Calibri" panose="020F0502020204030204" pitchFamily="34" charset="0"/>
                <a:cs typeface="Calibri" panose="020F0502020204030204" pitchFamily="34" charset="0"/>
              </a:rPr>
              <a:t>Screen for food insecurity and housing instability.</a:t>
            </a:r>
          </a:p>
          <a:p>
            <a:pPr marL="285750" indent="-285750">
              <a:lnSpc>
                <a:spcPct val="150000"/>
              </a:lnSpc>
              <a:buFont typeface="Wingdings" panose="05000000000000000000" pitchFamily="2" charset="2"/>
              <a:buChar char="q"/>
            </a:pPr>
            <a:r>
              <a:rPr lang="en-US" sz="2000" dirty="0">
                <a:ea typeface="Calibri" panose="020F0502020204030204" pitchFamily="34" charset="0"/>
                <a:cs typeface="Calibri" panose="020F0502020204030204" pitchFamily="34" charset="0"/>
              </a:rPr>
              <a:t>Refer Mr. Thompson to care coordination for housing support and benefits enrollment.</a:t>
            </a:r>
          </a:p>
          <a:p>
            <a:pPr marL="285750" indent="-285750">
              <a:lnSpc>
                <a:spcPct val="150000"/>
              </a:lnSpc>
              <a:buFont typeface="Wingdings" panose="05000000000000000000" pitchFamily="2" charset="2"/>
              <a:buChar char="q"/>
            </a:pPr>
            <a:r>
              <a:rPr lang="en-US" sz="2000" dirty="0">
                <a:ea typeface="Calibri" panose="020F0502020204030204" pitchFamily="34" charset="0"/>
                <a:cs typeface="Calibri" panose="020F0502020204030204" pitchFamily="34" charset="0"/>
              </a:rPr>
              <a:t>Prescribe cost‑effective medications and synchronize refills.</a:t>
            </a:r>
          </a:p>
          <a:p>
            <a:pPr marL="285750" indent="-285750">
              <a:lnSpc>
                <a:spcPct val="150000"/>
              </a:lnSpc>
              <a:buFont typeface="Wingdings" panose="05000000000000000000" pitchFamily="2" charset="2"/>
              <a:buChar char="q"/>
            </a:pPr>
            <a:r>
              <a:rPr lang="en-US" sz="2000" dirty="0">
                <a:ea typeface="Calibri" panose="020F0502020204030204" pitchFamily="34" charset="0"/>
                <a:cs typeface="Calibri" panose="020F0502020204030204" pitchFamily="34" charset="0"/>
              </a:rPr>
              <a:t>Schedule follow‑up using flexible visit options (telehealth / extended hours</a:t>
            </a:r>
            <a:r>
              <a:rPr lang="en-US" dirty="0">
                <a:ea typeface="Calibri" panose="020F0502020204030204" pitchFamily="34" charset="0"/>
                <a:cs typeface="Calibri" panose="020F0502020204030204" pitchFamily="34" charset="0"/>
              </a:rPr>
              <a:t>).</a:t>
            </a:r>
          </a:p>
        </p:txBody>
      </p:sp>
      <p:sp>
        <p:nvSpPr>
          <p:cNvPr id="11" name="TextBox 10">
            <a:extLst>
              <a:ext uri="{FF2B5EF4-FFF2-40B4-BE49-F238E27FC236}">
                <a16:creationId xmlns:a16="http://schemas.microsoft.com/office/drawing/2014/main" id="{859C66BF-35F6-1B58-96F0-4461F6C079B7}"/>
              </a:ext>
            </a:extLst>
          </p:cNvPr>
          <p:cNvSpPr txBox="1"/>
          <p:nvPr/>
        </p:nvSpPr>
        <p:spPr>
          <a:xfrm>
            <a:off x="251660" y="1384332"/>
            <a:ext cx="11224848" cy="2277547"/>
          </a:xfrm>
          <a:prstGeom prst="rect">
            <a:avLst/>
          </a:prstGeom>
          <a:noFill/>
        </p:spPr>
        <p:txBody>
          <a:bodyPr wrap="square">
            <a:spAutoFit/>
          </a:bodyPr>
          <a:lstStyle/>
          <a:p>
            <a:endParaRPr lang="en-US" b="1" dirty="0">
              <a:ea typeface="Calibri" panose="020F0502020204030204" pitchFamily="34" charset="0"/>
              <a:cs typeface="Calibri" panose="020F0502020204030204" pitchFamily="34" charset="0"/>
            </a:endParaRPr>
          </a:p>
          <a:p>
            <a:endParaRPr lang="en-US" sz="2200" b="1" dirty="0">
              <a:ea typeface="Calibri" panose="020F0502020204030204" pitchFamily="34" charset="0"/>
              <a:cs typeface="Calibri" panose="020F0502020204030204" pitchFamily="34" charset="0"/>
            </a:endParaRPr>
          </a:p>
          <a:p>
            <a:r>
              <a:rPr lang="en-US" sz="2000" b="1" dirty="0">
                <a:ea typeface="Calibri" panose="020F0502020204030204" pitchFamily="34" charset="0"/>
                <a:cs typeface="Calibri" panose="020F0502020204030204" pitchFamily="34" charset="0"/>
              </a:rPr>
              <a:t>Key Learning for Providers</a:t>
            </a:r>
          </a:p>
          <a:p>
            <a:r>
              <a:rPr lang="en-US" sz="2000" dirty="0">
                <a:ea typeface="Calibri" panose="020F0502020204030204" pitchFamily="34" charset="0"/>
                <a:cs typeface="Calibri" panose="020F0502020204030204" pitchFamily="34" charset="0"/>
              </a:rPr>
              <a:t>Clinical care alone cannot overcome poor health outcomes when economic stability, housing conditions, health literacy, and access barriers are unaddressed. Small, consistent actions by providers can meaningfully improve health.</a:t>
            </a:r>
          </a:p>
          <a:p>
            <a:endParaRPr lang="en-US" sz="2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472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51" name="Title"/>
          <p:cNvSpPr txBox="1"/>
          <p:nvPr/>
        </p:nvSpPr>
        <p:spPr>
          <a:xfrm>
            <a:off x="524256" y="537260"/>
            <a:ext cx="10978525" cy="646331"/>
          </a:xfrm>
          <a:prstGeom prst="rect">
            <a:avLst/>
          </a:prstGeom>
          <a:noFill/>
        </p:spPr>
        <p:txBody>
          <a:bodyPr wrap="square" lIns="91440" tIns="45720" rIns="91440" bIns="45720" anchor="ctr">
            <a:spAutoFit/>
          </a:bodyPr>
          <a:lstStyle/>
          <a:p>
            <a:pPr algn="l"/>
            <a:r>
              <a:rPr lang="en-US" sz="3600" dirty="0">
                <a:solidFill>
                  <a:schemeClr val="bg1"/>
                </a:solidFill>
                <a:latin typeface="Calibri" panose="02110004020202020204"/>
              </a:rPr>
              <a:t>What Providers Can Do</a:t>
            </a:r>
          </a:p>
        </p:txBody>
      </p:sp>
      <p:sp>
        <p:nvSpPr>
          <p:cNvPr id="55" name="HeaderBg"/>
          <p:cNvSpPr/>
          <p:nvPr/>
        </p:nvSpPr>
        <p:spPr>
          <a:xfrm>
            <a:off x="524256" y="1219200"/>
            <a:ext cx="11143744" cy="457200"/>
          </a:xfrm>
          <a:prstGeom prst="roundRect">
            <a:avLst>
              <a:gd name="adj" fmla="val 5000"/>
            </a:avLst>
          </a:prstGeom>
          <a:solidFill>
            <a:srgbClr val="003BA4"/>
          </a:solidFill>
          <a:ln w="0">
            <a:noFill/>
          </a:ln>
        </p:spPr>
        <p:txBody>
          <a:bodyPr/>
          <a:lstStyle/>
          <a:p>
            <a:endParaRPr lang="en-US" dirty="0"/>
          </a:p>
        </p:txBody>
      </p:sp>
      <p:sp>
        <p:nvSpPr>
          <p:cNvPr id="56" name="HdrDomain"/>
          <p:cNvSpPr txBox="1"/>
          <p:nvPr/>
        </p:nvSpPr>
        <p:spPr>
          <a:xfrm>
            <a:off x="695325" y="1293911"/>
            <a:ext cx="3200400" cy="307777"/>
          </a:xfrm>
          <a:prstGeom prst="rect">
            <a:avLst/>
          </a:prstGeom>
          <a:noFill/>
        </p:spPr>
        <p:txBody>
          <a:bodyPr wrap="square" lIns="0" tIns="0" rIns="0" bIns="0" anchor="ctr">
            <a:spAutoFit/>
          </a:bodyPr>
          <a:lstStyle/>
          <a:p>
            <a:pPr algn="l"/>
            <a:r>
              <a:rPr lang="en-US" sz="2000" b="1" dirty="0">
                <a:solidFill>
                  <a:srgbClr val="FFFFFF"/>
                </a:solidFill>
                <a:latin typeface="Calibri" panose="02110004020202020204"/>
              </a:rPr>
              <a:t>HRSN Domain</a:t>
            </a:r>
          </a:p>
        </p:txBody>
      </p:sp>
      <p:sp>
        <p:nvSpPr>
          <p:cNvPr id="57" name="HdrAction"/>
          <p:cNvSpPr txBox="1"/>
          <p:nvPr/>
        </p:nvSpPr>
        <p:spPr>
          <a:xfrm>
            <a:off x="4114800" y="1324689"/>
            <a:ext cx="7382100" cy="246221"/>
          </a:xfrm>
          <a:prstGeom prst="rect">
            <a:avLst/>
          </a:prstGeom>
          <a:noFill/>
        </p:spPr>
        <p:txBody>
          <a:bodyPr wrap="square" lIns="0" tIns="0" rIns="0" bIns="0" anchor="ctr">
            <a:spAutoFit/>
          </a:bodyPr>
          <a:lstStyle/>
          <a:p>
            <a:pPr algn="l"/>
            <a:r>
              <a:rPr lang="en-US" sz="1600" b="1" dirty="0">
                <a:solidFill>
                  <a:srgbClr val="FFFFFF"/>
                </a:solidFill>
                <a:latin typeface="Calibri" panose="02110004020202020204"/>
              </a:rPr>
              <a:t>Provider Action</a:t>
            </a:r>
          </a:p>
        </p:txBody>
      </p:sp>
      <p:sp>
        <p:nvSpPr>
          <p:cNvPr id="200" name="Row1Bg"/>
          <p:cNvSpPr/>
          <p:nvPr/>
        </p:nvSpPr>
        <p:spPr>
          <a:xfrm>
            <a:off x="524256" y="1714500"/>
            <a:ext cx="11143744" cy="914400"/>
          </a:xfrm>
          <a:prstGeom prst="rect">
            <a:avLst/>
          </a:prstGeom>
          <a:solidFill>
            <a:srgbClr val="EDF2FA"/>
          </a:solidFill>
          <a:ln w="0">
            <a:noFill/>
          </a:ln>
        </p:spPr>
        <p:txBody>
          <a:bodyPr/>
          <a:lstStyle/>
          <a:p>
            <a:endParaRPr lang="en-US" dirty="0"/>
          </a:p>
        </p:txBody>
      </p:sp>
      <p:sp>
        <p:nvSpPr>
          <p:cNvPr id="201" name="Row2Bg"/>
          <p:cNvSpPr/>
          <p:nvPr/>
        </p:nvSpPr>
        <p:spPr>
          <a:xfrm>
            <a:off x="524256" y="2667000"/>
            <a:ext cx="11143744" cy="914400"/>
          </a:xfrm>
          <a:prstGeom prst="rect">
            <a:avLst/>
          </a:prstGeom>
          <a:solidFill>
            <a:srgbClr val="FFFFFF"/>
          </a:solidFill>
          <a:ln w="0">
            <a:noFill/>
          </a:ln>
        </p:spPr>
        <p:txBody>
          <a:bodyPr/>
          <a:lstStyle/>
          <a:p>
            <a:endParaRPr lang="en-US" dirty="0"/>
          </a:p>
        </p:txBody>
      </p:sp>
      <p:sp>
        <p:nvSpPr>
          <p:cNvPr id="202" name="Row3Bg"/>
          <p:cNvSpPr/>
          <p:nvPr/>
        </p:nvSpPr>
        <p:spPr>
          <a:xfrm>
            <a:off x="524256" y="3619500"/>
            <a:ext cx="11143744" cy="914400"/>
          </a:xfrm>
          <a:prstGeom prst="rect">
            <a:avLst/>
          </a:prstGeom>
          <a:solidFill>
            <a:srgbClr val="EDF2FA"/>
          </a:solidFill>
          <a:ln w="0">
            <a:noFill/>
          </a:ln>
        </p:spPr>
        <p:txBody>
          <a:bodyPr/>
          <a:lstStyle/>
          <a:p>
            <a:endParaRPr lang="en-US" dirty="0"/>
          </a:p>
        </p:txBody>
      </p:sp>
      <p:sp>
        <p:nvSpPr>
          <p:cNvPr id="203" name="Row4Bg"/>
          <p:cNvSpPr/>
          <p:nvPr/>
        </p:nvSpPr>
        <p:spPr>
          <a:xfrm>
            <a:off x="524256" y="4572000"/>
            <a:ext cx="11143744" cy="914400"/>
          </a:xfrm>
          <a:prstGeom prst="rect">
            <a:avLst/>
          </a:prstGeom>
          <a:solidFill>
            <a:srgbClr val="FFFFFF"/>
          </a:solidFill>
          <a:ln w="0">
            <a:noFill/>
          </a:ln>
        </p:spPr>
        <p:txBody>
          <a:bodyPr/>
          <a:lstStyle/>
          <a:p>
            <a:endParaRPr lang="en-US" dirty="0"/>
          </a:p>
        </p:txBody>
      </p:sp>
      <p:sp>
        <p:nvSpPr>
          <p:cNvPr id="204" name="Row5Bg"/>
          <p:cNvSpPr/>
          <p:nvPr/>
        </p:nvSpPr>
        <p:spPr>
          <a:xfrm>
            <a:off x="524256" y="5524500"/>
            <a:ext cx="11143744" cy="914400"/>
          </a:xfrm>
          <a:prstGeom prst="rect">
            <a:avLst/>
          </a:prstGeom>
          <a:solidFill>
            <a:srgbClr val="EDF2FA"/>
          </a:solidFill>
          <a:ln w="0">
            <a:noFill/>
          </a:ln>
        </p:spPr>
        <p:txBody>
          <a:bodyPr/>
          <a:lstStyle/>
          <a:p>
            <a:endParaRPr lang="en-US" dirty="0"/>
          </a:p>
        </p:txBody>
      </p:sp>
      <p:sp>
        <p:nvSpPr>
          <p:cNvPr id="60" name="R1D"/>
          <p:cNvSpPr txBox="1"/>
          <p:nvPr/>
        </p:nvSpPr>
        <p:spPr>
          <a:xfrm>
            <a:off x="695325" y="2017811"/>
            <a:ext cx="3200400" cy="307777"/>
          </a:xfrm>
          <a:prstGeom prst="rect">
            <a:avLst/>
          </a:prstGeom>
          <a:noFill/>
        </p:spPr>
        <p:txBody>
          <a:bodyPr wrap="square" lIns="0" tIns="0" rIns="0" bIns="0" anchor="ctr">
            <a:spAutoFit/>
          </a:bodyPr>
          <a:lstStyle/>
          <a:p>
            <a:pPr algn="l"/>
            <a:r>
              <a:rPr lang="en-US" sz="2000" b="1" dirty="0">
                <a:solidFill>
                  <a:srgbClr val="003BA4"/>
                </a:solidFill>
                <a:latin typeface="Calibri" panose="02110004020202020204"/>
              </a:rPr>
              <a:t>Economic </a:t>
            </a:r>
            <a:r>
              <a:rPr lang="en-US" sz="2000" b="1" dirty="0">
                <a:solidFill>
                  <a:srgbClr val="003BA4"/>
                </a:solidFill>
              </a:rPr>
              <a:t>Stability</a:t>
            </a:r>
          </a:p>
        </p:txBody>
      </p:sp>
      <p:sp>
        <p:nvSpPr>
          <p:cNvPr id="61" name="R1A"/>
          <p:cNvSpPr txBox="1"/>
          <p:nvPr/>
        </p:nvSpPr>
        <p:spPr>
          <a:xfrm>
            <a:off x="4114800" y="1925479"/>
            <a:ext cx="7382100" cy="492443"/>
          </a:xfrm>
          <a:prstGeom prst="rect">
            <a:avLst/>
          </a:prstGeom>
          <a:noFill/>
        </p:spPr>
        <p:txBody>
          <a:bodyPr wrap="square" lIns="0" tIns="0" rIns="0" bIns="0" anchor="ctr">
            <a:spAutoFit/>
          </a:bodyPr>
          <a:lstStyle/>
          <a:p>
            <a:pPr algn="l"/>
            <a:r>
              <a:rPr lang="en-US" sz="1600" dirty="0">
                <a:solidFill>
                  <a:srgbClr val="1D2B38"/>
                </a:solidFill>
              </a:rPr>
              <a:t>Screen for food insecurity, housing instability, and financial stress. Connect patients with community resources, benefits enrollment, and care coordination support.</a:t>
            </a:r>
          </a:p>
        </p:txBody>
      </p:sp>
      <p:sp>
        <p:nvSpPr>
          <p:cNvPr id="62" name="R2D"/>
          <p:cNvSpPr txBox="1"/>
          <p:nvPr/>
        </p:nvSpPr>
        <p:spPr>
          <a:xfrm>
            <a:off x="695325" y="2970311"/>
            <a:ext cx="3200400" cy="307777"/>
          </a:xfrm>
          <a:prstGeom prst="rect">
            <a:avLst/>
          </a:prstGeom>
          <a:noFill/>
        </p:spPr>
        <p:txBody>
          <a:bodyPr wrap="square" lIns="0" tIns="0" rIns="0" bIns="0" anchor="ctr">
            <a:spAutoFit/>
          </a:bodyPr>
          <a:lstStyle/>
          <a:p>
            <a:pPr algn="l"/>
            <a:r>
              <a:rPr lang="en-US" sz="2000" b="1" dirty="0">
                <a:solidFill>
                  <a:srgbClr val="003BA4"/>
                </a:solidFill>
                <a:latin typeface="Calibri" panose="02110004020202020204"/>
              </a:rPr>
              <a:t>Neighborhood &amp; Environment</a:t>
            </a:r>
          </a:p>
        </p:txBody>
      </p:sp>
      <p:sp>
        <p:nvSpPr>
          <p:cNvPr id="63" name="R2A"/>
          <p:cNvSpPr txBox="1"/>
          <p:nvPr/>
        </p:nvSpPr>
        <p:spPr>
          <a:xfrm>
            <a:off x="4114800" y="2754868"/>
            <a:ext cx="7382100" cy="738664"/>
          </a:xfrm>
          <a:prstGeom prst="rect">
            <a:avLst/>
          </a:prstGeom>
          <a:noFill/>
        </p:spPr>
        <p:txBody>
          <a:bodyPr wrap="square" lIns="0" tIns="0" rIns="0" bIns="0" anchor="ctr">
            <a:spAutoFit/>
          </a:bodyPr>
          <a:lstStyle/>
          <a:p>
            <a:pPr algn="l"/>
            <a:r>
              <a:rPr lang="en-US" sz="1600" dirty="0">
                <a:solidFill>
                  <a:srgbClr val="1D2B38"/>
                </a:solidFill>
              </a:rPr>
              <a:t>Ask about housing conditions, safety concerns, and environmental exposures. Factor neighborhood context into care plans and consider barriers to medication access and follow-up.</a:t>
            </a:r>
          </a:p>
        </p:txBody>
      </p:sp>
      <p:sp>
        <p:nvSpPr>
          <p:cNvPr id="64" name="R3D"/>
          <p:cNvSpPr txBox="1"/>
          <p:nvPr/>
        </p:nvSpPr>
        <p:spPr>
          <a:xfrm>
            <a:off x="695325" y="3922811"/>
            <a:ext cx="3200400" cy="307777"/>
          </a:xfrm>
          <a:prstGeom prst="rect">
            <a:avLst/>
          </a:prstGeom>
          <a:noFill/>
        </p:spPr>
        <p:txBody>
          <a:bodyPr wrap="square" lIns="0" tIns="0" rIns="0" bIns="0" anchor="ctr">
            <a:spAutoFit/>
          </a:bodyPr>
          <a:lstStyle/>
          <a:p>
            <a:pPr algn="l"/>
            <a:r>
              <a:rPr lang="en-US" sz="2000" b="1" dirty="0">
                <a:solidFill>
                  <a:srgbClr val="003BA4"/>
                </a:solidFill>
                <a:latin typeface="Calibri" panose="02110004020202020204"/>
              </a:rPr>
              <a:t>Education </a:t>
            </a:r>
            <a:r>
              <a:rPr lang="en-US" sz="2000" b="1" dirty="0">
                <a:solidFill>
                  <a:srgbClr val="003BA4"/>
                </a:solidFill>
              </a:rPr>
              <a:t>Access</a:t>
            </a:r>
            <a:r>
              <a:rPr lang="en-US" sz="2000" b="1" dirty="0">
                <a:solidFill>
                  <a:srgbClr val="003BA4"/>
                </a:solidFill>
                <a:latin typeface="Calibri" panose="02110004020202020204"/>
              </a:rPr>
              <a:t> &amp; Quality</a:t>
            </a:r>
          </a:p>
        </p:txBody>
      </p:sp>
      <p:sp>
        <p:nvSpPr>
          <p:cNvPr id="65" name="R3A"/>
          <p:cNvSpPr txBox="1"/>
          <p:nvPr/>
        </p:nvSpPr>
        <p:spPr>
          <a:xfrm>
            <a:off x="4114800" y="3707368"/>
            <a:ext cx="7382100" cy="738664"/>
          </a:xfrm>
          <a:prstGeom prst="rect">
            <a:avLst/>
          </a:prstGeom>
          <a:noFill/>
        </p:spPr>
        <p:txBody>
          <a:bodyPr wrap="square" lIns="0" tIns="0" rIns="0" bIns="0" anchor="ctr">
            <a:spAutoFit/>
          </a:bodyPr>
          <a:lstStyle/>
          <a:p>
            <a:pPr algn="l"/>
            <a:r>
              <a:rPr lang="en-US" sz="1600" dirty="0">
                <a:solidFill>
                  <a:srgbClr val="1D2B38"/>
                </a:solidFill>
                <a:ea typeface="Calibri" panose="020F0502020204030204" pitchFamily="34" charset="0"/>
                <a:cs typeface="Calibri" panose="020F0502020204030204" pitchFamily="34" charset="0"/>
              </a:rPr>
              <a:t>Assess health literacy without assumptions. Use plain language, teach-back methods, and visual aids. Tailor education materials to the patient’s level of understanding.</a:t>
            </a:r>
          </a:p>
        </p:txBody>
      </p:sp>
      <p:sp>
        <p:nvSpPr>
          <p:cNvPr id="66" name="R4D"/>
          <p:cNvSpPr txBox="1"/>
          <p:nvPr/>
        </p:nvSpPr>
        <p:spPr>
          <a:xfrm>
            <a:off x="695100" y="4735516"/>
            <a:ext cx="3029300" cy="615553"/>
          </a:xfrm>
          <a:prstGeom prst="rect">
            <a:avLst/>
          </a:prstGeom>
          <a:noFill/>
        </p:spPr>
        <p:txBody>
          <a:bodyPr wrap="square" lIns="0" tIns="0" rIns="0" bIns="0" anchor="ctr">
            <a:spAutoFit/>
          </a:bodyPr>
          <a:lstStyle/>
          <a:p>
            <a:pPr algn="l"/>
            <a:r>
              <a:rPr lang="en-US" sz="2000" b="1" dirty="0">
                <a:solidFill>
                  <a:srgbClr val="003BA4"/>
                </a:solidFill>
                <a:latin typeface="Calibri" panose="02110004020202020204"/>
              </a:rPr>
              <a:t>Health Care Access &amp; Quality</a:t>
            </a:r>
          </a:p>
        </p:txBody>
      </p:sp>
      <p:sp>
        <p:nvSpPr>
          <p:cNvPr id="67" name="R4A"/>
          <p:cNvSpPr txBox="1"/>
          <p:nvPr/>
        </p:nvSpPr>
        <p:spPr>
          <a:xfrm>
            <a:off x="4114800" y="4767590"/>
            <a:ext cx="7382100" cy="523220"/>
          </a:xfrm>
          <a:prstGeom prst="rect">
            <a:avLst/>
          </a:prstGeom>
          <a:noFill/>
        </p:spPr>
        <p:txBody>
          <a:bodyPr wrap="square" lIns="0" tIns="0" rIns="0" bIns="0" anchor="ctr">
            <a:spAutoFit/>
          </a:bodyPr>
          <a:lstStyle/>
          <a:p>
            <a:pPr algn="l"/>
            <a:r>
              <a:rPr lang="en-US" sz="1600" dirty="0">
                <a:solidFill>
                  <a:srgbClr val="1D2B38"/>
                </a:solidFill>
              </a:rPr>
              <a:t>Identify transportation, broadband, and provider access barriers. Offer telehealth options, connect to interpreter services, and coordinate referrals proactively</a:t>
            </a:r>
            <a:r>
              <a:rPr lang="en-US" dirty="0">
                <a:solidFill>
                  <a:srgbClr val="1D2B38"/>
                </a:solidFill>
                <a:latin typeface="Calibri"/>
              </a:rPr>
              <a:t>.</a:t>
            </a:r>
          </a:p>
        </p:txBody>
      </p:sp>
      <p:sp>
        <p:nvSpPr>
          <p:cNvPr id="68" name="R5D"/>
          <p:cNvSpPr txBox="1"/>
          <p:nvPr/>
        </p:nvSpPr>
        <p:spPr>
          <a:xfrm>
            <a:off x="695325" y="5673923"/>
            <a:ext cx="3200400" cy="615553"/>
          </a:xfrm>
          <a:prstGeom prst="rect">
            <a:avLst/>
          </a:prstGeom>
          <a:noFill/>
        </p:spPr>
        <p:txBody>
          <a:bodyPr wrap="square" lIns="0" tIns="0" rIns="0" bIns="0" anchor="ctr">
            <a:spAutoFit/>
          </a:bodyPr>
          <a:lstStyle/>
          <a:p>
            <a:pPr algn="l"/>
            <a:r>
              <a:rPr lang="en-US" sz="2000" b="1" dirty="0">
                <a:solidFill>
                  <a:srgbClr val="003BA4"/>
                </a:solidFill>
              </a:rPr>
              <a:t>Social &amp; Community Connection</a:t>
            </a:r>
          </a:p>
        </p:txBody>
      </p:sp>
      <p:sp>
        <p:nvSpPr>
          <p:cNvPr id="69" name="R5A"/>
          <p:cNvSpPr txBox="1"/>
          <p:nvPr/>
        </p:nvSpPr>
        <p:spPr>
          <a:xfrm>
            <a:off x="4114800" y="5735479"/>
            <a:ext cx="7382100" cy="492443"/>
          </a:xfrm>
          <a:prstGeom prst="rect">
            <a:avLst/>
          </a:prstGeom>
          <a:noFill/>
        </p:spPr>
        <p:txBody>
          <a:bodyPr wrap="square" lIns="0" tIns="0" rIns="0" bIns="0" anchor="ctr">
            <a:spAutoFit/>
          </a:bodyPr>
          <a:lstStyle/>
          <a:p>
            <a:pPr algn="l"/>
            <a:r>
              <a:rPr lang="en-US" sz="1600" dirty="0">
                <a:solidFill>
                  <a:srgbClr val="1D2B38"/>
                </a:solidFill>
              </a:rPr>
              <a:t>Ask about social isolation and support systems. Refer to community programs, peer support groups, and local organizations that foster connection and well-being.</a:t>
            </a:r>
          </a:p>
        </p:txBody>
      </p:sp>
      <p:sp>
        <p:nvSpPr>
          <p:cNvPr id="100" name="Footer"/>
          <p:cNvSpPr txBox="1"/>
          <p:nvPr/>
        </p:nvSpPr>
        <p:spPr>
          <a:xfrm>
            <a:off x="524256" y="6453544"/>
            <a:ext cx="10978525" cy="123111"/>
          </a:xfrm>
          <a:prstGeom prst="rect">
            <a:avLst/>
          </a:prstGeom>
          <a:noFill/>
        </p:spPr>
        <p:txBody>
          <a:bodyPr wrap="square" lIns="91440" tIns="0" rIns="91440" bIns="0" anchor="ctr">
            <a:spAutoFit/>
          </a:bodyPr>
          <a:lstStyle/>
          <a:p>
            <a:pPr algn="l"/>
            <a:r>
              <a:rPr lang="en-US" sz="800" spc="300" dirty="0">
                <a:solidFill>
                  <a:srgbClr val="19237E">
                    <a:lumMod val="20000"/>
                    <a:lumOff val="80000"/>
                  </a:srgbClr>
                </a:solidFill>
                <a:latin typeface="Calibri" panose="02110004020202020204"/>
              </a:rPr>
              <a:t>AMERIHEALTH CARITAS  |  PROPRIETARY AND CONFIDENTIAL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4A695-4857-F59E-C9A3-A60B6EBD14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09EA6-C8C0-E378-4367-5E958BFE6877}"/>
              </a:ext>
            </a:extLst>
          </p:cNvPr>
          <p:cNvSpPr>
            <a:spLocks noGrp="1"/>
          </p:cNvSpPr>
          <p:nvPr>
            <p:ph type="title"/>
          </p:nvPr>
        </p:nvSpPr>
        <p:spPr>
          <a:xfrm>
            <a:off x="1319609" y="2483375"/>
            <a:ext cx="4406277" cy="1354830"/>
          </a:xfrm>
        </p:spPr>
        <p:txBody>
          <a:bodyPr/>
          <a:lstStyle/>
          <a:p>
            <a:r>
              <a:rPr lang="en-US" dirty="0"/>
              <a:t>Key Takeaways</a:t>
            </a:r>
          </a:p>
        </p:txBody>
      </p:sp>
      <p:sp>
        <p:nvSpPr>
          <p:cNvPr id="3" name="Footer Placeholder 2">
            <a:extLst>
              <a:ext uri="{FF2B5EF4-FFF2-40B4-BE49-F238E27FC236}">
                <a16:creationId xmlns:a16="http://schemas.microsoft.com/office/drawing/2014/main" id="{663D0BFB-08DF-2AD4-6D8F-B35B2051BB3D}"/>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A81BDC97-6197-8DC3-318D-EBE25C93FFA7}"/>
              </a:ext>
            </a:extLst>
          </p:cNvPr>
          <p:cNvSpPr>
            <a:spLocks noGrp="1"/>
          </p:cNvSpPr>
          <p:nvPr>
            <p:ph type="sldNum" sz="quarter" idx="12"/>
          </p:nvPr>
        </p:nvSpPr>
        <p:spPr/>
        <p:txBody>
          <a:bodyPr/>
          <a:lstStyle/>
          <a:p>
            <a:fld id="{80A81C14-33F8-BE40-BDED-F272C5E24441}" type="slidenum">
              <a:rPr lang="en-US" smtClean="0"/>
              <a:pPr/>
              <a:t>36</a:t>
            </a:fld>
            <a:endParaRPr lang="en-US" dirty="0"/>
          </a:p>
        </p:txBody>
      </p:sp>
      <p:sp>
        <p:nvSpPr>
          <p:cNvPr id="6" name="TextBox 5">
            <a:extLst>
              <a:ext uri="{FF2B5EF4-FFF2-40B4-BE49-F238E27FC236}">
                <a16:creationId xmlns:a16="http://schemas.microsoft.com/office/drawing/2014/main" id="{5516F173-94ED-3BBB-E4ED-449B61111772}"/>
              </a:ext>
            </a:extLst>
          </p:cNvPr>
          <p:cNvSpPr txBox="1"/>
          <p:nvPr/>
        </p:nvSpPr>
        <p:spPr>
          <a:xfrm>
            <a:off x="6657583" y="863242"/>
            <a:ext cx="4781277" cy="2862322"/>
          </a:xfrm>
          <a:prstGeom prst="rect">
            <a:avLst/>
          </a:prstGeom>
          <a:noFill/>
        </p:spPr>
        <p:txBody>
          <a:bodyPr wrap="square">
            <a:spAutoFit/>
          </a:bodyPr>
          <a:lstStyle/>
          <a:p>
            <a:pPr marL="285750" indent="-285750">
              <a:buFont typeface="Wingdings" panose="05000000000000000000" pitchFamily="2" charset="2"/>
              <a:buChar char="ü"/>
            </a:pPr>
            <a:r>
              <a:rPr lang="en-US" dirty="0"/>
              <a:t>Reducing bias in clinical care requires self-awareness, effective communication, and ongoing education. Prioritizing equity—especially for populations historically impacted by discrimination—helps ensure all patients receive fair and respectful treatment and fosters trust and better health outcomes.</a:t>
            </a:r>
          </a:p>
          <a:p>
            <a:pPr marL="285750" indent="-285750">
              <a:buFont typeface="Wingdings" panose="05000000000000000000" pitchFamily="2" charset="2"/>
              <a:buChar char="ü"/>
            </a:pPr>
            <a:endParaRPr lang="en-US" dirty="0"/>
          </a:p>
          <a:p>
            <a:endParaRPr lang="en-US" dirty="0"/>
          </a:p>
        </p:txBody>
      </p:sp>
      <p:sp>
        <p:nvSpPr>
          <p:cNvPr id="8" name="TextBox 7">
            <a:extLst>
              <a:ext uri="{FF2B5EF4-FFF2-40B4-BE49-F238E27FC236}">
                <a16:creationId xmlns:a16="http://schemas.microsoft.com/office/drawing/2014/main" id="{3D645F9B-F13F-8E4C-9280-6791F857BE4E}"/>
              </a:ext>
            </a:extLst>
          </p:cNvPr>
          <p:cNvSpPr txBox="1"/>
          <p:nvPr/>
        </p:nvSpPr>
        <p:spPr>
          <a:xfrm>
            <a:off x="6657583" y="3429000"/>
            <a:ext cx="5070444" cy="2031325"/>
          </a:xfrm>
          <a:prstGeom prst="rect">
            <a:avLst/>
          </a:prstGeom>
          <a:noFill/>
        </p:spPr>
        <p:txBody>
          <a:bodyPr wrap="square">
            <a:spAutoFit/>
          </a:bodyPr>
          <a:lstStyle/>
          <a:p>
            <a:pPr marL="285750" indent="-285750">
              <a:buFont typeface="Wingdings" panose="05000000000000000000" pitchFamily="2" charset="2"/>
              <a:buChar char="ü"/>
            </a:pPr>
            <a:r>
              <a:rPr lang="en-US" dirty="0"/>
              <a:t>Providers play a crucial role in addressing health-related social needs—factors outside of medical care that significantly affect patient access, engagement, and health outcomes. Focusing on the main need helps ensure patients receive equitable care and improve overall well-being.</a:t>
            </a:r>
          </a:p>
        </p:txBody>
      </p:sp>
    </p:spTree>
    <p:extLst>
      <p:ext uri="{BB962C8B-B14F-4D97-AF65-F5344CB8AC3E}">
        <p14:creationId xmlns:p14="http://schemas.microsoft.com/office/powerpoint/2010/main" val="1440693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09DC9-57BC-2A93-29A1-08D9F243CD6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6CA28AF-8100-E195-7C27-FBFE62B3933B}"/>
              </a:ext>
            </a:extLst>
          </p:cNvPr>
          <p:cNvSpPr>
            <a:spLocks noGrp="1"/>
          </p:cNvSpPr>
          <p:nvPr>
            <p:ph type="body" sz="quarter" idx="10"/>
          </p:nvPr>
        </p:nvSpPr>
        <p:spPr>
          <a:xfrm>
            <a:off x="343701" y="1298594"/>
            <a:ext cx="6862642" cy="4433132"/>
          </a:xfrm>
        </p:spPr>
        <p:txBody>
          <a:bodyPr>
            <a:normAutofit fontScale="62500" lnSpcReduction="20000"/>
          </a:bodyPr>
          <a:lstStyle/>
          <a:p>
            <a:pPr algn="ctr"/>
            <a:endParaRPr lang="en-US" sz="8700" b="1" dirty="0">
              <a:ea typeface="Calibri" panose="020F0502020204030204" pitchFamily="34" charset="0"/>
              <a:cs typeface="Calibri" panose="020F0502020204030204" pitchFamily="34" charset="0"/>
            </a:endParaRPr>
          </a:p>
          <a:p>
            <a:pPr algn="ctr"/>
            <a:r>
              <a:rPr lang="en-US" sz="8700" dirty="0">
                <a:ea typeface="Calibri" panose="020F0502020204030204" pitchFamily="34" charset="0"/>
                <a:cs typeface="Calibri" panose="020F0502020204030204" pitchFamily="34" charset="0"/>
              </a:rPr>
              <a:t>Accessibility, Accommodations, and </a:t>
            </a:r>
          </a:p>
          <a:p>
            <a:pPr algn="ctr"/>
            <a:r>
              <a:rPr lang="en-US" sz="8700" dirty="0">
                <a:ea typeface="Calibri" panose="020F0502020204030204" pitchFamily="34" charset="0"/>
                <a:cs typeface="Calibri" panose="020F0502020204030204" pitchFamily="34" charset="0"/>
              </a:rPr>
              <a:t>Auxiliary Aids in Patient Care</a:t>
            </a:r>
          </a:p>
          <a:p>
            <a:endParaRPr lang="en-US" sz="4800" dirty="0">
              <a:ea typeface="Calibri" panose="020F0502020204030204" pitchFamily="34" charset="0"/>
              <a:cs typeface="Calibri" panose="020F0502020204030204" pitchFamily="34" charset="0"/>
            </a:endParaRPr>
          </a:p>
          <a:p>
            <a:endParaRPr lang="en-US" sz="4800" dirty="0">
              <a:ea typeface="Calibri" panose="020F0502020204030204" pitchFamily="34" charset="0"/>
              <a:cs typeface="Calibri" panose="020F0502020204030204" pitchFamily="34" charset="0"/>
            </a:endParaRPr>
          </a:p>
          <a:p>
            <a:r>
              <a:rPr lang="en-US" sz="3800" i="1" dirty="0">
                <a:ea typeface="Calibri" panose="020F0502020204030204" pitchFamily="34" charset="0"/>
                <a:cs typeface="Calibri" panose="020F0502020204030204" pitchFamily="34" charset="0"/>
              </a:rPr>
              <a:t>Supporting patients through physical  accommodations, auxiliary aids, and services</a:t>
            </a:r>
          </a:p>
        </p:txBody>
      </p:sp>
      <p:sp>
        <p:nvSpPr>
          <p:cNvPr id="3" name="Footer Placeholder 2">
            <a:extLst>
              <a:ext uri="{FF2B5EF4-FFF2-40B4-BE49-F238E27FC236}">
                <a16:creationId xmlns:a16="http://schemas.microsoft.com/office/drawing/2014/main" id="{AFDB9C51-05A6-DAB3-202A-F062AB6B24BE}"/>
              </a:ext>
            </a:extLst>
          </p:cNvPr>
          <p:cNvSpPr>
            <a:spLocks noGrp="1"/>
          </p:cNvSpPr>
          <p:nvPr>
            <p:ph type="ftr" sz="quarter" idx="4294967295"/>
          </p:nvPr>
        </p:nvSpPr>
        <p:spPr>
          <a:xfrm>
            <a:off x="0" y="6356350"/>
            <a:ext cx="7315200" cy="365125"/>
          </a:xfrm>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71B862BE-317A-E283-8B01-8DFF424BC37B}"/>
              </a:ext>
            </a:extLst>
          </p:cNvPr>
          <p:cNvSpPr>
            <a:spLocks noGrp="1"/>
          </p:cNvSpPr>
          <p:nvPr>
            <p:ph type="sldNum" sz="quarter" idx="4294967295"/>
          </p:nvPr>
        </p:nvSpPr>
        <p:spPr>
          <a:xfrm>
            <a:off x="9448800" y="6356350"/>
            <a:ext cx="2743200" cy="365125"/>
          </a:xfrm>
        </p:spPr>
        <p:txBody>
          <a:bodyPr/>
          <a:lstStyle/>
          <a:p>
            <a:fld id="{80A81C14-33F8-BE40-BDED-F272C5E24441}" type="slidenum">
              <a:rPr lang="en-US" smtClean="0"/>
              <a:pPr/>
              <a:t>37</a:t>
            </a:fld>
            <a:endParaRPr lang="en-US" dirty="0"/>
          </a:p>
        </p:txBody>
      </p:sp>
    </p:spTree>
    <p:extLst>
      <p:ext uri="{BB962C8B-B14F-4D97-AF65-F5344CB8AC3E}">
        <p14:creationId xmlns:p14="http://schemas.microsoft.com/office/powerpoint/2010/main" val="8767901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50167-7ECD-8D3C-ECF0-F1873B7E09B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22A8B2-8AA1-2570-37BA-168329306C5C}"/>
              </a:ext>
            </a:extLst>
          </p:cNvPr>
          <p:cNvSpPr>
            <a:spLocks noGrp="1"/>
          </p:cNvSpPr>
          <p:nvPr>
            <p:ph type="sldNum" sz="quarter" idx="12"/>
          </p:nvPr>
        </p:nvSpPr>
        <p:spPr/>
        <p:txBody>
          <a:bodyPr/>
          <a:lstStyle/>
          <a:p>
            <a:fld id="{80A81C14-33F8-BE40-BDED-F272C5E24441}" type="slidenum">
              <a:rPr lang="en-US" smtClean="0"/>
              <a:pPr/>
              <a:t>38</a:t>
            </a:fld>
            <a:endParaRPr lang="en-US" dirty="0"/>
          </a:p>
        </p:txBody>
      </p:sp>
      <p:sp>
        <p:nvSpPr>
          <p:cNvPr id="3" name="Footer Placeholder 2">
            <a:extLst>
              <a:ext uri="{FF2B5EF4-FFF2-40B4-BE49-F238E27FC236}">
                <a16:creationId xmlns:a16="http://schemas.microsoft.com/office/drawing/2014/main" id="{1137586C-D29F-DA21-ED91-954DFE84501D}"/>
              </a:ext>
            </a:extLst>
          </p:cNvPr>
          <p:cNvSpPr>
            <a:spLocks noGrp="1"/>
          </p:cNvSpPr>
          <p:nvPr>
            <p:ph type="ftr" sz="quarter" idx="13"/>
          </p:nvPr>
        </p:nvSpPr>
        <p:spPr/>
        <p:txBody>
          <a:bodyPr/>
          <a:lstStyle/>
          <a:p>
            <a:r>
              <a:rPr lang="en-US" dirty="0"/>
              <a:t>AMERIHEALTH CARITAS  |  PROPRIETARY AND CONFIDENTIAL  </a:t>
            </a:r>
          </a:p>
        </p:txBody>
      </p:sp>
      <p:graphicFrame>
        <p:nvGraphicFramePr>
          <p:cNvPr id="14" name="Content Placeholder 13">
            <a:extLst>
              <a:ext uri="{FF2B5EF4-FFF2-40B4-BE49-F238E27FC236}">
                <a16:creationId xmlns:a16="http://schemas.microsoft.com/office/drawing/2014/main" id="{2643587E-76A8-7265-BEF3-30A4EC39FD1C}"/>
              </a:ext>
            </a:extLst>
          </p:cNvPr>
          <p:cNvGraphicFramePr>
            <a:graphicFrameLocks noGrp="1"/>
          </p:cNvGraphicFramePr>
          <p:nvPr>
            <p:ph idx="1"/>
            <p:extLst>
              <p:ext uri="{D42A27DB-BD31-4B8C-83A1-F6EECF244321}">
                <p14:modId xmlns:p14="http://schemas.microsoft.com/office/powerpoint/2010/main" val="1524778495"/>
              </p:ext>
            </p:extLst>
          </p:nvPr>
        </p:nvGraphicFramePr>
        <p:xfrm>
          <a:off x="613883" y="2423404"/>
          <a:ext cx="10780712" cy="3965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794C7B1E-21E9-477B-8D50-8330F78E73DB}"/>
              </a:ext>
            </a:extLst>
          </p:cNvPr>
          <p:cNvSpPr>
            <a:spLocks noGrp="1"/>
          </p:cNvSpPr>
          <p:nvPr>
            <p:ph type="title"/>
          </p:nvPr>
        </p:nvSpPr>
        <p:spPr>
          <a:xfrm>
            <a:off x="614916" y="738888"/>
            <a:ext cx="8897074" cy="659220"/>
          </a:xfrm>
        </p:spPr>
        <p:txBody>
          <a:bodyPr>
            <a:noAutofit/>
          </a:bodyPr>
          <a:lstStyle/>
          <a:p>
            <a:r>
              <a:rPr lang="en-US" dirty="0"/>
              <a:t>Health Disparities for People With Disabilities   </a:t>
            </a:r>
          </a:p>
        </p:txBody>
      </p:sp>
      <p:pic>
        <p:nvPicPr>
          <p:cNvPr id="13" name="Graphic 12" descr="Universal access with solid fill">
            <a:extLst>
              <a:ext uri="{FF2B5EF4-FFF2-40B4-BE49-F238E27FC236}">
                <a16:creationId xmlns:a16="http://schemas.microsoft.com/office/drawing/2014/main" id="{6BE547CD-3DF0-93C1-AD0F-4F64E965D1C2}"/>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371000" y="0"/>
            <a:ext cx="1866378" cy="1866378"/>
          </a:xfrm>
          <a:prstGeom prst="rect">
            <a:avLst/>
          </a:prstGeom>
        </p:spPr>
      </p:pic>
      <p:sp>
        <p:nvSpPr>
          <p:cNvPr id="5" name="TextBox 4">
            <a:extLst>
              <a:ext uri="{FF2B5EF4-FFF2-40B4-BE49-F238E27FC236}">
                <a16:creationId xmlns:a16="http://schemas.microsoft.com/office/drawing/2014/main" id="{EA127B48-4B6E-1835-E034-38F7E660592A}"/>
              </a:ext>
            </a:extLst>
          </p:cNvPr>
          <p:cNvSpPr txBox="1"/>
          <p:nvPr/>
        </p:nvSpPr>
        <p:spPr>
          <a:xfrm>
            <a:off x="613883" y="1952330"/>
            <a:ext cx="5571893" cy="369332"/>
          </a:xfrm>
          <a:prstGeom prst="rect">
            <a:avLst/>
          </a:prstGeom>
          <a:noFill/>
        </p:spPr>
        <p:txBody>
          <a:bodyPr wrap="square" rtlCol="0">
            <a:spAutoFit/>
          </a:bodyPr>
          <a:lstStyle/>
          <a:p>
            <a:r>
              <a:rPr lang="en-US" dirty="0"/>
              <a:t>Individuals with disabilities . . .</a:t>
            </a:r>
          </a:p>
        </p:txBody>
      </p:sp>
    </p:spTree>
    <p:extLst>
      <p:ext uri="{BB962C8B-B14F-4D97-AF65-F5344CB8AC3E}">
        <p14:creationId xmlns:p14="http://schemas.microsoft.com/office/powerpoint/2010/main" val="405743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D67F31-5CA8-3486-9F1E-0B3F33EEFE9E}"/>
              </a:ext>
            </a:extLst>
          </p:cNvPr>
          <p:cNvSpPr>
            <a:spLocks noGrp="1"/>
          </p:cNvSpPr>
          <p:nvPr>
            <p:ph type="sldNum" sz="quarter" idx="12"/>
          </p:nvPr>
        </p:nvSpPr>
        <p:spPr/>
        <p:txBody>
          <a:bodyPr/>
          <a:lstStyle/>
          <a:p>
            <a:fld id="{80A81C14-33F8-BE40-BDED-F272C5E24441}" type="slidenum">
              <a:rPr lang="en-US" smtClean="0"/>
              <a:pPr/>
              <a:t>39</a:t>
            </a:fld>
            <a:endParaRPr lang="en-US" dirty="0"/>
          </a:p>
        </p:txBody>
      </p:sp>
      <p:sp>
        <p:nvSpPr>
          <p:cNvPr id="3" name="Footer Placeholder 2">
            <a:extLst>
              <a:ext uri="{FF2B5EF4-FFF2-40B4-BE49-F238E27FC236}">
                <a16:creationId xmlns:a16="http://schemas.microsoft.com/office/drawing/2014/main" id="{CD95BDAD-F63C-DC58-E444-776BA4D6BF7A}"/>
              </a:ext>
            </a:extLst>
          </p:cNvPr>
          <p:cNvSpPr>
            <a:spLocks noGrp="1"/>
          </p:cNvSpPr>
          <p:nvPr>
            <p:ph type="ftr" sz="quarter" idx="13"/>
          </p:nvPr>
        </p:nvSpPr>
        <p:spPr/>
        <p:txBody>
          <a:bodyPr/>
          <a:lstStyle/>
          <a:p>
            <a:r>
              <a:rPr lang="en-US" dirty="0"/>
              <a:t>AMERIHEALTH CARITAS  |  PROPRIETARY AND CONFIDENTIAL  </a:t>
            </a:r>
          </a:p>
        </p:txBody>
      </p:sp>
      <p:sp>
        <p:nvSpPr>
          <p:cNvPr id="4" name="Content Placeholder 3">
            <a:extLst>
              <a:ext uri="{FF2B5EF4-FFF2-40B4-BE49-F238E27FC236}">
                <a16:creationId xmlns:a16="http://schemas.microsoft.com/office/drawing/2014/main" id="{0809D378-C94B-C83D-E414-E690B5A1F8A3}"/>
              </a:ext>
            </a:extLst>
          </p:cNvPr>
          <p:cNvSpPr>
            <a:spLocks noGrp="1"/>
          </p:cNvSpPr>
          <p:nvPr>
            <p:ph idx="1"/>
          </p:nvPr>
        </p:nvSpPr>
        <p:spPr/>
        <p:txBody>
          <a:bodyPr>
            <a:normAutofit fontScale="70000" lnSpcReduction="20000"/>
          </a:bodyPr>
          <a:lstStyle/>
          <a:p>
            <a:pPr marL="0" indent="0">
              <a:buNone/>
            </a:pPr>
            <a:r>
              <a:rPr lang="en-US" sz="2600" dirty="0"/>
              <a:t>To support effective communication and accessible care, providers are encouraged to share information with AmeriHealth Caritas DC about the auxiliary aids and accommodations available at their practice site.</a:t>
            </a:r>
          </a:p>
          <a:p>
            <a:pPr marL="0" indent="0">
              <a:buNone/>
            </a:pPr>
            <a:endParaRPr lang="en-US" sz="2600" dirty="0"/>
          </a:p>
          <a:p>
            <a:pPr marL="0" indent="0">
              <a:buNone/>
            </a:pPr>
            <a:r>
              <a:rPr lang="en-US" sz="2600" dirty="0"/>
              <a:t>Examples of auxiliary aids and accessibility options may include:</a:t>
            </a:r>
          </a:p>
          <a:p>
            <a:pPr lvl="1"/>
            <a:r>
              <a:rPr lang="en-US" sz="2600" dirty="0"/>
              <a:t>Closed captioning for telemedicine platforms or apps</a:t>
            </a:r>
          </a:p>
          <a:p>
            <a:pPr lvl="1"/>
            <a:r>
              <a:rPr lang="en-US" sz="2600" dirty="0"/>
              <a:t>Alternative formats for written materials (plain language, large print, Braille, audio, picture formats)</a:t>
            </a:r>
          </a:p>
          <a:p>
            <a:pPr lvl="1"/>
            <a:r>
              <a:rPr lang="en-US" sz="2600" dirty="0"/>
              <a:t>Magnifiers or digital magnification functionality</a:t>
            </a:r>
          </a:p>
          <a:p>
            <a:pPr lvl="1"/>
            <a:r>
              <a:rPr lang="en-US" sz="2600" dirty="0"/>
              <a:t>Picture schedules and social stories</a:t>
            </a:r>
          </a:p>
          <a:p>
            <a:pPr lvl="1"/>
            <a:r>
              <a:rPr lang="en-US" sz="2600" dirty="0"/>
              <a:t>Qualified readers (in person or via video remote services)</a:t>
            </a:r>
          </a:p>
          <a:p>
            <a:pPr lvl="1"/>
            <a:r>
              <a:rPr lang="en-US" sz="2600" dirty="0"/>
              <a:t>Communication Access Realtime Translation (CART)</a:t>
            </a:r>
          </a:p>
          <a:p>
            <a:pPr lvl="1"/>
            <a:r>
              <a:rPr lang="en-US" sz="2600" dirty="0"/>
              <a:t>Assistive listening devices (e.g., hearing loops, amplifiers, speech‑to‑text apps, captioning tools)</a:t>
            </a:r>
          </a:p>
          <a:p>
            <a:pPr lvl="1"/>
            <a:r>
              <a:rPr lang="en-US" sz="2600" dirty="0"/>
              <a:t>Clear masks to support lip‑reading</a:t>
            </a:r>
          </a:p>
          <a:p>
            <a:pPr lvl="1"/>
            <a:r>
              <a:rPr lang="en-US" sz="2600" dirty="0"/>
              <a:t>Signature guides.</a:t>
            </a:r>
          </a:p>
          <a:p>
            <a:endParaRPr lang="en-US" dirty="0"/>
          </a:p>
        </p:txBody>
      </p:sp>
      <p:sp>
        <p:nvSpPr>
          <p:cNvPr id="5" name="Title 4">
            <a:extLst>
              <a:ext uri="{FF2B5EF4-FFF2-40B4-BE49-F238E27FC236}">
                <a16:creationId xmlns:a16="http://schemas.microsoft.com/office/drawing/2014/main" id="{EC628F13-48DE-C3AB-512B-4578BE15CA86}"/>
              </a:ext>
            </a:extLst>
          </p:cNvPr>
          <p:cNvSpPr>
            <a:spLocks noGrp="1"/>
          </p:cNvSpPr>
          <p:nvPr>
            <p:ph type="title"/>
          </p:nvPr>
        </p:nvSpPr>
        <p:spPr>
          <a:xfrm>
            <a:off x="223030" y="712937"/>
            <a:ext cx="10595344" cy="659220"/>
          </a:xfrm>
        </p:spPr>
        <p:txBody>
          <a:bodyPr>
            <a:noAutofit/>
          </a:bodyPr>
          <a:lstStyle/>
          <a:p>
            <a:r>
              <a:rPr lang="en-US" dirty="0"/>
              <a:t>Using Auxiliary Aids and Services in Patient Care</a:t>
            </a:r>
          </a:p>
        </p:txBody>
      </p:sp>
    </p:spTree>
    <p:extLst>
      <p:ext uri="{BB962C8B-B14F-4D97-AF65-F5344CB8AC3E}">
        <p14:creationId xmlns:p14="http://schemas.microsoft.com/office/powerpoint/2010/main" val="3410032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8E1496-A496-DD1B-69D2-DE2555FAE42E}"/>
              </a:ext>
            </a:extLst>
          </p:cNvPr>
          <p:cNvSpPr>
            <a:spLocks noGrp="1"/>
          </p:cNvSpPr>
          <p:nvPr>
            <p:ph type="sldNum" sz="quarter" idx="12"/>
          </p:nvPr>
        </p:nvSpPr>
        <p:spPr/>
        <p:txBody>
          <a:bodyPr/>
          <a:lstStyle/>
          <a:p>
            <a:fld id="{80A81C14-33F8-BE40-BDED-F272C5E24441}" type="slidenum">
              <a:rPr lang="en-US" smtClean="0"/>
              <a:pPr/>
              <a:t>40</a:t>
            </a:fld>
            <a:endParaRPr lang="en-US" dirty="0"/>
          </a:p>
        </p:txBody>
      </p:sp>
      <p:sp>
        <p:nvSpPr>
          <p:cNvPr id="3" name="Footer Placeholder 2">
            <a:extLst>
              <a:ext uri="{FF2B5EF4-FFF2-40B4-BE49-F238E27FC236}">
                <a16:creationId xmlns:a16="http://schemas.microsoft.com/office/drawing/2014/main" id="{FFC1DD4C-F40C-B896-9D0C-772907B0F74C}"/>
              </a:ext>
            </a:extLst>
          </p:cNvPr>
          <p:cNvSpPr>
            <a:spLocks noGrp="1"/>
          </p:cNvSpPr>
          <p:nvPr>
            <p:ph type="ftr" sz="quarter" idx="13"/>
          </p:nvPr>
        </p:nvSpPr>
        <p:spPr/>
        <p:txBody>
          <a:bodyPr/>
          <a:lstStyle/>
          <a:p>
            <a:r>
              <a:rPr lang="en-US" dirty="0"/>
              <a:t>AMERIHEALTH CARITAS  |  PROPRIETARY AND CONFIDENTIAL  </a:t>
            </a:r>
          </a:p>
        </p:txBody>
      </p:sp>
      <p:sp>
        <p:nvSpPr>
          <p:cNvPr id="4" name="Content Placeholder 3">
            <a:extLst>
              <a:ext uri="{FF2B5EF4-FFF2-40B4-BE49-F238E27FC236}">
                <a16:creationId xmlns:a16="http://schemas.microsoft.com/office/drawing/2014/main" id="{0B76B092-DBD3-FCBA-93D3-12748CB51F11}"/>
              </a:ext>
            </a:extLst>
          </p:cNvPr>
          <p:cNvSpPr>
            <a:spLocks noGrp="1"/>
          </p:cNvSpPr>
          <p:nvPr>
            <p:ph idx="1"/>
          </p:nvPr>
        </p:nvSpPr>
        <p:spPr>
          <a:xfrm>
            <a:off x="461398" y="2016833"/>
            <a:ext cx="11730601" cy="3965391"/>
          </a:xfrm>
        </p:spPr>
        <p:txBody>
          <a:bodyPr>
            <a:normAutofit fontScale="25000" lnSpcReduction="20000"/>
          </a:bodyPr>
          <a:lstStyle/>
          <a:p>
            <a:pPr marL="0" indent="0">
              <a:lnSpc>
                <a:spcPct val="120000"/>
              </a:lnSpc>
              <a:buNone/>
            </a:pPr>
            <a:r>
              <a:rPr lang="en-US" sz="7200" dirty="0">
                <a:ea typeface="Calibri" panose="020F0502020204030204" pitchFamily="34" charset="0"/>
                <a:cs typeface="Calibri" panose="020F0502020204030204" pitchFamily="34" charset="0"/>
              </a:rPr>
              <a:t>Jordan is a 34‑year‑old patient with a mobility disability who uses a wheelchair and presents for a routine primary care visit to address worsening fatigue and abdominal pain. This is Jordan’s first visit to your practice.</a:t>
            </a:r>
          </a:p>
          <a:p>
            <a:pPr marL="0" indent="0">
              <a:lnSpc>
                <a:spcPct val="120000"/>
              </a:lnSpc>
              <a:buNone/>
            </a:pPr>
            <a:r>
              <a:rPr lang="en-US" sz="7200" b="1" dirty="0">
                <a:ea typeface="Calibri" panose="020F0502020204030204" pitchFamily="34" charset="0"/>
                <a:cs typeface="Calibri" panose="020F0502020204030204" pitchFamily="34" charset="0"/>
              </a:rPr>
              <a:t>Encounter Challenges</a:t>
            </a:r>
          </a:p>
          <a:p>
            <a:pPr marL="0" indent="0">
              <a:lnSpc>
                <a:spcPct val="120000"/>
              </a:lnSpc>
              <a:buNone/>
            </a:pPr>
            <a:r>
              <a:rPr lang="en-US" sz="7200" dirty="0">
                <a:ea typeface="Calibri" panose="020F0502020204030204" pitchFamily="34" charset="0"/>
                <a:cs typeface="Calibri" panose="020F0502020204030204" pitchFamily="34" charset="0"/>
              </a:rPr>
              <a:t>When Jordan arrives, the exam room assigned is too small to accommodate the wheelchair, and the exam table is not height‑adjustable. Vital signs are taken while Jordan remains seated, but no alternative plan is discussed for a full physical exam. During the visit, the provider speaks primarily to the accompanying support person and attributes Jordan’s fatigue to the disability without exploring other causes. Jordan later shares that past health care experiences have felt rushed and dismissive, leading to delays in seeking care.</a:t>
            </a:r>
          </a:p>
          <a:p>
            <a:pPr marL="0" indent="0">
              <a:lnSpc>
                <a:spcPct val="120000"/>
              </a:lnSpc>
              <a:buNone/>
            </a:pPr>
            <a:r>
              <a:rPr lang="en-US" sz="7200" b="1" dirty="0">
                <a:ea typeface="Calibri" panose="020F0502020204030204" pitchFamily="34" charset="0"/>
                <a:cs typeface="Calibri" panose="020F0502020204030204" pitchFamily="34" charset="0"/>
              </a:rPr>
              <a:t>Outcome</a:t>
            </a:r>
          </a:p>
          <a:p>
            <a:pPr marL="0" indent="0">
              <a:lnSpc>
                <a:spcPct val="120000"/>
              </a:lnSpc>
              <a:buNone/>
            </a:pPr>
            <a:r>
              <a:rPr lang="en-US" sz="7200" dirty="0">
                <a:ea typeface="Calibri" panose="020F0502020204030204" pitchFamily="34" charset="0"/>
                <a:cs typeface="Calibri" panose="020F0502020204030204" pitchFamily="34" charset="0"/>
              </a:rPr>
              <a:t>Further evaluation reveals an underlying iron‑deficiency anemia unrelated to Jordan’s disability. With appropriate treatment and a more accessible care environment, Jordan’s symptoms improve and trust in the health care team increases.</a:t>
            </a:r>
          </a:p>
          <a:p>
            <a:pPr marL="0" indent="0">
              <a:buNone/>
            </a:pPr>
            <a:endParaRPr lang="en-US" dirty="0"/>
          </a:p>
        </p:txBody>
      </p:sp>
      <p:sp>
        <p:nvSpPr>
          <p:cNvPr id="5" name="Title 4">
            <a:extLst>
              <a:ext uri="{FF2B5EF4-FFF2-40B4-BE49-F238E27FC236}">
                <a16:creationId xmlns:a16="http://schemas.microsoft.com/office/drawing/2014/main" id="{5E669EAD-2118-9CA0-55AC-1637636750D2}"/>
              </a:ext>
            </a:extLst>
          </p:cNvPr>
          <p:cNvSpPr>
            <a:spLocks noGrp="1"/>
          </p:cNvSpPr>
          <p:nvPr>
            <p:ph type="title"/>
          </p:nvPr>
        </p:nvSpPr>
        <p:spPr>
          <a:xfrm>
            <a:off x="160775" y="539275"/>
            <a:ext cx="4945912" cy="659220"/>
          </a:xfrm>
        </p:spPr>
        <p:txBody>
          <a:bodyPr/>
          <a:lstStyle/>
          <a:p>
            <a:r>
              <a:rPr lang="en-US" dirty="0"/>
              <a:t>Case Study: Jordan</a:t>
            </a:r>
          </a:p>
        </p:txBody>
      </p:sp>
      <p:pic>
        <p:nvPicPr>
          <p:cNvPr id="13" name="Picture 12" descr="Woman traveling street by wheelchair">
            <a:extLst>
              <a:ext uri="{FF2B5EF4-FFF2-40B4-BE49-F238E27FC236}">
                <a16:creationId xmlns:a16="http://schemas.microsoft.com/office/drawing/2014/main" id="{A5FA618D-C094-7475-C726-A498A6337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4096" y="136525"/>
            <a:ext cx="2644272" cy="180274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TextBox 6">
            <a:extLst>
              <a:ext uri="{FF2B5EF4-FFF2-40B4-BE49-F238E27FC236}">
                <a16:creationId xmlns:a16="http://schemas.microsoft.com/office/drawing/2014/main" id="{B48C10F8-93B3-3D96-C627-AADDFB420718}"/>
              </a:ext>
            </a:extLst>
          </p:cNvPr>
          <p:cNvSpPr txBox="1"/>
          <p:nvPr/>
        </p:nvSpPr>
        <p:spPr>
          <a:xfrm>
            <a:off x="160775" y="169943"/>
            <a:ext cx="6433794" cy="369332"/>
          </a:xfrm>
          <a:prstGeom prst="rect">
            <a:avLst/>
          </a:prstGeom>
          <a:noFill/>
        </p:spPr>
        <p:txBody>
          <a:bodyPr wrap="square">
            <a:spAutoFit/>
          </a:bodyPr>
          <a:lstStyle/>
          <a:p>
            <a:r>
              <a:rPr lang="en-US" dirty="0">
                <a:solidFill>
                  <a:schemeClr val="accent3">
                    <a:lumMod val="60000"/>
                    <a:lumOff val="40000"/>
                  </a:schemeClr>
                </a:solidFill>
              </a:rPr>
              <a:t>Using Auxiliary Aids and Services in Patient Care</a:t>
            </a:r>
          </a:p>
        </p:txBody>
      </p:sp>
    </p:spTree>
    <p:extLst>
      <p:ext uri="{BB962C8B-B14F-4D97-AF65-F5344CB8AC3E}">
        <p14:creationId xmlns:p14="http://schemas.microsoft.com/office/powerpoint/2010/main" val="33846430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7970D-446A-E72E-922A-07F198F6854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9960BC-A188-1D37-8471-E7FA9094F9D8}"/>
              </a:ext>
            </a:extLst>
          </p:cNvPr>
          <p:cNvSpPr>
            <a:spLocks noGrp="1"/>
          </p:cNvSpPr>
          <p:nvPr>
            <p:ph type="sldNum" sz="quarter" idx="12"/>
          </p:nvPr>
        </p:nvSpPr>
        <p:spPr>
          <a:xfrm>
            <a:off x="8695660" y="6356350"/>
            <a:ext cx="2743200" cy="365125"/>
          </a:xfrm>
        </p:spPr>
        <p:txBody>
          <a:bodyPr vert="horz" lIns="91440" tIns="45720" rIns="91440" bIns="45720" rtlCol="0" anchor="ctr">
            <a:normAutofit/>
          </a:bodyPr>
          <a:lstStyle/>
          <a:p>
            <a:pPr>
              <a:spcAft>
                <a:spcPts val="600"/>
              </a:spcAft>
            </a:pPr>
            <a:fld id="{80A81C14-33F8-BE40-BDED-F272C5E24441}" type="slidenum">
              <a:rPr lang="en-US" smtClean="0"/>
              <a:pPr>
                <a:spcAft>
                  <a:spcPts val="600"/>
                </a:spcAft>
              </a:pPr>
              <a:t>41</a:t>
            </a:fld>
            <a:endParaRPr lang="en-US" dirty="0"/>
          </a:p>
        </p:txBody>
      </p:sp>
      <p:sp>
        <p:nvSpPr>
          <p:cNvPr id="3" name="Footer Placeholder 2">
            <a:extLst>
              <a:ext uri="{FF2B5EF4-FFF2-40B4-BE49-F238E27FC236}">
                <a16:creationId xmlns:a16="http://schemas.microsoft.com/office/drawing/2014/main" id="{6BFE11CC-4DC7-1D19-82CB-E1C39E4340E7}"/>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a:spcAft>
                <a:spcPts val="600"/>
              </a:spcAft>
            </a:pPr>
            <a:r>
              <a:rPr lang="en-US" kern="1200" spc="300" dirty="0">
                <a:latin typeface="+mn-lt"/>
                <a:ea typeface="+mn-ea"/>
                <a:cs typeface="+mn-cs"/>
              </a:rPr>
              <a:t>AMERIHEALTH CARITAS  |  PROPRIETARY AND CONFIDENTIAL  </a:t>
            </a:r>
          </a:p>
        </p:txBody>
      </p:sp>
      <p:sp>
        <p:nvSpPr>
          <p:cNvPr id="5" name="Title 4">
            <a:extLst>
              <a:ext uri="{FF2B5EF4-FFF2-40B4-BE49-F238E27FC236}">
                <a16:creationId xmlns:a16="http://schemas.microsoft.com/office/drawing/2014/main" id="{A46C5B69-1001-F2E5-14DB-2E7D3A89FAEA}"/>
              </a:ext>
            </a:extLst>
          </p:cNvPr>
          <p:cNvSpPr>
            <a:spLocks noGrp="1"/>
          </p:cNvSpPr>
          <p:nvPr>
            <p:ph type="title"/>
          </p:nvPr>
        </p:nvSpPr>
        <p:spPr>
          <a:xfrm>
            <a:off x="614916" y="738888"/>
            <a:ext cx="8080744" cy="659220"/>
          </a:xfrm>
        </p:spPr>
        <p:txBody>
          <a:bodyPr vert="horz" lIns="91440" tIns="45720" rIns="91440" bIns="45720" rtlCol="0" anchor="ctr">
            <a:normAutofit fontScale="90000"/>
          </a:bodyPr>
          <a:lstStyle/>
          <a:p>
            <a:r>
              <a:rPr lang="en-US" sz="4400" kern="1200" dirty="0">
                <a:latin typeface="+mj-lt"/>
                <a:ea typeface="+mj-ea"/>
                <a:cs typeface="+mj-cs"/>
              </a:rPr>
              <a:t>Demonstrating Disability Competency</a:t>
            </a:r>
            <a:br>
              <a:rPr lang="en-US" sz="1900" kern="1200" dirty="0">
                <a:latin typeface="+mj-lt"/>
                <a:ea typeface="+mj-ea"/>
                <a:cs typeface="+mj-cs"/>
              </a:rPr>
            </a:br>
            <a:endParaRPr lang="en-US" sz="1900" kern="1200" dirty="0">
              <a:latin typeface="+mj-lt"/>
              <a:ea typeface="+mj-ea"/>
              <a:cs typeface="+mj-cs"/>
            </a:endParaRPr>
          </a:p>
        </p:txBody>
      </p:sp>
      <p:graphicFrame>
        <p:nvGraphicFramePr>
          <p:cNvPr id="9" name="TextBox 6">
            <a:extLst>
              <a:ext uri="{FF2B5EF4-FFF2-40B4-BE49-F238E27FC236}">
                <a16:creationId xmlns:a16="http://schemas.microsoft.com/office/drawing/2014/main" id="{FB7FF65D-FE01-3043-3B9F-165FE8D3EB5B}"/>
              </a:ext>
            </a:extLst>
          </p:cNvPr>
          <p:cNvGraphicFramePr/>
          <p:nvPr>
            <p:extLst>
              <p:ext uri="{D42A27DB-BD31-4B8C-83A1-F6EECF244321}">
                <p14:modId xmlns:p14="http://schemas.microsoft.com/office/powerpoint/2010/main" val="2989316639"/>
              </p:ext>
            </p:extLst>
          </p:nvPr>
        </p:nvGraphicFramePr>
        <p:xfrm>
          <a:off x="394924" y="2198115"/>
          <a:ext cx="11503162" cy="3358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15298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1BB34-9E5C-F998-B464-03613F9540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79F715-4A3D-1396-4888-4E6B343999EC}"/>
              </a:ext>
            </a:extLst>
          </p:cNvPr>
          <p:cNvSpPr>
            <a:spLocks noGrp="1"/>
          </p:cNvSpPr>
          <p:nvPr>
            <p:ph type="sldNum" sz="quarter" idx="12"/>
          </p:nvPr>
        </p:nvSpPr>
        <p:spPr>
          <a:xfrm>
            <a:off x="8695660" y="6356350"/>
            <a:ext cx="2743200" cy="365125"/>
          </a:xfrm>
        </p:spPr>
        <p:txBody>
          <a:bodyPr vert="horz" lIns="91440" tIns="45720" rIns="91440" bIns="45720" rtlCol="0" anchor="ctr">
            <a:normAutofit/>
          </a:bodyPr>
          <a:lstStyle/>
          <a:p>
            <a:pPr>
              <a:spcAft>
                <a:spcPts val="600"/>
              </a:spcAft>
            </a:pPr>
            <a:fld id="{80A81C14-33F8-BE40-BDED-F272C5E24441}" type="slidenum">
              <a:rPr lang="en-US" smtClean="0"/>
              <a:pPr>
                <a:spcAft>
                  <a:spcPts val="600"/>
                </a:spcAft>
              </a:pPr>
              <a:t>42</a:t>
            </a:fld>
            <a:endParaRPr lang="en-US" dirty="0"/>
          </a:p>
        </p:txBody>
      </p:sp>
      <p:sp>
        <p:nvSpPr>
          <p:cNvPr id="3" name="Footer Placeholder 2">
            <a:extLst>
              <a:ext uri="{FF2B5EF4-FFF2-40B4-BE49-F238E27FC236}">
                <a16:creationId xmlns:a16="http://schemas.microsoft.com/office/drawing/2014/main" id="{80DD56D7-C56C-3577-1200-744006B1BB85}"/>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a:spcAft>
                <a:spcPts val="600"/>
              </a:spcAft>
            </a:pPr>
            <a:r>
              <a:rPr lang="en-US" kern="1200" spc="300" dirty="0">
                <a:latin typeface="+mn-lt"/>
                <a:ea typeface="+mn-ea"/>
                <a:cs typeface="+mn-cs"/>
              </a:rPr>
              <a:t>AMERIHEALTH CARITAS  |  PROPRIETARY AND CONFIDENTIAL  </a:t>
            </a:r>
          </a:p>
        </p:txBody>
      </p:sp>
      <p:sp>
        <p:nvSpPr>
          <p:cNvPr id="4" name="Title 3">
            <a:extLst>
              <a:ext uri="{FF2B5EF4-FFF2-40B4-BE49-F238E27FC236}">
                <a16:creationId xmlns:a16="http://schemas.microsoft.com/office/drawing/2014/main" id="{378AA2F7-7D14-8ED3-3A28-B351A5013B4B}"/>
              </a:ext>
            </a:extLst>
          </p:cNvPr>
          <p:cNvSpPr>
            <a:spLocks noGrp="1"/>
          </p:cNvSpPr>
          <p:nvPr>
            <p:ph type="title"/>
          </p:nvPr>
        </p:nvSpPr>
        <p:spPr>
          <a:xfrm>
            <a:off x="614916" y="738888"/>
            <a:ext cx="5481084" cy="659220"/>
          </a:xfrm>
        </p:spPr>
        <p:txBody>
          <a:bodyPr vert="horz" lIns="91440" tIns="45720" rIns="91440" bIns="45720" rtlCol="0" anchor="ctr">
            <a:normAutofit fontScale="90000"/>
          </a:bodyPr>
          <a:lstStyle/>
          <a:p>
            <a:r>
              <a:rPr lang="en-US" sz="2500" kern="1200" dirty="0">
                <a:latin typeface="+mj-lt"/>
                <a:ea typeface="+mj-ea"/>
                <a:cs typeface="+mj-cs"/>
              </a:rPr>
              <a:t> </a:t>
            </a:r>
            <a:r>
              <a:rPr lang="en-US" kern="1200" dirty="0">
                <a:latin typeface="+mj-lt"/>
                <a:ea typeface="+mj-ea"/>
                <a:cs typeface="+mj-cs"/>
              </a:rPr>
              <a:t>Actions to Support Accessible Care</a:t>
            </a:r>
          </a:p>
        </p:txBody>
      </p:sp>
      <p:sp>
        <p:nvSpPr>
          <p:cNvPr id="8" name="TextBox 7">
            <a:extLst>
              <a:ext uri="{FF2B5EF4-FFF2-40B4-BE49-F238E27FC236}">
                <a16:creationId xmlns:a16="http://schemas.microsoft.com/office/drawing/2014/main" id="{08819FF1-A834-E65C-2C3F-7799C4622136}"/>
              </a:ext>
            </a:extLst>
          </p:cNvPr>
          <p:cNvSpPr txBox="1"/>
          <p:nvPr/>
        </p:nvSpPr>
        <p:spPr>
          <a:xfrm>
            <a:off x="5986463" y="510363"/>
            <a:ext cx="5800725" cy="1046975"/>
          </a:xfrm>
          <a:prstGeom prst="rect">
            <a:avLst/>
          </a:prstGeom>
        </p:spPr>
        <p:txBody>
          <a:bodyPr vert="horz" lIns="91440" tIns="45720" rIns="91440" bIns="45720" rtlCol="0">
            <a:normAutofit/>
          </a:bodyPr>
          <a:lstStyle/>
          <a:p>
            <a:pPr>
              <a:lnSpc>
                <a:spcPts val="2400"/>
              </a:lnSpc>
              <a:spcBef>
                <a:spcPts val="1000"/>
              </a:spcBef>
            </a:pPr>
            <a:r>
              <a:rPr lang="en-US" sz="1600" b="1" i="1" dirty="0">
                <a:solidFill>
                  <a:schemeClr val="bg1"/>
                </a:solidFill>
                <a:latin typeface="Aptos Display" panose="020B0004020202020204" pitchFamily="34" charset="0"/>
              </a:rPr>
              <a:t>Accessible care is supported when providers are equipped with training, tools, and clear processes to respond to patients’ communication and accommodation needs.</a:t>
            </a:r>
          </a:p>
        </p:txBody>
      </p:sp>
      <p:graphicFrame>
        <p:nvGraphicFramePr>
          <p:cNvPr id="5" name="Table 4">
            <a:extLst>
              <a:ext uri="{FF2B5EF4-FFF2-40B4-BE49-F238E27FC236}">
                <a16:creationId xmlns:a16="http://schemas.microsoft.com/office/drawing/2014/main" id="{927FA38F-C065-6A64-3D17-1B894E3FE063}"/>
              </a:ext>
            </a:extLst>
          </p:cNvPr>
          <p:cNvGraphicFramePr>
            <a:graphicFrameLocks noGrp="1"/>
          </p:cNvGraphicFramePr>
          <p:nvPr>
            <p:extLst>
              <p:ext uri="{D42A27DB-BD31-4B8C-83A1-F6EECF244321}">
                <p14:modId xmlns:p14="http://schemas.microsoft.com/office/powerpoint/2010/main" val="4221034061"/>
              </p:ext>
            </p:extLst>
          </p:nvPr>
        </p:nvGraphicFramePr>
        <p:xfrm>
          <a:off x="596643" y="2215229"/>
          <a:ext cx="10779640" cy="4050452"/>
        </p:xfrm>
        <a:graphic>
          <a:graphicData uri="http://schemas.openxmlformats.org/drawingml/2006/table">
            <a:tbl>
              <a:tblPr>
                <a:solidFill>
                  <a:schemeClr val="accent1">
                    <a:lumMod val="20000"/>
                    <a:lumOff val="80000"/>
                  </a:schemeClr>
                </a:solidFill>
                <a:tableStyleId>{616DA210-FB5B-4158-B5E0-FEB733F419BA}</a:tableStyleId>
              </a:tblPr>
              <a:tblGrid>
                <a:gridCol w="3233342">
                  <a:extLst>
                    <a:ext uri="{9D8B030D-6E8A-4147-A177-3AD203B41FA5}">
                      <a16:colId xmlns:a16="http://schemas.microsoft.com/office/drawing/2014/main" val="513905812"/>
                    </a:ext>
                  </a:extLst>
                </a:gridCol>
                <a:gridCol w="7546298">
                  <a:extLst>
                    <a:ext uri="{9D8B030D-6E8A-4147-A177-3AD203B41FA5}">
                      <a16:colId xmlns:a16="http://schemas.microsoft.com/office/drawing/2014/main" val="4142013092"/>
                    </a:ext>
                  </a:extLst>
                </a:gridCol>
              </a:tblGrid>
              <a:tr h="452712">
                <a:tc>
                  <a:txBody>
                    <a:bodyPr/>
                    <a:lstStyle/>
                    <a:p>
                      <a:pPr>
                        <a:buNone/>
                      </a:pPr>
                      <a:r>
                        <a:rPr lang="en-US" sz="1800" b="1" cap="none" spc="0" dirty="0">
                          <a:solidFill>
                            <a:schemeClr val="tx1"/>
                          </a:solidFill>
                          <a:effectLst/>
                        </a:rPr>
                        <a:t>Focus Area</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b="1" cap="none" spc="0" dirty="0">
                          <a:solidFill>
                            <a:schemeClr val="tx1"/>
                          </a:solidFill>
                          <a:effectLst/>
                        </a:rPr>
                        <a:t>How Providers Are Supported</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002200595"/>
                  </a:ext>
                </a:extLst>
              </a:tr>
              <a:tr h="719548">
                <a:tc>
                  <a:txBody>
                    <a:bodyPr/>
                    <a:lstStyle/>
                    <a:p>
                      <a:pPr>
                        <a:buNone/>
                      </a:pPr>
                      <a:r>
                        <a:rPr lang="en-US" sz="1800" b="1" cap="none" spc="0" dirty="0">
                          <a:solidFill>
                            <a:schemeClr val="tx1"/>
                          </a:solidFill>
                          <a:effectLst/>
                        </a:rPr>
                        <a:t>Training &amp; Education</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dirty="0">
                          <a:solidFill>
                            <a:schemeClr val="tx1"/>
                          </a:solidFill>
                          <a:effectLst/>
                        </a:rPr>
                        <a:t>Ongoing education on accessible communication, accommodations, and use of auxiliary aids and services.</a:t>
                      </a: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515759056"/>
                  </a:ext>
                </a:extLst>
              </a:tr>
              <a:tr h="719548">
                <a:tc>
                  <a:txBody>
                    <a:bodyPr/>
                    <a:lstStyle/>
                    <a:p>
                      <a:pPr>
                        <a:buNone/>
                      </a:pPr>
                      <a:r>
                        <a:rPr lang="en-US" sz="1800" b="1" cap="none" spc="0" dirty="0">
                          <a:solidFill>
                            <a:schemeClr val="tx1"/>
                          </a:solidFill>
                          <a:effectLst/>
                        </a:rPr>
                        <a:t>Clear Processes</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dirty="0">
                          <a:solidFill>
                            <a:schemeClr val="tx1"/>
                          </a:solidFill>
                          <a:effectLst/>
                        </a:rPr>
                        <a:t>Establish protocols for identifying, documenting, and responding to accommodation and communication needs.</a:t>
                      </a: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353659851"/>
                  </a:ext>
                </a:extLst>
              </a:tr>
              <a:tr h="719548">
                <a:tc>
                  <a:txBody>
                    <a:bodyPr/>
                    <a:lstStyle/>
                    <a:p>
                      <a:pPr>
                        <a:buNone/>
                      </a:pPr>
                      <a:r>
                        <a:rPr lang="en-US" sz="1800" b="1" cap="none" spc="0" dirty="0">
                          <a:solidFill>
                            <a:schemeClr val="tx1"/>
                          </a:solidFill>
                          <a:effectLst/>
                        </a:rPr>
                        <a:t>Care Team </a:t>
                      </a:r>
                    </a:p>
                    <a:p>
                      <a:pPr>
                        <a:buNone/>
                      </a:pPr>
                      <a:r>
                        <a:rPr lang="en-US" sz="1800" b="1" cap="none" spc="0" dirty="0">
                          <a:solidFill>
                            <a:schemeClr val="tx1"/>
                          </a:solidFill>
                          <a:effectLst/>
                        </a:rPr>
                        <a:t>Collaboration</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dirty="0">
                          <a:solidFill>
                            <a:schemeClr val="tx1"/>
                          </a:solidFill>
                          <a:effectLst/>
                        </a:rPr>
                        <a:t>Partner with care teams, specialists, and community resources to support patient access.</a:t>
                      </a: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395920446"/>
                  </a:ext>
                </a:extLst>
              </a:tr>
              <a:tr h="719548">
                <a:tc>
                  <a:txBody>
                    <a:bodyPr/>
                    <a:lstStyle/>
                    <a:p>
                      <a:pPr>
                        <a:buNone/>
                      </a:pPr>
                      <a:r>
                        <a:rPr lang="en-US" sz="1800" b="1" cap="none" spc="0" dirty="0">
                          <a:solidFill>
                            <a:schemeClr val="tx1"/>
                          </a:solidFill>
                          <a:effectLst/>
                        </a:rPr>
                        <a:t>Patient Partnership</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dirty="0">
                          <a:solidFill>
                            <a:schemeClr val="tx1"/>
                          </a:solidFill>
                          <a:effectLst/>
                        </a:rPr>
                        <a:t>Involve patients in identifying effective accommodations and communication preferences.</a:t>
                      </a: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054555999"/>
                  </a:ext>
                </a:extLst>
              </a:tr>
              <a:tr h="719548">
                <a:tc>
                  <a:txBody>
                    <a:bodyPr/>
                    <a:lstStyle/>
                    <a:p>
                      <a:pPr>
                        <a:buNone/>
                      </a:pPr>
                      <a:r>
                        <a:rPr lang="en-US" sz="1800" b="1" cap="none" spc="0" dirty="0">
                          <a:solidFill>
                            <a:schemeClr val="tx1"/>
                          </a:solidFill>
                          <a:effectLst/>
                        </a:rPr>
                        <a:t>Data &amp; Coordination</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dirty="0">
                          <a:solidFill>
                            <a:schemeClr val="tx1"/>
                          </a:solidFill>
                          <a:effectLst/>
                        </a:rPr>
                        <a:t>Share information about available auxiliary aids and accessibility options to support continuity of care.</a:t>
                      </a: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01064960"/>
                  </a:ext>
                </a:extLst>
              </a:tr>
            </a:tbl>
          </a:graphicData>
        </a:graphic>
      </p:graphicFrame>
      <p:sp>
        <p:nvSpPr>
          <p:cNvPr id="9" name="Arrow: Right 8">
            <a:extLst>
              <a:ext uri="{FF2B5EF4-FFF2-40B4-BE49-F238E27FC236}">
                <a16:creationId xmlns:a16="http://schemas.microsoft.com/office/drawing/2014/main" id="{3E96384C-3146-8266-2C82-9C57F15A5AE1}"/>
              </a:ext>
            </a:extLst>
          </p:cNvPr>
          <p:cNvSpPr/>
          <p:nvPr/>
        </p:nvSpPr>
        <p:spPr>
          <a:xfrm>
            <a:off x="2960911" y="2846546"/>
            <a:ext cx="587829"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Right 10">
            <a:extLst>
              <a:ext uri="{FF2B5EF4-FFF2-40B4-BE49-F238E27FC236}">
                <a16:creationId xmlns:a16="http://schemas.microsoft.com/office/drawing/2014/main" id="{E0331367-84C7-A426-84EF-064CBC237685}"/>
              </a:ext>
            </a:extLst>
          </p:cNvPr>
          <p:cNvSpPr/>
          <p:nvPr/>
        </p:nvSpPr>
        <p:spPr>
          <a:xfrm>
            <a:off x="2960912" y="3488885"/>
            <a:ext cx="587829"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row: Right 12">
            <a:extLst>
              <a:ext uri="{FF2B5EF4-FFF2-40B4-BE49-F238E27FC236}">
                <a16:creationId xmlns:a16="http://schemas.microsoft.com/office/drawing/2014/main" id="{0D53B78A-F8EA-1D13-50CB-53C1A44F3B22}"/>
              </a:ext>
            </a:extLst>
          </p:cNvPr>
          <p:cNvSpPr/>
          <p:nvPr/>
        </p:nvSpPr>
        <p:spPr>
          <a:xfrm>
            <a:off x="2960912" y="4182812"/>
            <a:ext cx="587829"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a:extLst>
              <a:ext uri="{FF2B5EF4-FFF2-40B4-BE49-F238E27FC236}">
                <a16:creationId xmlns:a16="http://schemas.microsoft.com/office/drawing/2014/main" id="{3D89D55D-059B-4F7F-196E-57ED70DB2928}"/>
              </a:ext>
            </a:extLst>
          </p:cNvPr>
          <p:cNvSpPr/>
          <p:nvPr/>
        </p:nvSpPr>
        <p:spPr>
          <a:xfrm>
            <a:off x="2960912" y="4962979"/>
            <a:ext cx="587829"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a:extLst>
              <a:ext uri="{FF2B5EF4-FFF2-40B4-BE49-F238E27FC236}">
                <a16:creationId xmlns:a16="http://schemas.microsoft.com/office/drawing/2014/main" id="{556B37FD-C4D8-F7AE-D036-7C5459A27762}"/>
              </a:ext>
            </a:extLst>
          </p:cNvPr>
          <p:cNvSpPr/>
          <p:nvPr/>
        </p:nvSpPr>
        <p:spPr>
          <a:xfrm>
            <a:off x="2960913" y="5625216"/>
            <a:ext cx="587829"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1917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4A8EA-F10A-52F8-FC40-AF7DCDD13B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95A672-F148-D9D6-D91F-BC99A1AB5038}"/>
              </a:ext>
            </a:extLst>
          </p:cNvPr>
          <p:cNvSpPr>
            <a:spLocks noGrp="1"/>
          </p:cNvSpPr>
          <p:nvPr>
            <p:ph type="title"/>
          </p:nvPr>
        </p:nvSpPr>
        <p:spPr>
          <a:xfrm>
            <a:off x="1319609" y="2483375"/>
            <a:ext cx="4406277" cy="1354830"/>
          </a:xfrm>
        </p:spPr>
        <p:txBody>
          <a:bodyPr/>
          <a:lstStyle/>
          <a:p>
            <a:r>
              <a:rPr lang="en-US" dirty="0"/>
              <a:t>Key Takeaways</a:t>
            </a:r>
          </a:p>
        </p:txBody>
      </p:sp>
      <p:sp>
        <p:nvSpPr>
          <p:cNvPr id="3" name="Footer Placeholder 2">
            <a:extLst>
              <a:ext uri="{FF2B5EF4-FFF2-40B4-BE49-F238E27FC236}">
                <a16:creationId xmlns:a16="http://schemas.microsoft.com/office/drawing/2014/main" id="{AA2774B0-E53E-7654-592A-2CC027CA8960}"/>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A18730F2-0C69-26A1-0C4B-4D2344488FE3}"/>
              </a:ext>
            </a:extLst>
          </p:cNvPr>
          <p:cNvSpPr>
            <a:spLocks noGrp="1"/>
          </p:cNvSpPr>
          <p:nvPr>
            <p:ph type="sldNum" sz="quarter" idx="12"/>
          </p:nvPr>
        </p:nvSpPr>
        <p:spPr/>
        <p:txBody>
          <a:bodyPr/>
          <a:lstStyle/>
          <a:p>
            <a:fld id="{80A81C14-33F8-BE40-BDED-F272C5E24441}" type="slidenum">
              <a:rPr lang="en-US" smtClean="0"/>
              <a:pPr/>
              <a:t>43</a:t>
            </a:fld>
            <a:endParaRPr lang="en-US" dirty="0"/>
          </a:p>
        </p:txBody>
      </p:sp>
      <p:sp>
        <p:nvSpPr>
          <p:cNvPr id="7" name="TextBox 6">
            <a:extLst>
              <a:ext uri="{FF2B5EF4-FFF2-40B4-BE49-F238E27FC236}">
                <a16:creationId xmlns:a16="http://schemas.microsoft.com/office/drawing/2014/main" id="{8B5F8988-B9E1-B5AD-5FF5-08789C00B7F2}"/>
              </a:ext>
            </a:extLst>
          </p:cNvPr>
          <p:cNvSpPr txBox="1"/>
          <p:nvPr/>
        </p:nvSpPr>
        <p:spPr>
          <a:xfrm>
            <a:off x="6820422" y="1006047"/>
            <a:ext cx="4891414" cy="1754326"/>
          </a:xfrm>
          <a:prstGeom prst="rect">
            <a:avLst/>
          </a:prstGeom>
          <a:noFill/>
        </p:spPr>
        <p:txBody>
          <a:bodyPr wrap="square">
            <a:spAutoFit/>
          </a:bodyPr>
          <a:lstStyle/>
          <a:p>
            <a:pPr marL="285750" indent="-285750">
              <a:buFont typeface="Wingdings" panose="05000000000000000000" pitchFamily="2" charset="2"/>
              <a:buChar char="ü"/>
            </a:pPr>
            <a:r>
              <a:rPr lang="en-US" dirty="0"/>
              <a:t>Providers help ensure clear communication and access to care by using auxiliary aids and services as needed. Sharing this information makes it easier to match patients with practices suited to their accessibility and communication needs.</a:t>
            </a:r>
          </a:p>
        </p:txBody>
      </p:sp>
      <p:sp>
        <p:nvSpPr>
          <p:cNvPr id="10" name="TextBox 9">
            <a:extLst>
              <a:ext uri="{FF2B5EF4-FFF2-40B4-BE49-F238E27FC236}">
                <a16:creationId xmlns:a16="http://schemas.microsoft.com/office/drawing/2014/main" id="{FA9C3F22-A5DB-4261-1491-3658A8885909}"/>
              </a:ext>
            </a:extLst>
          </p:cNvPr>
          <p:cNvSpPr txBox="1"/>
          <p:nvPr/>
        </p:nvSpPr>
        <p:spPr>
          <a:xfrm>
            <a:off x="6820422" y="3217029"/>
            <a:ext cx="4891414" cy="2308324"/>
          </a:xfrm>
          <a:prstGeom prst="rect">
            <a:avLst/>
          </a:prstGeom>
          <a:noFill/>
        </p:spPr>
        <p:txBody>
          <a:bodyPr wrap="square">
            <a:spAutoFit/>
          </a:bodyPr>
          <a:lstStyle/>
          <a:p>
            <a:pPr marL="285750" indent="-285750">
              <a:buFont typeface="Wingdings" panose="05000000000000000000" pitchFamily="2" charset="2"/>
              <a:buChar char="ü"/>
            </a:pPr>
            <a:r>
              <a:rPr lang="en-US" dirty="0"/>
              <a:t>Providers demonstrate disability competency by ensuring accessible exam rooms, respecting patient communication preferences, using person-centered language, conducting thorough assessments that avoid assumptions, and clearly documenting accommodation needs for future visits. </a:t>
            </a:r>
          </a:p>
        </p:txBody>
      </p:sp>
    </p:spTree>
    <p:extLst>
      <p:ext uri="{BB962C8B-B14F-4D97-AF65-F5344CB8AC3E}">
        <p14:creationId xmlns:p14="http://schemas.microsoft.com/office/powerpoint/2010/main" val="25256224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7C2F7-EF6B-E10C-C0A8-192043F2686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090E406-858D-F999-C911-596A739C189A}"/>
              </a:ext>
            </a:extLst>
          </p:cNvPr>
          <p:cNvSpPr>
            <a:spLocks noGrp="1"/>
          </p:cNvSpPr>
          <p:nvPr>
            <p:ph type="body" sz="quarter" idx="10"/>
          </p:nvPr>
        </p:nvSpPr>
        <p:spPr>
          <a:xfrm>
            <a:off x="727404" y="2537673"/>
            <a:ext cx="6587796" cy="1103968"/>
          </a:xfrm>
        </p:spPr>
        <p:txBody>
          <a:bodyPr>
            <a:normAutofit lnSpcReduction="10000"/>
          </a:bodyPr>
          <a:lstStyle/>
          <a:p>
            <a:r>
              <a:rPr lang="en-US" dirty="0"/>
              <a:t>Language Services in Patient Care</a:t>
            </a:r>
          </a:p>
        </p:txBody>
      </p:sp>
      <p:sp>
        <p:nvSpPr>
          <p:cNvPr id="3" name="Footer Placeholder 2">
            <a:extLst>
              <a:ext uri="{FF2B5EF4-FFF2-40B4-BE49-F238E27FC236}">
                <a16:creationId xmlns:a16="http://schemas.microsoft.com/office/drawing/2014/main" id="{E63142E1-C264-C86F-290E-C97204C5461B}"/>
              </a:ext>
            </a:extLst>
          </p:cNvPr>
          <p:cNvSpPr>
            <a:spLocks noGrp="1"/>
          </p:cNvSpPr>
          <p:nvPr>
            <p:ph type="ftr" sz="quarter" idx="4294967295"/>
          </p:nvPr>
        </p:nvSpPr>
        <p:spPr>
          <a:xfrm>
            <a:off x="0" y="6356350"/>
            <a:ext cx="7315200" cy="365125"/>
          </a:xfrm>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4A26AA9B-8A95-2DF3-D12C-E733B03D047D}"/>
              </a:ext>
            </a:extLst>
          </p:cNvPr>
          <p:cNvSpPr>
            <a:spLocks noGrp="1"/>
          </p:cNvSpPr>
          <p:nvPr>
            <p:ph type="sldNum" sz="quarter" idx="4294967295"/>
          </p:nvPr>
        </p:nvSpPr>
        <p:spPr>
          <a:xfrm>
            <a:off x="9448800" y="6356350"/>
            <a:ext cx="2743200" cy="365125"/>
          </a:xfrm>
        </p:spPr>
        <p:txBody>
          <a:bodyPr/>
          <a:lstStyle/>
          <a:p>
            <a:fld id="{80A81C14-33F8-BE40-BDED-F272C5E24441}" type="slidenum">
              <a:rPr lang="en-US" smtClean="0"/>
              <a:pPr/>
              <a:t>44</a:t>
            </a:fld>
            <a:endParaRPr lang="en-US" dirty="0"/>
          </a:p>
        </p:txBody>
      </p:sp>
      <p:sp>
        <p:nvSpPr>
          <p:cNvPr id="6" name="TextBox 5">
            <a:extLst>
              <a:ext uri="{FF2B5EF4-FFF2-40B4-BE49-F238E27FC236}">
                <a16:creationId xmlns:a16="http://schemas.microsoft.com/office/drawing/2014/main" id="{1F543152-A236-3C73-F6E3-1DA66AE341CA}"/>
              </a:ext>
            </a:extLst>
          </p:cNvPr>
          <p:cNvSpPr txBox="1"/>
          <p:nvPr/>
        </p:nvSpPr>
        <p:spPr>
          <a:xfrm>
            <a:off x="564566" y="4075665"/>
            <a:ext cx="5648344" cy="646331"/>
          </a:xfrm>
          <a:prstGeom prst="rect">
            <a:avLst/>
          </a:prstGeom>
          <a:noFill/>
        </p:spPr>
        <p:txBody>
          <a:bodyPr wrap="square">
            <a:spAutoFit/>
          </a:bodyPr>
          <a:lstStyle/>
          <a:p>
            <a:pPr algn="ctr"/>
            <a:r>
              <a:rPr lang="en-US" i="1" dirty="0">
                <a:solidFill>
                  <a:schemeClr val="bg1"/>
                </a:solidFill>
              </a:rPr>
              <a:t>Supporting effective communication for patients with limited English proficiency and communication needs</a:t>
            </a:r>
          </a:p>
        </p:txBody>
      </p:sp>
    </p:spTree>
    <p:extLst>
      <p:ext uri="{BB962C8B-B14F-4D97-AF65-F5344CB8AC3E}">
        <p14:creationId xmlns:p14="http://schemas.microsoft.com/office/powerpoint/2010/main" val="36335825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5A7B0-39F6-C990-33CB-49DD3BAEE66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67EA8B-AAAC-36C1-CE8C-4EC63B498889}"/>
              </a:ext>
            </a:extLst>
          </p:cNvPr>
          <p:cNvSpPr>
            <a:spLocks noGrp="1"/>
          </p:cNvSpPr>
          <p:nvPr>
            <p:ph type="sldNum" sz="quarter" idx="12"/>
          </p:nvPr>
        </p:nvSpPr>
        <p:spPr/>
        <p:txBody>
          <a:bodyPr/>
          <a:lstStyle/>
          <a:p>
            <a:fld id="{80A81C14-33F8-BE40-BDED-F272C5E24441}" type="slidenum">
              <a:rPr lang="en-US" smtClean="0"/>
              <a:pPr/>
              <a:t>45</a:t>
            </a:fld>
            <a:endParaRPr lang="en-US" dirty="0"/>
          </a:p>
        </p:txBody>
      </p:sp>
      <p:sp>
        <p:nvSpPr>
          <p:cNvPr id="3" name="Footer Placeholder 2">
            <a:extLst>
              <a:ext uri="{FF2B5EF4-FFF2-40B4-BE49-F238E27FC236}">
                <a16:creationId xmlns:a16="http://schemas.microsoft.com/office/drawing/2014/main" id="{0FEF8BA8-AB0B-D3DB-5199-185704CF772E}"/>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3944DA6F-8C34-F045-00E2-85506BE38385}"/>
              </a:ext>
            </a:extLst>
          </p:cNvPr>
          <p:cNvSpPr>
            <a:spLocks noGrp="1"/>
          </p:cNvSpPr>
          <p:nvPr>
            <p:ph type="title"/>
          </p:nvPr>
        </p:nvSpPr>
        <p:spPr>
          <a:xfrm>
            <a:off x="614915" y="738888"/>
            <a:ext cx="8471935" cy="659220"/>
          </a:xfrm>
        </p:spPr>
        <p:txBody>
          <a:bodyPr>
            <a:normAutofit/>
          </a:bodyPr>
          <a:lstStyle/>
          <a:p>
            <a:r>
              <a:rPr lang="en-US" dirty="0">
                <a:ea typeface="Calibri" panose="020F0502020204030204" pitchFamily="34" charset="0"/>
                <a:cs typeface="Calibri" panose="020F0502020204030204" pitchFamily="34" charset="0"/>
              </a:rPr>
              <a:t>Interpretation and Translation Services</a:t>
            </a:r>
            <a:endParaRPr lang="en-US" dirty="0"/>
          </a:p>
        </p:txBody>
      </p:sp>
      <p:pic>
        <p:nvPicPr>
          <p:cNvPr id="5" name="Picture 4">
            <a:extLst>
              <a:ext uri="{FF2B5EF4-FFF2-40B4-BE49-F238E27FC236}">
                <a16:creationId xmlns:a16="http://schemas.microsoft.com/office/drawing/2014/main" id="{36364CB6-309D-CDFF-9600-AE4797EF83A8}"/>
              </a:ext>
            </a:extLst>
          </p:cNvPr>
          <p:cNvPicPr>
            <a:picLocks noChangeAspect="1"/>
          </p:cNvPicPr>
          <p:nvPr/>
        </p:nvPicPr>
        <p:blipFill>
          <a:blip r:embed="rId3"/>
          <a:stretch>
            <a:fillRect/>
          </a:stretch>
        </p:blipFill>
        <p:spPr>
          <a:xfrm>
            <a:off x="5469399" y="2692439"/>
            <a:ext cx="5709572" cy="2247745"/>
          </a:xfrm>
          <a:prstGeom prst="rect">
            <a:avLst/>
          </a:prstGeom>
        </p:spPr>
      </p:pic>
      <p:sp>
        <p:nvSpPr>
          <p:cNvPr id="8" name="Text Placeholder 17">
            <a:extLst>
              <a:ext uri="{FF2B5EF4-FFF2-40B4-BE49-F238E27FC236}">
                <a16:creationId xmlns:a16="http://schemas.microsoft.com/office/drawing/2014/main" id="{41471988-9AA7-72C3-076A-D6BE421D351B}"/>
              </a:ext>
            </a:extLst>
          </p:cNvPr>
          <p:cNvSpPr txBox="1">
            <a:spLocks/>
          </p:cNvSpPr>
          <p:nvPr/>
        </p:nvSpPr>
        <p:spPr>
          <a:xfrm>
            <a:off x="318939" y="2024580"/>
            <a:ext cx="11554122" cy="3266039"/>
          </a:xfrm>
          <a:prstGeom prst="rect">
            <a:avLst/>
          </a:prstGeom>
        </p:spPr>
        <p:txBody>
          <a:bodyPr/>
          <a:lstStyle>
            <a:lvl1pPr marL="228600" indent="-228600" algn="l" defTabSz="914400" rtl="0" eaLnBrk="1" latinLnBrk="0" hangingPunct="1">
              <a:lnSpc>
                <a:spcPct val="90000"/>
              </a:lnSpc>
              <a:spcBef>
                <a:spcPts val="1000"/>
              </a:spcBef>
              <a:buFont typeface="Calibri"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alibri"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marL="0" indent="0">
              <a:buNone/>
            </a:pPr>
            <a:r>
              <a:rPr lang="en-US" sz="2000" dirty="0">
                <a:ea typeface="Calibri" panose="020F0502020204030204" pitchFamily="34" charset="0"/>
                <a:cs typeface="Calibri" panose="020F0502020204030204" pitchFamily="34" charset="0"/>
              </a:rPr>
              <a:t>Language services help patients understand information, participate in care decisions, and receive equitable, patient‑centered care.</a:t>
            </a:r>
          </a:p>
          <a:p>
            <a:pPr marL="0" indent="0">
              <a:buNone/>
            </a:pPr>
            <a:r>
              <a:rPr lang="en-US" sz="1800" dirty="0">
                <a:ea typeface="Calibri" panose="020F0502020204030204" pitchFamily="34" charset="0"/>
                <a:cs typeface="Calibri" panose="020F0502020204030204" pitchFamily="34" charset="0"/>
              </a:rPr>
              <a:t>Interpretation Services (spoken communication)</a:t>
            </a:r>
          </a:p>
          <a:p>
            <a:pPr lvl="1"/>
            <a:r>
              <a:rPr lang="en-US" sz="1600" dirty="0">
                <a:ea typeface="Calibri" panose="020F0502020204030204" pitchFamily="34" charset="0"/>
                <a:cs typeface="Calibri" panose="020F0502020204030204" pitchFamily="34" charset="0"/>
              </a:rPr>
              <a:t>Video interpretation</a:t>
            </a:r>
          </a:p>
          <a:p>
            <a:pPr lvl="1"/>
            <a:r>
              <a:rPr lang="en-US" sz="1600" dirty="0">
                <a:ea typeface="Calibri" panose="020F0502020204030204" pitchFamily="34" charset="0"/>
                <a:cs typeface="Calibri" panose="020F0502020204030204" pitchFamily="34" charset="0"/>
              </a:rPr>
              <a:t>Telephonic interpretation</a:t>
            </a:r>
          </a:p>
          <a:p>
            <a:pPr lvl="1"/>
            <a:r>
              <a:rPr lang="en-US" sz="1600" dirty="0">
                <a:ea typeface="Calibri" panose="020F0502020204030204" pitchFamily="34" charset="0"/>
                <a:cs typeface="Calibri" panose="020F0502020204030204" pitchFamily="34" charset="0"/>
              </a:rPr>
              <a:t>On‑site interpretation</a:t>
            </a:r>
          </a:p>
          <a:p>
            <a:pPr lvl="1"/>
            <a:r>
              <a:rPr lang="en-US" sz="1600" dirty="0">
                <a:ea typeface="Calibri" panose="020F0502020204030204" pitchFamily="34" charset="0"/>
                <a:cs typeface="Calibri" panose="020F0502020204030204" pitchFamily="34" charset="0"/>
              </a:rPr>
              <a:t>American Sign Language (ASL)</a:t>
            </a:r>
          </a:p>
          <a:p>
            <a:pPr marL="0" indent="0">
              <a:buNone/>
            </a:pPr>
            <a:r>
              <a:rPr lang="en-US" sz="1800" dirty="0">
                <a:ea typeface="Calibri" panose="020F0502020204030204" pitchFamily="34" charset="0"/>
                <a:cs typeface="Calibri" panose="020F0502020204030204" pitchFamily="34" charset="0"/>
              </a:rPr>
              <a:t>Translation Services (written communication)</a:t>
            </a:r>
          </a:p>
          <a:p>
            <a:pPr lvl="1"/>
            <a:r>
              <a:rPr lang="en-US" sz="1600" dirty="0">
                <a:ea typeface="Calibri" panose="020F0502020204030204" pitchFamily="34" charset="0"/>
                <a:cs typeface="Calibri" panose="020F0502020204030204" pitchFamily="34" charset="0"/>
              </a:rPr>
              <a:t>Member materials</a:t>
            </a:r>
          </a:p>
          <a:p>
            <a:pPr lvl="1"/>
            <a:r>
              <a:rPr lang="en-US" sz="1600" dirty="0">
                <a:ea typeface="Calibri" panose="020F0502020204030204" pitchFamily="34" charset="0"/>
                <a:cs typeface="Calibri" panose="020F0502020204030204" pitchFamily="34" charset="0"/>
              </a:rPr>
              <a:t>Letters and notices</a:t>
            </a:r>
          </a:p>
          <a:p>
            <a:pPr lvl="1"/>
            <a:r>
              <a:rPr lang="en-US" sz="1600" dirty="0">
                <a:ea typeface="Calibri" panose="020F0502020204030204" pitchFamily="34" charset="0"/>
                <a:cs typeface="Calibri" panose="020F0502020204030204" pitchFamily="34" charset="0"/>
              </a:rPr>
              <a:t>Forms and written instructions</a:t>
            </a:r>
          </a:p>
          <a:p>
            <a:pPr marL="0" indent="0" algn="ctr">
              <a:buNone/>
            </a:pPr>
            <a:r>
              <a:rPr lang="en-US" sz="2000" b="1" i="1" dirty="0">
                <a:ea typeface="Calibri" panose="020F0502020204030204" pitchFamily="34" charset="0"/>
                <a:cs typeface="Calibri" panose="020F0502020204030204" pitchFamily="34" charset="0"/>
              </a:rPr>
              <a:t>Interpretation and translation services should be used whenever a language barrier may affect a patient’s ability to understand or communicate during care.</a:t>
            </a:r>
            <a:r>
              <a:rPr lang="en-US" sz="2000" b="1" i="1" dirty="0">
                <a:solidFill>
                  <a:schemeClr val="accent3"/>
                </a:solidFill>
                <a:ea typeface="Calibri" panose="020F0502020204030204" pitchFamily="34" charset="0"/>
                <a:cs typeface="Calibri" panose="020F0502020204030204" pitchFamily="34" charset="0"/>
              </a:rPr>
              <a:t> </a:t>
            </a:r>
          </a:p>
          <a:p>
            <a:pPr marL="0" indent="0">
              <a:buNone/>
            </a:pPr>
            <a:endParaRPr lang="en-US" sz="2000" dirty="0">
              <a:solidFill>
                <a:schemeClr val="accent3"/>
              </a:solidFill>
              <a:ea typeface="Calibri" panose="020F0502020204030204" pitchFamily="34" charset="0"/>
              <a:cs typeface="Calibri" panose="020F0502020204030204" pitchFamily="34" charset="0"/>
            </a:endParaRPr>
          </a:p>
          <a:p>
            <a:pPr marL="0" indent="0">
              <a:buNone/>
            </a:pPr>
            <a:endParaRPr lang="en-US" sz="2000"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663218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ubtitle"/>
          <p:cNvSpPr txBox="1"/>
          <p:nvPr/>
        </p:nvSpPr>
        <p:spPr>
          <a:xfrm>
            <a:off x="524256" y="267286"/>
            <a:ext cx="10978525" cy="338554"/>
          </a:xfrm>
          <a:prstGeom prst="rect">
            <a:avLst/>
          </a:prstGeom>
          <a:noFill/>
        </p:spPr>
        <p:txBody>
          <a:bodyPr wrap="square" lIns="91440" tIns="45720" rIns="91440" bIns="4572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110004020202020204"/>
                <a:ea typeface="+mn-ea"/>
                <a:cs typeface="+mn-cs"/>
              </a:rPr>
              <a:t>Language Services in Patient Care</a:t>
            </a:r>
          </a:p>
        </p:txBody>
      </p:sp>
      <p:sp>
        <p:nvSpPr>
          <p:cNvPr id="51" name="Title"/>
          <p:cNvSpPr txBox="1"/>
          <p:nvPr/>
        </p:nvSpPr>
        <p:spPr>
          <a:xfrm>
            <a:off x="524256" y="506483"/>
            <a:ext cx="10978525" cy="707886"/>
          </a:xfrm>
          <a:prstGeom prst="rect">
            <a:avLst/>
          </a:prstGeom>
          <a:noFill/>
        </p:spPr>
        <p:txBody>
          <a:bodyPr wrap="square" lIns="91440" tIns="45720" rIns="91440" bIns="4572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schemeClr val="bg1"/>
                </a:solidFill>
                <a:effectLst/>
                <a:uLnTx/>
                <a:uFillTx/>
                <a:latin typeface="+mj-lt"/>
                <a:ea typeface="+mn-ea"/>
                <a:cs typeface="+mn-cs"/>
              </a:rPr>
              <a:t>Provider Responsibilities </a:t>
            </a:r>
          </a:p>
        </p:txBody>
      </p:sp>
      <p:sp>
        <p:nvSpPr>
          <p:cNvPr id="55" name="TopBg"/>
          <p:cNvSpPr/>
          <p:nvPr/>
        </p:nvSpPr>
        <p:spPr>
          <a:xfrm>
            <a:off x="524256" y="1219200"/>
            <a:ext cx="11143744" cy="2362200"/>
          </a:xfrm>
          <a:prstGeom prst="roundRect">
            <a:avLst>
              <a:gd name="adj" fmla="val 2500"/>
            </a:avLst>
          </a:prstGeom>
          <a:solidFill>
            <a:srgbClr val="EDF2FA"/>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D2B38"/>
              </a:solidFill>
              <a:effectLst/>
              <a:uLnTx/>
              <a:uFillTx/>
              <a:latin typeface="Calibri" panose="02110004020202020204"/>
              <a:ea typeface="+mn-ea"/>
              <a:cs typeface="+mn-cs"/>
            </a:endParaRPr>
          </a:p>
        </p:txBody>
      </p:sp>
      <p:sp>
        <p:nvSpPr>
          <p:cNvPr id="56" name="TopHeader"/>
          <p:cNvSpPr txBox="1"/>
          <p:nvPr/>
        </p:nvSpPr>
        <p:spPr>
          <a:xfrm>
            <a:off x="695325" y="1323201"/>
            <a:ext cx="10800000" cy="3077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3BA4"/>
                </a:solidFill>
                <a:effectLst/>
                <a:uLnTx/>
                <a:uFillTx/>
                <a:ea typeface="+mn-ea"/>
                <a:cs typeface="+mn-cs"/>
              </a:rPr>
              <a:t>Why Language Services Matter</a:t>
            </a:r>
          </a:p>
        </p:txBody>
      </p:sp>
      <p:sp>
        <p:nvSpPr>
          <p:cNvPr id="57" name="TopBody"/>
          <p:cNvSpPr txBox="1"/>
          <p:nvPr/>
        </p:nvSpPr>
        <p:spPr>
          <a:xfrm>
            <a:off x="695325" y="1752600"/>
            <a:ext cx="10800000" cy="184153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dirty="0">
                <a:ln>
                  <a:noFill/>
                </a:ln>
                <a:solidFill>
                  <a:srgbClr val="1D2B38"/>
                </a:solidFill>
                <a:effectLst/>
                <a:uLnTx/>
                <a:uFillTx/>
                <a:ea typeface="+mn-ea"/>
                <a:cs typeface="+mn-cs"/>
              </a:rPr>
              <a:t>Training on language services helps providers deliver safe, equitable, and patient-centered care. Through this training, providers have learned:</a:t>
            </a:r>
          </a:p>
          <a:p>
            <a:pPr marL="228600" marR="0" lvl="0" indent="-228600" algn="l" defTabSz="914400" rtl="0" eaLnBrk="1" fontAlgn="auto" latinLnBrk="0" hangingPunct="1">
              <a:lnSpc>
                <a:spcPct val="100000"/>
              </a:lnSpc>
              <a:spcBef>
                <a:spcPts val="0"/>
              </a:spcBef>
              <a:spcAft>
                <a:spcPts val="40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The difference between interpretation (spoken communication) and translation (written communication)</a:t>
            </a:r>
          </a:p>
          <a:p>
            <a:pPr marL="228600" marR="0" lvl="0" indent="-228600" algn="l" defTabSz="914400" rtl="0" eaLnBrk="1" fontAlgn="auto" latinLnBrk="0" hangingPunct="1">
              <a:lnSpc>
                <a:spcPct val="100000"/>
              </a:lnSpc>
              <a:spcBef>
                <a:spcPts val="0"/>
              </a:spcBef>
              <a:spcAft>
                <a:spcPts val="40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When and how to use qualified language services to support patient understanding, safety, and engagement</a:t>
            </a:r>
          </a:p>
          <a:p>
            <a:pPr marL="228600" marR="0" lvl="0" indent="-228600" algn="l" defTabSz="914400" rtl="0" eaLnBrk="1" fontAlgn="auto" latinLnBrk="0" hangingPunct="1">
              <a:lnSpc>
                <a:spcPct val="100000"/>
              </a:lnSpc>
              <a:spcBef>
                <a:spcPts val="0"/>
              </a:spcBef>
              <a:spcAft>
                <a:spcPts val="40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Provider responsibilities for ensuring effective communication as a critical component of culturally appropriate care</a:t>
            </a:r>
          </a:p>
        </p:txBody>
      </p:sp>
      <p:sp>
        <p:nvSpPr>
          <p:cNvPr id="65" name="BotBg"/>
          <p:cNvSpPr/>
          <p:nvPr/>
        </p:nvSpPr>
        <p:spPr>
          <a:xfrm>
            <a:off x="524256" y="3733800"/>
            <a:ext cx="11143744" cy="2514600"/>
          </a:xfrm>
          <a:prstGeom prst="roundRect">
            <a:avLst>
              <a:gd name="adj" fmla="val 2500"/>
            </a:avLst>
          </a:prstGeom>
          <a:solidFill>
            <a:srgbClr val="003BA4">
              <a:alpha val="8000"/>
            </a:srgbClr>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D2B38"/>
              </a:solidFill>
              <a:effectLst/>
              <a:uLnTx/>
              <a:uFillTx/>
              <a:latin typeface="Calibri" panose="02110004020202020204"/>
              <a:ea typeface="+mn-ea"/>
              <a:cs typeface="+mn-cs"/>
            </a:endParaRPr>
          </a:p>
        </p:txBody>
      </p:sp>
      <p:sp>
        <p:nvSpPr>
          <p:cNvPr id="66" name="BotHeader"/>
          <p:cNvSpPr txBox="1"/>
          <p:nvPr/>
        </p:nvSpPr>
        <p:spPr>
          <a:xfrm>
            <a:off x="695325" y="3829050"/>
            <a:ext cx="10800000" cy="3077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3BA4"/>
                </a:solidFill>
                <a:effectLst/>
                <a:uLnTx/>
                <a:uFillTx/>
                <a:ea typeface="+mn-ea"/>
                <a:cs typeface="+mn-cs"/>
              </a:rPr>
              <a:t>How to Access Services</a:t>
            </a:r>
          </a:p>
        </p:txBody>
      </p:sp>
      <p:sp>
        <p:nvSpPr>
          <p:cNvPr id="67" name="BotBody"/>
          <p:cNvSpPr txBox="1"/>
          <p:nvPr/>
        </p:nvSpPr>
        <p:spPr>
          <a:xfrm>
            <a:off x="695325" y="4267200"/>
            <a:ext cx="10800000" cy="179023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dirty="0">
                <a:ln>
                  <a:noFill/>
                </a:ln>
                <a:solidFill>
                  <a:srgbClr val="1D2B38"/>
                </a:solidFill>
                <a:effectLst/>
                <a:uLnTx/>
                <a:uFillTx/>
                <a:latin typeface="Calibri"/>
              </a:rPr>
              <a:t>Providers who receive federal financial assistance through Medicaid are responsible for ensuring effective communication and access to language services for their patients.</a:t>
            </a:r>
          </a:p>
          <a:p>
            <a:pPr marL="228600" marR="0" lvl="0" indent="-228600" algn="l" defTabSz="914400" rtl="0" eaLnBrk="1" fontAlgn="auto" latinLnBrk="0" hangingPunct="1">
              <a:lnSpc>
                <a:spcPct val="100000"/>
              </a:lnSpc>
              <a:spcBef>
                <a:spcPts val="0"/>
              </a:spcBef>
              <a:spcAft>
                <a:spcPts val="40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latin typeface="Calibri"/>
              </a:rPr>
              <a:t>Use qualified interpreters and appropriate language services — family members or untrained individuals should not be used to interpret, except in limited emergency situations.</a:t>
            </a:r>
          </a:p>
          <a:p>
            <a:pPr marL="228600" lvl="0" indent="-228600">
              <a:spcAft>
                <a:spcPts val="400"/>
              </a:spcAft>
              <a:buFont typeface="Calibri" panose="020B0604020202020204" pitchFamily="34" charset="0"/>
              <a:buChar char="•"/>
              <a:defRPr/>
            </a:pPr>
            <a:r>
              <a:rPr kumimoji="0" lang="en-US" b="0" i="0" u="none" strike="noStrike" kern="1200" cap="none" spc="0" normalizeH="0" baseline="0" noProof="0" dirty="0">
                <a:ln>
                  <a:noFill/>
                </a:ln>
                <a:solidFill>
                  <a:srgbClr val="1D2B38"/>
                </a:solidFill>
                <a:effectLst/>
                <a:uLnTx/>
                <a:uFillTx/>
                <a:latin typeface="Calibri"/>
              </a:rPr>
              <a:t>If yo</a:t>
            </a:r>
            <a:r>
              <a:rPr lang="en-US" dirty="0">
                <a:solidFill>
                  <a:srgbClr val="1D2B38"/>
                </a:solidFill>
                <a:latin typeface="Calibri"/>
              </a:rPr>
              <a:t>u are </a:t>
            </a:r>
            <a:r>
              <a:rPr kumimoji="0" lang="en-US" b="0" i="0" u="none" strike="noStrike" kern="1200" cap="none" spc="0" normalizeH="0" baseline="0" noProof="0" dirty="0">
                <a:ln>
                  <a:noFill/>
                </a:ln>
                <a:solidFill>
                  <a:srgbClr val="1D2B38"/>
                </a:solidFill>
                <a:effectLst/>
                <a:uLnTx/>
                <a:uFillTx/>
                <a:latin typeface="Calibri"/>
              </a:rPr>
              <a:t>unable to arrange services directly, contact AmeriHealth Caritas DC Enrollee Services at </a:t>
            </a:r>
            <a:r>
              <a:rPr lang="en-US" dirty="0"/>
              <a:t>202-408-4720 (TTY 1-800-408-7511) </a:t>
            </a:r>
            <a:r>
              <a:rPr kumimoji="0" lang="en-US" b="0" i="0" u="none" strike="noStrike" kern="1200" cap="none" spc="0" normalizeH="0" baseline="0" noProof="0" dirty="0">
                <a:ln>
                  <a:noFill/>
                </a:ln>
                <a:solidFill>
                  <a:srgbClr val="1D2B38"/>
                </a:solidFill>
                <a:effectLst/>
                <a:uLnTx/>
                <a:uFillTx/>
                <a:latin typeface="Calibri"/>
              </a:rPr>
              <a:t>for assistance locating a professional interpreter.</a:t>
            </a:r>
          </a:p>
        </p:txBody>
      </p:sp>
      <p:sp>
        <p:nvSpPr>
          <p:cNvPr id="100" name="Footer"/>
          <p:cNvSpPr txBox="1"/>
          <p:nvPr/>
        </p:nvSpPr>
        <p:spPr>
          <a:xfrm>
            <a:off x="524256" y="6453544"/>
            <a:ext cx="10978525" cy="123111"/>
          </a:xfrm>
          <a:prstGeom prst="rect">
            <a:avLst/>
          </a:prstGeom>
          <a:noFill/>
        </p:spPr>
        <p:txBody>
          <a:bodyPr wrap="square" lIns="91440" tIns="0" rIns="9144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19237E">
                    <a:lumMod val="20000"/>
                    <a:lumOff val="80000"/>
                  </a:srgbClr>
                </a:solidFill>
                <a:effectLst/>
                <a:uLnTx/>
                <a:uFillTx/>
                <a:latin typeface="Calibri" panose="02110004020202020204"/>
                <a:ea typeface="+mn-ea"/>
                <a:cs typeface="+mn-cs"/>
              </a:rPr>
              <a:t>AMERIHEALTH CARITAS  |  PROPRIETARY AND CONFIDENTIAL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97C6-3F36-8138-0007-EEBA26426A2B}"/>
              </a:ext>
            </a:extLst>
          </p:cNvPr>
          <p:cNvSpPr>
            <a:spLocks noGrp="1"/>
          </p:cNvSpPr>
          <p:nvPr>
            <p:ph type="title"/>
          </p:nvPr>
        </p:nvSpPr>
        <p:spPr/>
        <p:txBody>
          <a:bodyPr/>
          <a:lstStyle/>
          <a:p>
            <a:pPr algn="ctr"/>
            <a:r>
              <a:rPr lang="en-US" dirty="0"/>
              <a:t>AmeriHealth Caritas DC</a:t>
            </a:r>
            <a:br>
              <a:rPr lang="en-US" dirty="0"/>
            </a:br>
            <a:r>
              <a:rPr lang="en-US" dirty="0"/>
              <a:t>Training Attestation </a:t>
            </a:r>
          </a:p>
        </p:txBody>
      </p:sp>
      <p:sp>
        <p:nvSpPr>
          <p:cNvPr id="3" name="Footer Placeholder 2">
            <a:extLst>
              <a:ext uri="{FF2B5EF4-FFF2-40B4-BE49-F238E27FC236}">
                <a16:creationId xmlns:a16="http://schemas.microsoft.com/office/drawing/2014/main" id="{10A9A3C7-685B-6154-E2E4-A3DFEBB6B0AB}"/>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94EC00EE-F7A6-0228-BCFB-20CAEC6F7845}"/>
              </a:ext>
            </a:extLst>
          </p:cNvPr>
          <p:cNvSpPr>
            <a:spLocks noGrp="1"/>
          </p:cNvSpPr>
          <p:nvPr>
            <p:ph type="sldNum" sz="quarter" idx="12"/>
          </p:nvPr>
        </p:nvSpPr>
        <p:spPr/>
        <p:txBody>
          <a:bodyPr/>
          <a:lstStyle/>
          <a:p>
            <a:fld id="{80A81C14-33F8-BE40-BDED-F272C5E24441}" type="slidenum">
              <a:rPr lang="en-US" smtClean="0"/>
              <a:pPr/>
              <a:t>47</a:t>
            </a:fld>
            <a:endParaRPr lang="en-US" dirty="0"/>
          </a:p>
        </p:txBody>
      </p:sp>
      <p:sp>
        <p:nvSpPr>
          <p:cNvPr id="6" name="TextBox 5">
            <a:extLst>
              <a:ext uri="{FF2B5EF4-FFF2-40B4-BE49-F238E27FC236}">
                <a16:creationId xmlns:a16="http://schemas.microsoft.com/office/drawing/2014/main" id="{0EBE3952-D887-4E4C-FEC0-1BE1783F329E}"/>
              </a:ext>
            </a:extLst>
          </p:cNvPr>
          <p:cNvSpPr txBox="1"/>
          <p:nvPr/>
        </p:nvSpPr>
        <p:spPr>
          <a:xfrm>
            <a:off x="7019488" y="1152701"/>
            <a:ext cx="4589258" cy="3600986"/>
          </a:xfrm>
          <a:prstGeom prst="rect">
            <a:avLst/>
          </a:prstGeom>
          <a:noFill/>
        </p:spPr>
        <p:txBody>
          <a:bodyPr wrap="square">
            <a:spAutoFit/>
          </a:bodyPr>
          <a:lstStyle/>
          <a:p>
            <a:pPr algn="ctr"/>
            <a:endParaRPr lang="en-US" dirty="0"/>
          </a:p>
          <a:p>
            <a:pPr algn="ctr"/>
            <a:r>
              <a:rPr lang="en-US" dirty="0"/>
              <a:t>Please take a moment to complete the Training Attestation to confirm your participation.</a:t>
            </a:r>
          </a:p>
          <a:p>
            <a:pPr algn="ctr"/>
            <a:endParaRPr lang="en-US" dirty="0"/>
          </a:p>
          <a:p>
            <a:pPr algn="ctr"/>
            <a:r>
              <a:rPr lang="en-US" u="sng" dirty="0">
                <a:hlinkClick r:id="rId3"/>
              </a:rPr>
              <a:t>Attestation: Cultural Responsiveness Training 2026-2027 AmeriHealth Caritas DC</a:t>
            </a:r>
            <a:endParaRPr lang="en-US" u="sng" dirty="0"/>
          </a:p>
          <a:p>
            <a:pPr algn="ctr"/>
            <a:endParaRPr lang="en-US" u="sng" dirty="0"/>
          </a:p>
          <a:p>
            <a:pPr algn="ctr"/>
            <a:r>
              <a:rPr lang="en-US" sz="1200" i="1" dirty="0"/>
              <a:t>I acknowledge and understand that the completion of the required training and the commitment to integrating culturally responsive practices into the care and services delivered is a condition of my contractual obligations. I further understand that failure to complete the required training within the applicable timeframe may result in corrective action up to and including termination of my provider contract.</a:t>
            </a:r>
            <a:endParaRPr lang="en-US" sz="1200" dirty="0"/>
          </a:p>
        </p:txBody>
      </p:sp>
    </p:spTree>
    <p:extLst>
      <p:ext uri="{BB962C8B-B14F-4D97-AF65-F5344CB8AC3E}">
        <p14:creationId xmlns:p14="http://schemas.microsoft.com/office/powerpoint/2010/main" val="2903646953"/>
      </p:ext>
    </p:extLst>
  </p:cSld>
  <p:clrMapOvr>
    <a:masterClrMapping/>
  </p:clrMapOvr>
  <p:extLst>
    <p:ext uri="{6950BFC3-D8DA-4A85-94F7-54DA5524770B}">
      <p188:commentRel xmlns:p188="http://schemas.microsoft.com/office/powerpoint/2018/8/main" r:id="rId2"/>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2A2805-585F-C17A-39F8-665876B6F483}"/>
              </a:ext>
            </a:extLst>
          </p:cNvPr>
          <p:cNvSpPr>
            <a:spLocks noGrp="1"/>
          </p:cNvSpPr>
          <p:nvPr>
            <p:ph type="body" sz="quarter" idx="10"/>
          </p:nvPr>
        </p:nvSpPr>
        <p:spPr>
          <a:xfrm>
            <a:off x="370114" y="1115675"/>
            <a:ext cx="10874829" cy="3170237"/>
          </a:xfrm>
        </p:spPr>
        <p:txBody>
          <a:bodyPr>
            <a:normAutofit/>
          </a:bodyPr>
          <a:lstStyle/>
          <a:p>
            <a:pPr algn="ctr"/>
            <a:r>
              <a:rPr lang="en-US" dirty="0"/>
              <a:t>Thank you for taking the</a:t>
            </a:r>
          </a:p>
          <a:p>
            <a:pPr algn="ctr"/>
            <a:r>
              <a:rPr lang="en-US" dirty="0"/>
              <a:t>AmeriHealth Caritas District of Columbia (DC) Cultural Responsiveness Training </a:t>
            </a:r>
          </a:p>
        </p:txBody>
      </p:sp>
      <p:sp>
        <p:nvSpPr>
          <p:cNvPr id="3" name="Text Placeholder 2">
            <a:extLst>
              <a:ext uri="{FF2B5EF4-FFF2-40B4-BE49-F238E27FC236}">
                <a16:creationId xmlns:a16="http://schemas.microsoft.com/office/drawing/2014/main" id="{594175DD-274C-809C-81E5-637FC6C11F40}"/>
              </a:ext>
            </a:extLst>
          </p:cNvPr>
          <p:cNvSpPr>
            <a:spLocks noGrp="1"/>
          </p:cNvSpPr>
          <p:nvPr>
            <p:ph type="body" sz="quarter" idx="11"/>
          </p:nvPr>
        </p:nvSpPr>
        <p:spPr/>
        <p:txBody>
          <a:bodyPr>
            <a:normAutofit fontScale="85000" lnSpcReduction="20000"/>
          </a:bodyPr>
          <a:lstStyle/>
          <a:p>
            <a:r>
              <a:rPr lang="en-US" dirty="0"/>
              <a:t>2026 - 2027		 </a:t>
            </a:r>
          </a:p>
        </p:txBody>
      </p:sp>
      <p:sp>
        <p:nvSpPr>
          <p:cNvPr id="4" name="Text Placeholder 3">
            <a:extLst>
              <a:ext uri="{FF2B5EF4-FFF2-40B4-BE49-F238E27FC236}">
                <a16:creationId xmlns:a16="http://schemas.microsoft.com/office/drawing/2014/main" id="{EC218A02-CF65-EF14-07F9-7875BA3BED0F}"/>
              </a:ext>
            </a:extLst>
          </p:cNvPr>
          <p:cNvSpPr>
            <a:spLocks noGrp="1"/>
          </p:cNvSpPr>
          <p:nvPr>
            <p:ph type="body" sz="quarter" idx="12"/>
          </p:nvPr>
        </p:nvSpPr>
        <p:spPr>
          <a:xfrm>
            <a:off x="3356270" y="6185761"/>
            <a:ext cx="3688964" cy="447675"/>
          </a:xfrm>
        </p:spPr>
        <p:txBody>
          <a:bodyPr>
            <a:normAutofit fontScale="92500"/>
          </a:bodyPr>
          <a:lstStyle/>
          <a:p>
            <a:r>
              <a:rPr lang="en-US" dirty="0"/>
              <a:t>Corporate Provider Communications</a:t>
            </a:r>
          </a:p>
        </p:txBody>
      </p:sp>
      <p:sp>
        <p:nvSpPr>
          <p:cNvPr id="5" name="Text Placeholder 2">
            <a:extLst>
              <a:ext uri="{FF2B5EF4-FFF2-40B4-BE49-F238E27FC236}">
                <a16:creationId xmlns:a16="http://schemas.microsoft.com/office/drawing/2014/main" id="{F90732CF-440B-3E6B-258F-A58B127EFF05}"/>
              </a:ext>
            </a:extLst>
          </p:cNvPr>
          <p:cNvSpPr txBox="1">
            <a:spLocks/>
          </p:cNvSpPr>
          <p:nvPr/>
        </p:nvSpPr>
        <p:spPr>
          <a:xfrm>
            <a:off x="9078915" y="6185760"/>
            <a:ext cx="2563812" cy="447675"/>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0"/>
              </a:spcBef>
              <a:buFont typeface="Arial" panose="020B0604020202020204" pitchFamily="34" charset="0"/>
              <a:buNone/>
              <a:defRPr sz="1800"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Originally developed: 2022		 </a:t>
            </a:r>
          </a:p>
        </p:txBody>
      </p:sp>
    </p:spTree>
    <p:extLst>
      <p:ext uri="{BB962C8B-B14F-4D97-AF65-F5344CB8AC3E}">
        <p14:creationId xmlns:p14="http://schemas.microsoft.com/office/powerpoint/2010/main" val="3057676696"/>
      </p:ext>
    </p:extLst>
  </p:cSld>
  <p:clrMapOvr>
    <a:masterClrMapping/>
  </p:clrMapOvr>
  <p:extLst>
    <p:ext uri="{6950BFC3-D8DA-4A85-94F7-54DA5524770B}">
      <p188:commentRel xmlns:p188="http://schemas.microsoft.com/office/powerpoint/2018/8/main" r:id="rId2"/>
    </p:ext>
  </p:extLs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44BCC-4987-2E79-BF76-234EDC6048F3}"/>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A4F280DF-C6D7-06B7-5423-D7B26F525347}"/>
              </a:ext>
            </a:extLst>
          </p:cNvPr>
          <p:cNvSpPr>
            <a:spLocks noGrp="1"/>
          </p:cNvSpPr>
          <p:nvPr>
            <p:ph type="body" sz="quarter" idx="14"/>
          </p:nvPr>
        </p:nvSpPr>
        <p:spPr>
          <a:xfrm>
            <a:off x="215757" y="277403"/>
            <a:ext cx="5345071" cy="461486"/>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Sources:</a:t>
            </a:r>
          </a:p>
        </p:txBody>
      </p:sp>
      <p:sp>
        <p:nvSpPr>
          <p:cNvPr id="13" name="Slide Number Placeholder 12">
            <a:extLst>
              <a:ext uri="{FF2B5EF4-FFF2-40B4-BE49-F238E27FC236}">
                <a16:creationId xmlns:a16="http://schemas.microsoft.com/office/drawing/2014/main" id="{A6200F14-21B5-60DA-FAAD-F21B8D670785}"/>
              </a:ext>
            </a:extLst>
          </p:cNvPr>
          <p:cNvSpPr>
            <a:spLocks noGrp="1"/>
          </p:cNvSpPr>
          <p:nvPr>
            <p:ph type="sldNum" sz="quarter" idx="12"/>
          </p:nvPr>
        </p:nvSpPr>
        <p:spPr/>
        <p:txBody>
          <a:bodyPr/>
          <a:lstStyle/>
          <a:p>
            <a:fld id="{80A81C14-33F8-BE40-BDED-F272C5E24441}" type="slidenum">
              <a:rPr lang="en-US" smtClean="0"/>
              <a:pPr/>
              <a:t>49</a:t>
            </a:fld>
            <a:endParaRPr lang="en-US" dirty="0"/>
          </a:p>
        </p:txBody>
      </p:sp>
      <p:sp>
        <p:nvSpPr>
          <p:cNvPr id="14" name="Footer Placeholder 13">
            <a:extLst>
              <a:ext uri="{FF2B5EF4-FFF2-40B4-BE49-F238E27FC236}">
                <a16:creationId xmlns:a16="http://schemas.microsoft.com/office/drawing/2014/main" id="{84C8D0D5-378A-5104-E375-6D525B46739B}"/>
              </a:ext>
            </a:extLst>
          </p:cNvPr>
          <p:cNvSpPr>
            <a:spLocks noGrp="1"/>
          </p:cNvSpPr>
          <p:nvPr>
            <p:ph type="ftr" sz="quarter" idx="13"/>
          </p:nvPr>
        </p:nvSpPr>
        <p:spPr/>
        <p:txBody>
          <a:bodyPr/>
          <a:lstStyle/>
          <a:p>
            <a:r>
              <a:rPr lang="en-US" dirty="0"/>
              <a:t>AMERIHEALTH CARITAS LOUISIANA  |  PROPRIETARY AND CONFIDENTIAL  </a:t>
            </a:r>
          </a:p>
        </p:txBody>
      </p:sp>
      <p:sp>
        <p:nvSpPr>
          <p:cNvPr id="4" name="TextBox 3">
            <a:extLst>
              <a:ext uri="{FF2B5EF4-FFF2-40B4-BE49-F238E27FC236}">
                <a16:creationId xmlns:a16="http://schemas.microsoft.com/office/drawing/2014/main" id="{8EE77265-2DD4-1779-75C2-E68A9DB3FA0A}"/>
              </a:ext>
            </a:extLst>
          </p:cNvPr>
          <p:cNvSpPr txBox="1"/>
          <p:nvPr/>
        </p:nvSpPr>
        <p:spPr>
          <a:xfrm>
            <a:off x="388870" y="643837"/>
            <a:ext cx="11690124" cy="5262979"/>
          </a:xfrm>
          <a:prstGeom prst="rect">
            <a:avLst/>
          </a:prstGeom>
          <a:noFill/>
        </p:spPr>
        <p:txBody>
          <a:bodyPr wrap="square">
            <a:spAutoFit/>
          </a:bodyPr>
          <a:lstStyle/>
          <a:p>
            <a:pPr marL="285750" indent="-285750">
              <a:buFont typeface="Calibri" panose="020B0604020202020204" pitchFamily="34" charset="0"/>
              <a:buChar char="•"/>
            </a:pPr>
            <a:r>
              <a:rPr lang="en-US" sz="1400" dirty="0"/>
              <a:t>AmeriHealth Caritas Louisiana, </a:t>
            </a:r>
            <a:r>
              <a:rPr lang="en-US" sz="1400" i="1" dirty="0"/>
              <a:t>Flowchart for Utilizing Interpretation Services, </a:t>
            </a:r>
            <a:r>
              <a:rPr lang="en-US" sz="1400" dirty="0">
                <a:hlinkClick r:id="rId2"/>
              </a:rPr>
              <a:t>https://www.amerihealthcaritasla.com/content/dam/amerihealth-caritas/acla/pdf/provider/resources/provider-flow-chart.pdf.coredownload.inline.pdf</a:t>
            </a:r>
            <a:r>
              <a:rPr lang="en-US" sz="1400" dirty="0"/>
              <a:t> (PDF)</a:t>
            </a:r>
          </a:p>
          <a:p>
            <a:pPr marL="285750" indent="-285750">
              <a:buFont typeface="Calibri" panose="020B0604020202020204" pitchFamily="34" charset="0"/>
              <a:buChar char="•"/>
            </a:pPr>
            <a:r>
              <a:rPr lang="en-US" sz="1400" dirty="0"/>
              <a:t>Agency for Healthcare Research and Quality, </a:t>
            </a:r>
            <a:r>
              <a:rPr lang="en-US" sz="1400" i="1" dirty="0"/>
              <a:t>TeamSTEPPS® Communication Tools,</a:t>
            </a:r>
            <a:r>
              <a:rPr lang="en-US" sz="1400" dirty="0"/>
              <a:t> AHRQ, 2024,  </a:t>
            </a:r>
            <a:br>
              <a:rPr lang="en-US" sz="1400" dirty="0"/>
            </a:br>
            <a:r>
              <a:rPr lang="en-US" sz="1400" u="sng" dirty="0">
                <a:hlinkClick r:id="rId3"/>
              </a:rPr>
              <a:t>https://www.ahrq.gov/teamstepps/index.html</a:t>
            </a:r>
            <a:r>
              <a:rPr lang="en-US" sz="1400" u="sng" dirty="0"/>
              <a:t>, a</a:t>
            </a:r>
            <a:r>
              <a:rPr lang="en-US" sz="1400" dirty="0"/>
              <a:t>ccessed February 2026.</a:t>
            </a:r>
          </a:p>
          <a:p>
            <a:pPr marL="285750" indent="-285750">
              <a:buFont typeface="Calibri" panose="020B0604020202020204" pitchFamily="34" charset="0"/>
              <a:buChar char="•"/>
            </a:pPr>
            <a:r>
              <a:rPr lang="en-US" sz="1400" dirty="0"/>
              <a:t>American College of Healthcare Executives, “Equity is Essential to Patient Safety,” </a:t>
            </a:r>
            <a:r>
              <a:rPr lang="en-US" sz="1400" i="1" dirty="0"/>
              <a:t>Healthcare Executive, </a:t>
            </a:r>
            <a:r>
              <a:rPr lang="en-US" sz="1400" dirty="0"/>
              <a:t>March/April 2023, </a:t>
            </a:r>
            <a:r>
              <a:rPr lang="en-US" sz="1400" u="sng" dirty="0">
                <a:hlinkClick r:id="rId4"/>
              </a:rPr>
              <a:t>https://healthcareexecutive.org/archives/march-april-2023/equity-is-essential-to-patient-safety</a:t>
            </a:r>
            <a:r>
              <a:rPr lang="en-US" sz="1400" u="sng" dirty="0"/>
              <a:t>, a</a:t>
            </a:r>
            <a:r>
              <a:rPr lang="en-US" sz="1400" dirty="0"/>
              <a:t>ccessed February 2026. </a:t>
            </a:r>
          </a:p>
          <a:p>
            <a:pPr marL="285750" indent="-285750">
              <a:buFont typeface="Calibri" panose="020B0604020202020204" pitchFamily="34" charset="0"/>
              <a:buChar char="•"/>
            </a:pPr>
            <a:r>
              <a:rPr lang="en-US" sz="1400" dirty="0"/>
              <a:t>American College of Medical Scribe Specialists, “Active Listening in Healthcare: Terms &amp; Interactive Scenarios,” ACMSO, </a:t>
            </a:r>
            <a:r>
              <a:rPr lang="en-US" sz="1400" u="sng" dirty="0">
                <a:hlinkClick r:id="rId5"/>
              </a:rPr>
              <a:t>https://acmso.org/medical-scribing/active-listening-in-healthcare-terms-amp-interactive-scenarios</a:t>
            </a:r>
            <a:r>
              <a:rPr lang="en-US" sz="1400" u="sng" dirty="0"/>
              <a:t>, </a:t>
            </a:r>
            <a:r>
              <a:rPr lang="en-US" sz="1400" dirty="0"/>
              <a:t>accessed February 2026. </a:t>
            </a:r>
          </a:p>
          <a:p>
            <a:pPr marL="285750" indent="-285750">
              <a:buFont typeface="Calibri" panose="020B0604020202020204" pitchFamily="34" charset="0"/>
              <a:buChar char="•"/>
            </a:pPr>
            <a:r>
              <a:rPr lang="en-US" sz="1400" dirty="0"/>
              <a:t>American Psychological Association, “Racism, Bias, and Discrimination,” APA, </a:t>
            </a:r>
            <a:r>
              <a:rPr lang="en-US" sz="1400" u="sng" dirty="0">
                <a:hlinkClick r:id="rId6"/>
              </a:rPr>
              <a:t>https://www.apa.org/topics/racism-bias-discrimination</a:t>
            </a:r>
            <a:r>
              <a:rPr lang="en-US" sz="1400" u="sng" dirty="0"/>
              <a:t>, </a:t>
            </a:r>
            <a:r>
              <a:rPr lang="en-US" sz="1400" dirty="0"/>
              <a:t>accessed February 2026.</a:t>
            </a:r>
          </a:p>
          <a:p>
            <a:pPr marL="285750" indent="-285750">
              <a:buFont typeface="Calibri" panose="020B0604020202020204" pitchFamily="34" charset="0"/>
              <a:buChar char="•"/>
            </a:pPr>
            <a:r>
              <a:rPr lang="en-US" sz="1400" dirty="0"/>
              <a:t>American Translators Association, “Translator vs. Interpreter: What’s the difference?” </a:t>
            </a:r>
            <a:r>
              <a:rPr lang="en-US" sz="1400" dirty="0">
                <a:hlinkClick r:id="rId7"/>
              </a:rPr>
              <a:t>https://www.atanet.org/client-assistance/translator-vs-interpreter/</a:t>
            </a:r>
            <a:r>
              <a:rPr lang="en-US" sz="1400" dirty="0"/>
              <a:t>, accessed February 2026. </a:t>
            </a:r>
          </a:p>
          <a:p>
            <a:pPr marL="285750" indent="-285750">
              <a:buFont typeface="Calibri" panose="020B0604020202020204" pitchFamily="34" charset="0"/>
              <a:buChar char="•"/>
            </a:pPr>
            <a:r>
              <a:rPr lang="en-US" sz="1400" dirty="0"/>
              <a:t>Centers for Disease Control and Prevention, “Become a Disability A.L.L.Y. in your Community and Promote Inclusion for All,” CDC, September 22, 2025, </a:t>
            </a:r>
            <a:r>
              <a:rPr lang="en-US" sz="1400" u="sng" dirty="0">
                <a:hlinkClick r:id="rId8"/>
              </a:rPr>
              <a:t>https://www.cdc.gov/disability-inclusion/strategies/become-a-disability-ally.html</a:t>
            </a:r>
            <a:r>
              <a:rPr lang="en-US" sz="1400" u="sng" dirty="0"/>
              <a:t>, </a:t>
            </a:r>
            <a:r>
              <a:rPr lang="en-US" sz="1400" dirty="0"/>
              <a:t>accessed February 2026. </a:t>
            </a:r>
          </a:p>
          <a:p>
            <a:pPr marL="285750" indent="-285750">
              <a:buFont typeface="Calibri" panose="020B0604020202020204" pitchFamily="34" charset="0"/>
              <a:buChar char="•"/>
            </a:pPr>
            <a:r>
              <a:rPr lang="en-US" sz="1400" dirty="0"/>
              <a:t>Centers for Disease Control and Prevention, “About Rural Health,” CDC, May 16, 2024, </a:t>
            </a:r>
            <a:br>
              <a:rPr lang="en-US" sz="1400" dirty="0"/>
            </a:br>
            <a:r>
              <a:rPr lang="en-US" sz="1400" u="sng" dirty="0">
                <a:hlinkClick r:id="rId9"/>
              </a:rPr>
              <a:t>https://www.cdc.gov/rural-health/php/about/index.html</a:t>
            </a:r>
            <a:r>
              <a:rPr lang="en-US" sz="1400" u="sng" dirty="0"/>
              <a:t>, a</a:t>
            </a:r>
            <a:r>
              <a:rPr lang="en-US" sz="1400" dirty="0"/>
              <a:t>ccessed February 2026.</a:t>
            </a:r>
          </a:p>
          <a:p>
            <a:pPr marL="285750" indent="-285750">
              <a:buFont typeface="Calibri" panose="020B0604020202020204" pitchFamily="34" charset="0"/>
              <a:buChar char="•"/>
              <a:defRPr/>
            </a:pPr>
            <a:r>
              <a:rPr lang="en-US" sz="1400" dirty="0"/>
              <a:t>Centers for Disease Control and Prevention &amp; National Cancer Institute, </a:t>
            </a:r>
            <a:r>
              <a:rPr lang="en-US" sz="1400" i="1" dirty="0"/>
              <a:t>United States Cancer Statistics,</a:t>
            </a:r>
            <a:r>
              <a:rPr lang="en-US" sz="1400" dirty="0"/>
              <a:t> CDC/NCI, </a:t>
            </a:r>
            <a:r>
              <a:rPr lang="en-US" sz="1400" u="sng" dirty="0">
                <a:hlinkClick r:id="rId10"/>
              </a:rPr>
              <a:t>https://www.cdc.gov/cancer/uscs</a:t>
            </a:r>
            <a:r>
              <a:rPr lang="en-US" sz="1400" dirty="0">
                <a:hlinkClick r:id="rId10"/>
              </a:rPr>
              <a:t>/</a:t>
            </a:r>
            <a:r>
              <a:rPr lang="en-US" sz="1400" dirty="0"/>
              <a:t>, accessed February 2026.</a:t>
            </a:r>
          </a:p>
          <a:p>
            <a:pPr marL="285750" indent="-285750">
              <a:buFont typeface="Calibri" panose="020B0604020202020204" pitchFamily="34" charset="0"/>
              <a:buChar char="•"/>
              <a:defRPr/>
            </a:pPr>
            <a:r>
              <a:rPr lang="en-US" sz="1400" dirty="0"/>
              <a:t>Environment America Research &amp; Policy Center and U.S. PIRG Education Fund, “Wasting Our Waterways: Toxic Pollution and the Unfulfilled Promise of the Clean Water Act,” Environment America, updated September 28, 2022, </a:t>
            </a:r>
            <a:r>
              <a:rPr lang="en-US" sz="1400" u="sng" dirty="0">
                <a:hlinkClick r:id="rId11"/>
              </a:rPr>
              <a:t>https://environmentamerica.org/center/resources/wasting-our-waterways/</a:t>
            </a:r>
            <a:r>
              <a:rPr lang="en-US" sz="1400" dirty="0"/>
              <a:t>.</a:t>
            </a:r>
          </a:p>
          <a:p>
            <a:pPr marL="285750" lvl="0" indent="-285750">
              <a:buFont typeface="Calibri" panose="020B0604020202020204" pitchFamily="34" charset="0"/>
              <a:buChar char="•"/>
              <a:defRPr/>
            </a:pPr>
            <a:r>
              <a:rPr lang="en-US" sz="1400" dirty="0"/>
              <a:t>Family Support Center, “The 5 Protective Factors for Resilient Families,” Family Support Center, </a:t>
            </a:r>
            <a:r>
              <a:rPr lang="en-US" sz="1400" u="sng" dirty="0">
                <a:hlinkClick r:id="rId12"/>
              </a:rPr>
              <a:t>https://www.familysupportcenter.org/blog-stories/2020/4/8/the-5-protective-factors</a:t>
            </a:r>
            <a:r>
              <a:rPr lang="en-US" sz="1400" dirty="0"/>
              <a:t>, accessed February 2026. </a:t>
            </a:r>
          </a:p>
          <a:p>
            <a:pPr marL="285750" indent="-285750">
              <a:buFont typeface="Calibri" panose="020B0604020202020204" pitchFamily="34" charset="0"/>
              <a:buChar char="•"/>
            </a:pPr>
            <a:endParaRPr lang="en-US" sz="1400" dirty="0"/>
          </a:p>
        </p:txBody>
      </p:sp>
    </p:spTree>
    <p:extLst>
      <p:ext uri="{BB962C8B-B14F-4D97-AF65-F5344CB8AC3E}">
        <p14:creationId xmlns:p14="http://schemas.microsoft.com/office/powerpoint/2010/main" val="635399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D1B86-CD65-9904-80E4-2320BFDFBA2E}"/>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908E74AF-04C6-8BED-8A21-3629996703DD}"/>
              </a:ext>
            </a:extLst>
          </p:cNvPr>
          <p:cNvSpPr>
            <a:spLocks noGrp="1"/>
          </p:cNvSpPr>
          <p:nvPr>
            <p:ph type="body" sz="quarter" idx="14"/>
          </p:nvPr>
        </p:nvSpPr>
        <p:spPr>
          <a:xfrm>
            <a:off x="215757" y="277403"/>
            <a:ext cx="5345071" cy="461486"/>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Sources, </a:t>
            </a:r>
            <a:r>
              <a:rPr lang="en-US" i="1" dirty="0">
                <a:latin typeface="Calibri" panose="020F0502020204030204" pitchFamily="34" charset="0"/>
                <a:ea typeface="Calibri" panose="020F0502020204030204" pitchFamily="34" charset="0"/>
                <a:cs typeface="Calibri" panose="020F0502020204030204" pitchFamily="34" charset="0"/>
              </a:rPr>
              <a:t>cont.</a:t>
            </a:r>
          </a:p>
        </p:txBody>
      </p:sp>
      <p:sp>
        <p:nvSpPr>
          <p:cNvPr id="13" name="Slide Number Placeholder 12">
            <a:extLst>
              <a:ext uri="{FF2B5EF4-FFF2-40B4-BE49-F238E27FC236}">
                <a16:creationId xmlns:a16="http://schemas.microsoft.com/office/drawing/2014/main" id="{F17F767A-2201-F050-A4F9-3FA05DBC8F77}"/>
              </a:ext>
            </a:extLst>
          </p:cNvPr>
          <p:cNvSpPr>
            <a:spLocks noGrp="1"/>
          </p:cNvSpPr>
          <p:nvPr>
            <p:ph type="sldNum" sz="quarter" idx="12"/>
          </p:nvPr>
        </p:nvSpPr>
        <p:spPr/>
        <p:txBody>
          <a:bodyPr/>
          <a:lstStyle/>
          <a:p>
            <a:fld id="{80A81C14-33F8-BE40-BDED-F272C5E24441}" type="slidenum">
              <a:rPr lang="en-US" smtClean="0"/>
              <a:pPr/>
              <a:t>50</a:t>
            </a:fld>
            <a:endParaRPr lang="en-US" dirty="0"/>
          </a:p>
        </p:txBody>
      </p:sp>
      <p:sp>
        <p:nvSpPr>
          <p:cNvPr id="14" name="Footer Placeholder 13">
            <a:extLst>
              <a:ext uri="{FF2B5EF4-FFF2-40B4-BE49-F238E27FC236}">
                <a16:creationId xmlns:a16="http://schemas.microsoft.com/office/drawing/2014/main" id="{86B206C3-3E27-80C7-8F40-4090D794F0E6}"/>
              </a:ext>
            </a:extLst>
          </p:cNvPr>
          <p:cNvSpPr>
            <a:spLocks noGrp="1"/>
          </p:cNvSpPr>
          <p:nvPr>
            <p:ph type="ftr" sz="quarter" idx="13"/>
          </p:nvPr>
        </p:nvSpPr>
        <p:spPr/>
        <p:txBody>
          <a:bodyPr/>
          <a:lstStyle/>
          <a:p>
            <a:r>
              <a:rPr lang="en-US" dirty="0"/>
              <a:t>AMERIHEALTH CARITAS LOUISIANA  |  PROPRIETARY AND CONFIDENTIAL  </a:t>
            </a:r>
          </a:p>
        </p:txBody>
      </p:sp>
      <p:sp>
        <p:nvSpPr>
          <p:cNvPr id="4" name="TextBox 3">
            <a:extLst>
              <a:ext uri="{FF2B5EF4-FFF2-40B4-BE49-F238E27FC236}">
                <a16:creationId xmlns:a16="http://schemas.microsoft.com/office/drawing/2014/main" id="{362A9458-3D88-63AC-E4F7-1831C02AD490}"/>
              </a:ext>
            </a:extLst>
          </p:cNvPr>
          <p:cNvSpPr txBox="1"/>
          <p:nvPr/>
        </p:nvSpPr>
        <p:spPr>
          <a:xfrm>
            <a:off x="313714" y="531104"/>
            <a:ext cx="11690124" cy="5970865"/>
          </a:xfrm>
          <a:prstGeom prst="rect">
            <a:avLst/>
          </a:prstGeom>
          <a:noFill/>
        </p:spPr>
        <p:txBody>
          <a:bodyPr wrap="square">
            <a:spAutoFit/>
          </a:bodyPr>
          <a:lstStyle/>
          <a:p>
            <a:pPr marL="285750" indent="-285750">
              <a:buFont typeface="Calibri" panose="020B0604020202020204" pitchFamily="34" charset="0"/>
              <a:buChar char="•"/>
            </a:pPr>
            <a:r>
              <a:rPr lang="en-US" sz="1400" dirty="0"/>
              <a:t>Food Research &amp; Action Center, </a:t>
            </a:r>
            <a:r>
              <a:rPr lang="en-US" sz="1400" i="1" dirty="0"/>
              <a:t>Hunger, poverty, and health disparities during COVID-19 and the federal nutrition programs’ role in an equitable recovery,</a:t>
            </a:r>
            <a:r>
              <a:rPr lang="en-US" sz="1400" dirty="0"/>
              <a:t> Washington, DC: Food Research &amp; Action Center, September 2021. </a:t>
            </a:r>
            <a:r>
              <a:rPr lang="en-US" sz="1400" dirty="0">
                <a:hlinkClick r:id="rId3"/>
              </a:rPr>
              <a:t>https://frac.org/wp-content/uploads/COVIDResearchReport-2021.pdf</a:t>
            </a:r>
            <a:r>
              <a:rPr lang="en-US" sz="1400" dirty="0"/>
              <a:t>, accessed February 2026. </a:t>
            </a:r>
            <a:endParaRPr lang="en-US" sz="1400" b="1" dirty="0"/>
          </a:p>
          <a:p>
            <a:pPr marL="285750" indent="-285750">
              <a:buFont typeface="Calibri" panose="020B0604020202020204" pitchFamily="34" charset="0"/>
              <a:buChar char="•"/>
            </a:pPr>
            <a:r>
              <a:rPr lang="en-US" sz="1400" dirty="0"/>
              <a:t>Georgetown University National Center for Child and Human Development, “Cultural Competence: Curricula Enhancement Module Series,” Georgetown University, 2025. </a:t>
            </a:r>
            <a:r>
              <a:rPr lang="en-US" sz="1400" u="sng" dirty="0">
                <a:hlinkClick r:id="rId4"/>
              </a:rPr>
              <a:t>https://nccc.georgetown.edu/curricula/culturalcompetence.html</a:t>
            </a:r>
            <a:r>
              <a:rPr lang="en-US" sz="1400" dirty="0"/>
              <a:t>, accessed February 2026.</a:t>
            </a:r>
          </a:p>
          <a:p>
            <a:pPr marL="285750" indent="-285750">
              <a:buFont typeface="Calibri" panose="020B0604020202020204" pitchFamily="34" charset="0"/>
              <a:buChar char="•"/>
            </a:pPr>
            <a:r>
              <a:rPr lang="en-US" sz="1400" dirty="0"/>
              <a:t>Glick JL, Lopez A, Pollock M, Theall KP, </a:t>
            </a:r>
            <a:r>
              <a:rPr lang="en-US" sz="1400" i="1" dirty="0"/>
              <a:t>“̒</a:t>
            </a:r>
            <a:r>
              <a:rPr lang="en-US" sz="1400" dirty="0"/>
              <a:t>Housing Insecurity Seems to Almost Go Hand in Hand with Being Trans: Housing Stress among Transgender and Gender Non-conforming Individuals in New Orleans,” Journal of Urban Health. 2019;96(5):751-759. </a:t>
            </a:r>
            <a:r>
              <a:rPr lang="en-US" sz="1400" u="sng" dirty="0">
                <a:hlinkClick r:id="rId5"/>
              </a:rPr>
              <a:t>https://doi.org/10.1007/s11524-019-00384-y</a:t>
            </a:r>
            <a:r>
              <a:rPr lang="en-US" sz="1400" dirty="0"/>
              <a:t>.</a:t>
            </a:r>
          </a:p>
          <a:p>
            <a:pPr marL="285750" indent="-285750">
              <a:buFont typeface="Calibri" panose="020B0604020202020204" pitchFamily="34" charset="0"/>
              <a:buChar char="•"/>
            </a:pPr>
            <a:r>
              <a:rPr lang="en-US" sz="1400" dirty="0"/>
              <a:t>Health Care for Consumers with Disabilities, “Advice from People with Disabilities on Providing Quality Health Care: What Health Care Providers Really Need to Know,” Health Care for Consumers with Disabilities,</a:t>
            </a:r>
            <a:br>
              <a:rPr lang="en-US" sz="1400" dirty="0"/>
            </a:br>
            <a:r>
              <a:rPr lang="en-US" sz="1400" u="sng" dirty="0">
                <a:hlinkClick r:id="rId6"/>
              </a:rPr>
              <a:t>https://www.healthcareconsumers.org/advice-from-people-with-disabilities-on-providing-quality-health-care-what-health-care-providers-really-need-to-know/</a:t>
            </a:r>
            <a:r>
              <a:rPr lang="en-US" sz="1400" u="sng" dirty="0"/>
              <a:t>,</a:t>
            </a:r>
            <a:r>
              <a:rPr lang="en-US" sz="1400" dirty="0"/>
              <a:t> accessed February 2026.</a:t>
            </a:r>
          </a:p>
          <a:p>
            <a:pPr marL="285750" indent="-285750">
              <a:buFont typeface="Calibri" panose="020B0604020202020204" pitchFamily="34" charset="0"/>
              <a:buChar char="•"/>
            </a:pPr>
            <a:r>
              <a:rPr lang="en-US" sz="1400" dirty="0"/>
              <a:t>Johns Hopkins Medicine. “Teen Suicide” Johns Hopkins Medicine, 2025, </a:t>
            </a:r>
            <a:r>
              <a:rPr lang="en-US" sz="1400" u="sng" dirty="0">
                <a:hlinkClick r:id="rId7"/>
              </a:rPr>
              <a:t>https://www.hopkinsmedicine.org/health/conditions-and-diseases/teen-suicide</a:t>
            </a:r>
            <a:r>
              <a:rPr lang="en-US" sz="1400" u="sng" dirty="0"/>
              <a:t> </a:t>
            </a:r>
            <a:r>
              <a:rPr lang="en-US" sz="1400" dirty="0"/>
              <a:t> accessed February 2026.</a:t>
            </a:r>
          </a:p>
          <a:p>
            <a:pPr marL="285750" indent="-285750">
              <a:buFont typeface="Calibri" panose="020B0604020202020204" pitchFamily="34" charset="0"/>
              <a:buChar char="•"/>
            </a:pPr>
            <a:r>
              <a:rPr lang="en-US" sz="1400" dirty="0"/>
              <a:t>Kaiser Family Foundation. “Understanding Racial &amp; Ethnic Identity in Federal Data and Its Impacts on Health Disparities,” KFF; </a:t>
            </a:r>
            <a:r>
              <a:rPr lang="en-US" sz="1400" u="sng" dirty="0">
                <a:hlinkClick r:id="rId8"/>
              </a:rPr>
              <a:t>https://www.kff.org/racial-equity-and-health-policy/understanding-racial-ethnic-identity-in-federal-data-impacts-health-disparities</a:t>
            </a:r>
            <a:r>
              <a:rPr lang="en-US" sz="1400" dirty="0">
                <a:hlinkClick r:id="rId8"/>
              </a:rPr>
              <a:t>/</a:t>
            </a:r>
            <a:r>
              <a:rPr lang="en-US" sz="1400" dirty="0"/>
              <a:t>, accessed February 2026. </a:t>
            </a:r>
          </a:p>
          <a:p>
            <a:pPr marL="285750" indent="-285750">
              <a:buFont typeface="Calibri" panose="020B0604020202020204" pitchFamily="34" charset="0"/>
              <a:buChar char="•"/>
            </a:pPr>
            <a:r>
              <a:rPr lang="en-US" sz="1600" dirty="0"/>
              <a:t>Lift Orlando, “Social and Community Connection: The Heart of Health Equity,” Lift Orlando, </a:t>
            </a:r>
            <a:r>
              <a:rPr lang="en-US" sz="1600" u="sng" dirty="0">
                <a:hlinkClick r:id="rId9"/>
              </a:rPr>
              <a:t>https://www.liftorlando.org/blog/social-and-community-connection-the-heart-of-health-equity</a:t>
            </a:r>
            <a:r>
              <a:rPr lang="en-US" sz="1600" dirty="0"/>
              <a:t>, accessed February 2026. </a:t>
            </a:r>
          </a:p>
          <a:p>
            <a:pPr marL="285750" indent="-285750">
              <a:buFont typeface="Calibri" panose="020B0604020202020204" pitchFamily="34" charset="0"/>
              <a:buChar char="•"/>
            </a:pPr>
            <a:r>
              <a:rPr lang="en-US" sz="1600" dirty="0"/>
              <a:t>Louisiana Department of Health, “Flood-Related Information Resources,”  LDH, </a:t>
            </a:r>
            <a:r>
              <a:rPr lang="en-US" sz="1600" u="sng" dirty="0">
                <a:hlinkClick r:id="rId10"/>
              </a:rPr>
              <a:t>https://ldh.la.gov/page/flood-related-information-resources</a:t>
            </a:r>
            <a:r>
              <a:rPr lang="en-US" sz="1600" dirty="0"/>
              <a:t>, accessed February 2026.</a:t>
            </a:r>
          </a:p>
          <a:p>
            <a:pPr marL="285750" indent="-285750">
              <a:buFont typeface="Calibri" panose="020B0604020202020204" pitchFamily="34" charset="0"/>
              <a:buChar char="•"/>
            </a:pPr>
            <a:r>
              <a:rPr lang="en-US" sz="1600" dirty="0"/>
              <a:t>Louisiana Department of Health. Behavioral Risk Factor Surveillance System. </a:t>
            </a:r>
            <a:r>
              <a:rPr lang="en-US" sz="1600" dirty="0">
                <a:hlinkClick r:id="rId11"/>
              </a:rPr>
              <a:t>https://ldh.la.gov/bureau-of-health-informatics/BRFSS</a:t>
            </a:r>
            <a:r>
              <a:rPr lang="en-US" sz="1600" dirty="0"/>
              <a:t>. </a:t>
            </a:r>
          </a:p>
          <a:p>
            <a:pPr marL="285750" indent="-285750">
              <a:buFont typeface="Calibri" panose="020B0604020202020204" pitchFamily="34" charset="0"/>
              <a:buChar char="•"/>
            </a:pPr>
            <a:r>
              <a:rPr lang="en-US" sz="1600" dirty="0"/>
              <a:t>March of Dimes, </a:t>
            </a:r>
            <a:r>
              <a:rPr lang="en-US" sz="1600" i="1" dirty="0"/>
              <a:t>Louisiana Report Card,</a:t>
            </a:r>
            <a:r>
              <a:rPr lang="en-US" sz="1600" dirty="0"/>
              <a:t> March of Dimes, </a:t>
            </a:r>
            <a:r>
              <a:rPr lang="en-US" sz="1600" u="sng" dirty="0">
                <a:hlinkClick r:id="rId12"/>
              </a:rPr>
              <a:t>https://www.marchofdimes.org/peristats/reports/louisiana/report-card</a:t>
            </a:r>
            <a:r>
              <a:rPr lang="en-US" sz="1600" u="sng" dirty="0"/>
              <a:t>, a</a:t>
            </a:r>
            <a:r>
              <a:rPr lang="en-US" sz="1600" dirty="0"/>
              <a:t>ccessed February 2026. </a:t>
            </a:r>
          </a:p>
          <a:p>
            <a:endParaRPr lang="en-US" sz="1600" dirty="0"/>
          </a:p>
        </p:txBody>
      </p:sp>
    </p:spTree>
    <p:extLst>
      <p:ext uri="{BB962C8B-B14F-4D97-AF65-F5344CB8AC3E}">
        <p14:creationId xmlns:p14="http://schemas.microsoft.com/office/powerpoint/2010/main" val="6505603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B0B7-63CA-B862-B556-A86E0945933B}"/>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A4380865-A1E6-EB13-DD53-0FA8837B670B}"/>
              </a:ext>
            </a:extLst>
          </p:cNvPr>
          <p:cNvSpPr>
            <a:spLocks noGrp="1"/>
          </p:cNvSpPr>
          <p:nvPr>
            <p:ph type="body" sz="quarter" idx="14"/>
          </p:nvPr>
        </p:nvSpPr>
        <p:spPr>
          <a:xfrm>
            <a:off x="215757" y="277403"/>
            <a:ext cx="5345071" cy="461486"/>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Sources, </a:t>
            </a:r>
            <a:r>
              <a:rPr lang="en-US" i="1" dirty="0">
                <a:latin typeface="Calibri" panose="020F0502020204030204" pitchFamily="34" charset="0"/>
                <a:ea typeface="Calibri" panose="020F0502020204030204" pitchFamily="34" charset="0"/>
                <a:cs typeface="Calibri" panose="020F0502020204030204" pitchFamily="34" charset="0"/>
              </a:rPr>
              <a:t>cont.</a:t>
            </a:r>
          </a:p>
        </p:txBody>
      </p:sp>
      <p:sp>
        <p:nvSpPr>
          <p:cNvPr id="13" name="Slide Number Placeholder 12">
            <a:extLst>
              <a:ext uri="{FF2B5EF4-FFF2-40B4-BE49-F238E27FC236}">
                <a16:creationId xmlns:a16="http://schemas.microsoft.com/office/drawing/2014/main" id="{130DDAD8-38EF-E2BC-C9F7-BD98E1A9B4DE}"/>
              </a:ext>
            </a:extLst>
          </p:cNvPr>
          <p:cNvSpPr>
            <a:spLocks noGrp="1"/>
          </p:cNvSpPr>
          <p:nvPr>
            <p:ph type="sldNum" sz="quarter" idx="12"/>
          </p:nvPr>
        </p:nvSpPr>
        <p:spPr/>
        <p:txBody>
          <a:bodyPr/>
          <a:lstStyle/>
          <a:p>
            <a:fld id="{80A81C14-33F8-BE40-BDED-F272C5E24441}" type="slidenum">
              <a:rPr lang="en-US" smtClean="0"/>
              <a:pPr/>
              <a:t>51</a:t>
            </a:fld>
            <a:endParaRPr lang="en-US" dirty="0"/>
          </a:p>
        </p:txBody>
      </p:sp>
      <p:sp>
        <p:nvSpPr>
          <p:cNvPr id="14" name="Footer Placeholder 13">
            <a:extLst>
              <a:ext uri="{FF2B5EF4-FFF2-40B4-BE49-F238E27FC236}">
                <a16:creationId xmlns:a16="http://schemas.microsoft.com/office/drawing/2014/main" id="{65DD0090-8388-79E4-BCF5-A56A12BB7F16}"/>
              </a:ext>
            </a:extLst>
          </p:cNvPr>
          <p:cNvSpPr>
            <a:spLocks noGrp="1"/>
          </p:cNvSpPr>
          <p:nvPr>
            <p:ph type="ftr" sz="quarter" idx="13"/>
          </p:nvPr>
        </p:nvSpPr>
        <p:spPr/>
        <p:txBody>
          <a:bodyPr/>
          <a:lstStyle/>
          <a:p>
            <a:r>
              <a:rPr lang="en-US" dirty="0"/>
              <a:t>AMERIHEALTH CARITAS LOUISIANA  |  PROPRIETARY AND CONFIDENTIAL  </a:t>
            </a:r>
          </a:p>
        </p:txBody>
      </p:sp>
      <p:sp>
        <p:nvSpPr>
          <p:cNvPr id="4" name="TextBox 3">
            <a:extLst>
              <a:ext uri="{FF2B5EF4-FFF2-40B4-BE49-F238E27FC236}">
                <a16:creationId xmlns:a16="http://schemas.microsoft.com/office/drawing/2014/main" id="{C2A5D306-56E5-75C2-8409-3B9AE6EA8222}"/>
              </a:ext>
            </a:extLst>
          </p:cNvPr>
          <p:cNvSpPr txBox="1"/>
          <p:nvPr/>
        </p:nvSpPr>
        <p:spPr>
          <a:xfrm>
            <a:off x="276136" y="518577"/>
            <a:ext cx="11690124" cy="5078313"/>
          </a:xfrm>
          <a:prstGeom prst="rect">
            <a:avLst/>
          </a:prstGeom>
          <a:noFill/>
        </p:spPr>
        <p:txBody>
          <a:bodyPr wrap="square">
            <a:spAutoFit/>
          </a:bodyPr>
          <a:lstStyle/>
          <a:p>
            <a:pPr marL="285750" indent="-285750">
              <a:buFont typeface="Calibri" panose="020B0604020202020204" pitchFamily="34" charset="0"/>
              <a:buChar char="•"/>
            </a:pPr>
            <a:r>
              <a:rPr lang="en-US" sz="1400" dirty="0"/>
              <a:t>Improving Cultural Competence to reduce health disparities. NCBI Bookshelf. </a:t>
            </a:r>
            <a:r>
              <a:rPr lang="en-US" sz="1400" dirty="0">
                <a:hlinkClick r:id="rId2"/>
              </a:rPr>
              <a:t>https://www.ncbi.nlm.nih.gov/books/NBK361115</a:t>
            </a:r>
            <a:endParaRPr lang="en-US" sz="1400" dirty="0"/>
          </a:p>
          <a:p>
            <a:pPr marL="285750" indent="-285750">
              <a:buFont typeface="Calibri" panose="020B0604020202020204" pitchFamily="34" charset="0"/>
              <a:buChar char="•"/>
            </a:pPr>
            <a:r>
              <a:rPr lang="en-US" sz="1400" dirty="0"/>
              <a:t>National Academy for State Health Policy, “How States Improve Housing Stability Through Medicaid Managed Care Contracts,” NASHP, February 19, 2021, accessed June 2026</a:t>
            </a:r>
            <a:br>
              <a:rPr lang="en-US" sz="1400" dirty="0"/>
            </a:br>
            <a:r>
              <a:rPr lang="en-US" sz="1400" u="sng" dirty="0">
                <a:hlinkClick r:id="rId3"/>
              </a:rPr>
              <a:t>https://nashp.org/how-states-improve-housing-stability-through-medicaid-managed-care-contracts/</a:t>
            </a:r>
            <a:r>
              <a:rPr lang="en-US" sz="1400" dirty="0"/>
              <a:t>.</a:t>
            </a:r>
          </a:p>
          <a:p>
            <a:pPr marL="285750" indent="-285750">
              <a:buFont typeface="Calibri" panose="020B0604020202020204" pitchFamily="34" charset="0"/>
              <a:buChar char="•"/>
            </a:pPr>
            <a:r>
              <a:rPr lang="en-US" sz="1400" dirty="0"/>
              <a:t>Active Listening. NCBI Bookshelf (StatPearls); 2024. </a:t>
            </a:r>
            <a:br>
              <a:rPr lang="en-US" sz="1400" dirty="0"/>
            </a:br>
            <a:r>
              <a:rPr lang="en-US" sz="1400" u="sng" dirty="0">
                <a:hlinkClick r:id="rId4"/>
              </a:rPr>
              <a:t>https://www.ncbi.nlm.nih.gov/books/NBK442015/</a:t>
            </a:r>
            <a:r>
              <a:rPr lang="en-US" sz="1400" dirty="0"/>
              <a:t>. Accessed February 2026.</a:t>
            </a:r>
          </a:p>
          <a:p>
            <a:pPr marL="285750" indent="-285750">
              <a:buFont typeface="Calibri" panose="020B0604020202020204" pitchFamily="34" charset="0"/>
              <a:buChar char="•"/>
            </a:pPr>
            <a:r>
              <a:rPr lang="en-US" sz="1400" dirty="0"/>
              <a:t>Patterns and influences on health-care attendance behavior: a narrative overview of key themes and issues. NCBI Bookshelf (StatPearls); 2024. Accessed February 2026.</a:t>
            </a:r>
            <a:br>
              <a:rPr lang="en-US" sz="1400" dirty="0"/>
            </a:br>
            <a:r>
              <a:rPr lang="en-US" sz="1400" u="sng" dirty="0">
                <a:hlinkClick r:id="rId5"/>
              </a:rPr>
              <a:t>https://www.ncbi.nlm.nih.gov/books/NBK260108/</a:t>
            </a:r>
            <a:r>
              <a:rPr lang="en-US" sz="1400" dirty="0"/>
              <a:t>.</a:t>
            </a:r>
          </a:p>
          <a:p>
            <a:pPr marL="285750" indent="-285750">
              <a:buFont typeface="Calibri" panose="020B0604020202020204" pitchFamily="34" charset="0"/>
              <a:buChar char="•"/>
            </a:pPr>
            <a:r>
              <a:rPr lang="en-US" sz="1400" dirty="0"/>
              <a:t>Neilson, Susie, “The Gap Between Rich and Poor Americans’ Health Is Widening,” NPR, June 28, 2019, </a:t>
            </a:r>
            <a:r>
              <a:rPr lang="en-US" sz="1400" u="sng" dirty="0">
                <a:hlinkClick r:id="rId6"/>
              </a:rPr>
              <a:t>https://www.npr.org/sections/health-shots/2019/06/28/736938334/the-gap-between-rich-and-poor-americans-health-is-widening</a:t>
            </a:r>
            <a:r>
              <a:rPr lang="en-US" sz="1400" dirty="0"/>
              <a:t>, accessed February 2026. </a:t>
            </a:r>
          </a:p>
          <a:p>
            <a:pPr marL="285750" indent="-285750">
              <a:buFont typeface="Calibri" panose="020B0604020202020204" pitchFamily="34" charset="0"/>
              <a:buChar char="•"/>
            </a:pPr>
            <a:r>
              <a:rPr lang="en-US" sz="1400" dirty="0"/>
              <a:t>New York City Department of Health and Mental Hygiene. Data Sets and Statistical Resources. NYC DOHMH; 2025. Accessed June 2026. </a:t>
            </a:r>
            <a:r>
              <a:rPr lang="en-US" sz="1400" dirty="0">
                <a:hlinkClick r:id="rId7"/>
              </a:rPr>
              <a:t>https://www.nyc.gov/site/doh/data/data-sets/data-sets-and-tables.page</a:t>
            </a:r>
            <a:endParaRPr lang="en-US" sz="1400" dirty="0"/>
          </a:p>
          <a:p>
            <a:pPr marL="285750" indent="-285750">
              <a:buFont typeface="Calibri" panose="020B0604020202020204" pitchFamily="34" charset="0"/>
              <a:buChar char="•"/>
            </a:pPr>
            <a:r>
              <a:rPr lang="en-US" sz="1400" dirty="0"/>
              <a:t>Perception Institute, “Explicit Bias Research,” Perception Institute,</a:t>
            </a:r>
            <a:br>
              <a:rPr lang="en-US" sz="1400" dirty="0"/>
            </a:br>
            <a:r>
              <a:rPr lang="en-US" sz="1400" u="sng" dirty="0">
                <a:hlinkClick r:id="rId8"/>
              </a:rPr>
              <a:t>https://perception.org/research/explicit-bias/</a:t>
            </a:r>
            <a:r>
              <a:rPr lang="en-US" sz="1400" dirty="0"/>
              <a:t>, accessed February 2026.</a:t>
            </a:r>
          </a:p>
          <a:p>
            <a:pPr marL="285750" indent="-285750">
              <a:buFont typeface="Calibri" panose="020B0604020202020204" pitchFamily="34" charset="0"/>
              <a:buChar char="•"/>
            </a:pPr>
            <a:r>
              <a:rPr lang="en-US" sz="1400" dirty="0"/>
              <a:t>Power MBA, “5 Tips and Hacks to Improve Your Active Listening,” Power MBA, </a:t>
            </a:r>
            <a:r>
              <a:rPr lang="en-US" sz="1400" u="sng" dirty="0">
                <a:hlinkClick r:id="rId9"/>
              </a:rPr>
              <a:t>https://www.thepowermba.com/en/blog/5-tips-and-hacks-to-improve-your-active-listening</a:t>
            </a:r>
            <a:r>
              <a:rPr lang="en-US" sz="1400" u="sng" dirty="0"/>
              <a:t>,</a:t>
            </a:r>
            <a:r>
              <a:rPr lang="en-US" sz="1400" dirty="0"/>
              <a:t> accessed February 2026. </a:t>
            </a:r>
          </a:p>
          <a:p>
            <a:pPr marL="285750" indent="-285750">
              <a:buFont typeface="Calibri" panose="020B0604020202020204" pitchFamily="34" charset="0"/>
              <a:buChar char="•"/>
            </a:pPr>
            <a:r>
              <a:rPr lang="en-US" sz="1400" dirty="0"/>
              <a:t>Society for Diversity and Inclusion in Emergency Medicine (ADIEM), “Bias: Implicit vs Explicit and Discrimination,” Society for Academic Emergency Medicine (SAEM), 2024, </a:t>
            </a:r>
            <a:r>
              <a:rPr lang="en-US" sz="1400" u="sng" dirty="0">
                <a:hlinkClick r:id="rId10"/>
              </a:rPr>
              <a:t>https://www.saem.org/about-saem/academies/adiemnew/education/dei-curriculum/bias-implicit-vs-explicit-and-discrimination</a:t>
            </a:r>
            <a:r>
              <a:rPr lang="en-US" sz="1400" u="sng" dirty="0"/>
              <a:t>, </a:t>
            </a:r>
            <a:r>
              <a:rPr lang="en-US" sz="1400" dirty="0"/>
              <a:t>accessed February 2026. </a:t>
            </a:r>
          </a:p>
          <a:p>
            <a:pPr marL="285750" indent="-285750">
              <a:buFont typeface="Calibri" panose="020B0604020202020204" pitchFamily="34" charset="0"/>
              <a:buChar char="•"/>
            </a:pPr>
            <a:r>
              <a:rPr lang="en-US" sz="1400" dirty="0"/>
              <a:t>Terrell K.A., St Julien G.N., Wallace M.E., “Toxic Air Pollution and Concentrated Social Deprivation Are Associated with Low Birthweight and Preterm Birth in Louisiana,” </a:t>
            </a:r>
            <a:r>
              <a:rPr lang="en-US" sz="1400" i="1" dirty="0"/>
              <a:t>Environmental Research: Health,</a:t>
            </a:r>
            <a:r>
              <a:rPr lang="en-US" sz="1400" dirty="0"/>
              <a:t> 2(2):021002, </a:t>
            </a:r>
            <a:r>
              <a:rPr lang="en-US" sz="1400" u="sng" dirty="0">
                <a:hlinkClick r:id="rId11"/>
              </a:rPr>
              <a:t>https://doi.org/10.1088/2752-5309/ad3084</a:t>
            </a:r>
            <a:r>
              <a:rPr lang="en-US" sz="1400" dirty="0"/>
              <a:t>. </a:t>
            </a:r>
          </a:p>
          <a:p>
            <a:pPr marL="285750" indent="-285750">
              <a:buFont typeface="Calibri" panose="020B0604020202020204" pitchFamily="34" charset="0"/>
              <a:buChar char="•"/>
            </a:pPr>
            <a:endParaRPr lang="en-US" sz="1600" dirty="0"/>
          </a:p>
        </p:txBody>
      </p:sp>
    </p:spTree>
    <p:extLst>
      <p:ext uri="{BB962C8B-B14F-4D97-AF65-F5344CB8AC3E}">
        <p14:creationId xmlns:p14="http://schemas.microsoft.com/office/powerpoint/2010/main" val="31850082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1CC5A-F3CB-9A4A-A2DF-04CF31283D9D}"/>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B9D8B3CD-995D-5794-41DF-0107ABCEDA5D}"/>
              </a:ext>
            </a:extLst>
          </p:cNvPr>
          <p:cNvSpPr>
            <a:spLocks noGrp="1"/>
          </p:cNvSpPr>
          <p:nvPr>
            <p:ph type="body" sz="quarter" idx="14"/>
          </p:nvPr>
        </p:nvSpPr>
        <p:spPr>
          <a:xfrm>
            <a:off x="215757" y="277403"/>
            <a:ext cx="5345071" cy="461486"/>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Sources, </a:t>
            </a:r>
            <a:r>
              <a:rPr lang="en-US" i="1" dirty="0">
                <a:latin typeface="Calibri" panose="020F0502020204030204" pitchFamily="34" charset="0"/>
                <a:ea typeface="Calibri" panose="020F0502020204030204" pitchFamily="34" charset="0"/>
                <a:cs typeface="Calibri" panose="020F0502020204030204" pitchFamily="34" charset="0"/>
              </a:rPr>
              <a:t>cont.</a:t>
            </a:r>
          </a:p>
        </p:txBody>
      </p:sp>
      <p:sp>
        <p:nvSpPr>
          <p:cNvPr id="13" name="Slide Number Placeholder 12">
            <a:extLst>
              <a:ext uri="{FF2B5EF4-FFF2-40B4-BE49-F238E27FC236}">
                <a16:creationId xmlns:a16="http://schemas.microsoft.com/office/drawing/2014/main" id="{90B81D3B-70EE-04DD-47A1-C6F0076A3411}"/>
              </a:ext>
            </a:extLst>
          </p:cNvPr>
          <p:cNvSpPr>
            <a:spLocks noGrp="1"/>
          </p:cNvSpPr>
          <p:nvPr>
            <p:ph type="sldNum" sz="quarter" idx="12"/>
          </p:nvPr>
        </p:nvSpPr>
        <p:spPr/>
        <p:txBody>
          <a:bodyPr/>
          <a:lstStyle/>
          <a:p>
            <a:fld id="{80A81C14-33F8-BE40-BDED-F272C5E24441}" type="slidenum">
              <a:rPr lang="en-US" smtClean="0"/>
              <a:pPr/>
              <a:t>52</a:t>
            </a:fld>
            <a:endParaRPr lang="en-US" dirty="0"/>
          </a:p>
        </p:txBody>
      </p:sp>
      <p:sp>
        <p:nvSpPr>
          <p:cNvPr id="14" name="Footer Placeholder 13">
            <a:extLst>
              <a:ext uri="{FF2B5EF4-FFF2-40B4-BE49-F238E27FC236}">
                <a16:creationId xmlns:a16="http://schemas.microsoft.com/office/drawing/2014/main" id="{2F902E95-179E-D393-7E54-1B544B590477}"/>
              </a:ext>
            </a:extLst>
          </p:cNvPr>
          <p:cNvSpPr>
            <a:spLocks noGrp="1"/>
          </p:cNvSpPr>
          <p:nvPr>
            <p:ph type="ftr" sz="quarter" idx="13"/>
          </p:nvPr>
        </p:nvSpPr>
        <p:spPr/>
        <p:txBody>
          <a:bodyPr/>
          <a:lstStyle/>
          <a:p>
            <a:r>
              <a:rPr lang="en-US" dirty="0"/>
              <a:t>AMERIHEALTH CARITAS LOUISIANA  |  PROPRIETARY AND CONFIDENTIAL  </a:t>
            </a:r>
          </a:p>
        </p:txBody>
      </p:sp>
      <p:sp>
        <p:nvSpPr>
          <p:cNvPr id="4" name="TextBox 3">
            <a:extLst>
              <a:ext uri="{FF2B5EF4-FFF2-40B4-BE49-F238E27FC236}">
                <a16:creationId xmlns:a16="http://schemas.microsoft.com/office/drawing/2014/main" id="{36F1B25C-0A6C-0521-AA86-7377E8BC7642}"/>
              </a:ext>
            </a:extLst>
          </p:cNvPr>
          <p:cNvSpPr txBox="1"/>
          <p:nvPr/>
        </p:nvSpPr>
        <p:spPr>
          <a:xfrm>
            <a:off x="263610" y="668889"/>
            <a:ext cx="11690124" cy="6463308"/>
          </a:xfrm>
          <a:prstGeom prst="rect">
            <a:avLst/>
          </a:prstGeom>
          <a:noFill/>
        </p:spPr>
        <p:txBody>
          <a:bodyPr wrap="square">
            <a:spAutoFit/>
          </a:bodyPr>
          <a:lstStyle/>
          <a:p>
            <a:pPr marL="285750" indent="-285750">
              <a:buFont typeface="Calibri" panose="020B0604020202020204" pitchFamily="34" charset="0"/>
              <a:buChar char="•"/>
            </a:pPr>
            <a:r>
              <a:rPr lang="en-US" sz="1400" dirty="0"/>
              <a:t>Theall K..P, Francois S., Bell .CN., Anderson A., Chae D., LaVeist T.A., “Neighborhood Police Encounters, Health, And Violence In A Southern City,” </a:t>
            </a:r>
            <a:r>
              <a:rPr lang="en-US" sz="1400" i="1" dirty="0"/>
              <a:t>Health Affairs</a:t>
            </a:r>
            <a:r>
              <a:rPr lang="en-US" sz="1400" dirty="0"/>
              <a:t>, 41(2):228-236. </a:t>
            </a:r>
            <a:r>
              <a:rPr lang="en-US" sz="1400" u="sng" dirty="0">
                <a:hlinkClick r:id="rId3"/>
              </a:rPr>
              <a:t>https://doi.org/10.1377/hlthaff.2021.01428</a:t>
            </a:r>
            <a:r>
              <a:rPr lang="en-US" sz="1400" dirty="0"/>
              <a:t>. </a:t>
            </a:r>
          </a:p>
          <a:p>
            <a:pPr marL="285750" indent="-285750">
              <a:buFont typeface="Calibri" panose="020B0604020202020204" pitchFamily="34" charset="0"/>
              <a:buChar char="•"/>
            </a:pPr>
            <a:r>
              <a:rPr lang="en-US" sz="1400" dirty="0"/>
              <a:t>Tulane University School of Public Health &amp; Tropical Medicine, “Education as a Social Determinant of Health,” January 27, 2021, Tulane University, </a:t>
            </a:r>
            <a:r>
              <a:rPr lang="en-US" sz="1400" u="sng" dirty="0">
                <a:hlinkClick r:id="rId4"/>
              </a:rPr>
              <a:t>https://publichealth.tulane.edu/blog/social-determinant-of-health-education-is-crucial</a:t>
            </a:r>
            <a:r>
              <a:rPr lang="en-US" sz="1400" dirty="0">
                <a:hlinkClick r:id="rId4"/>
              </a:rPr>
              <a:t>/</a:t>
            </a:r>
            <a:r>
              <a:rPr lang="en-US" sz="1400" dirty="0"/>
              <a:t>, accessed February 2026.</a:t>
            </a:r>
          </a:p>
          <a:p>
            <a:pPr marL="285750" indent="-285750">
              <a:buFont typeface="Calibri" panose="020B0604020202020204" pitchFamily="34" charset="0"/>
              <a:buChar char="•"/>
            </a:pPr>
            <a:r>
              <a:rPr lang="en-US" sz="1400" dirty="0"/>
              <a:t>United Health Foundation, “America’s Health Rankings- Adverse Childhood Experiences by State: Children with Special Health Care Needs (Louisiana), America’s Health Rankings, 2025 </a:t>
            </a:r>
            <a:r>
              <a:rPr lang="en-US" sz="1400" u="sng" dirty="0">
                <a:hlinkClick r:id="rId5"/>
              </a:rPr>
              <a:t>https://www.americashealthrankings.org/explore/measures/ACEs_8_overall/ACEs_9_cwshcn/LA</a:t>
            </a:r>
            <a:r>
              <a:rPr lang="en-US" sz="1400" u="sng" dirty="0"/>
              <a:t>, a</a:t>
            </a:r>
            <a:r>
              <a:rPr lang="en-US" sz="1400" dirty="0"/>
              <a:t>ccessed February 2026. </a:t>
            </a:r>
          </a:p>
          <a:p>
            <a:pPr marL="285750" indent="-285750">
              <a:buFont typeface="Calibri" panose="020B0604020202020204" pitchFamily="34" charset="0"/>
              <a:buChar char="•"/>
            </a:pPr>
            <a:r>
              <a:rPr lang="en-US" sz="1400" dirty="0"/>
              <a:t>United Health Foundation, “America’s Health Rankings 2025 Annual Report: State Rankings,” United Health Foundation, 2025, </a:t>
            </a:r>
            <a:r>
              <a:rPr lang="en-US" sz="1400" u="sng" dirty="0">
                <a:hlinkClick r:id="rId6"/>
              </a:rPr>
              <a:t>https://www.americashealthrankings.org/publications/reports/2025-annual-report/state-rankings</a:t>
            </a:r>
            <a:r>
              <a:rPr lang="en-US" sz="1400" dirty="0"/>
              <a:t>.</a:t>
            </a:r>
          </a:p>
          <a:p>
            <a:pPr marL="285750" indent="-285750">
              <a:buFont typeface="Calibri" panose="020B0604020202020204" pitchFamily="34" charset="0"/>
              <a:buChar char="•"/>
            </a:pPr>
            <a:r>
              <a:rPr lang="en-US" sz="1400" dirty="0"/>
              <a:t>University of Wisconsin Population Health Institute, “County Health Rankings &amp; Roadmaps- Broadband Access,” County Health Rankings &amp; Roadmaps, 2025, </a:t>
            </a:r>
            <a:r>
              <a:rPr lang="en-US" sz="1400" u="sng" dirty="0">
                <a:hlinkClick r:id="rId7"/>
              </a:rPr>
              <a:t>https://www.countyhealthrankings.org/health-data/community-conditions/physical-environment/civic-and-community-resources/broadband-access?year=2025</a:t>
            </a:r>
            <a:r>
              <a:rPr lang="en-US" sz="1400" dirty="0"/>
              <a:t>, accessed February 2026. </a:t>
            </a:r>
          </a:p>
          <a:p>
            <a:pPr marL="285750" indent="-285750">
              <a:buFont typeface="Calibri" panose="020B0604020202020204" pitchFamily="34" charset="0"/>
              <a:buChar char="•"/>
            </a:pPr>
            <a:r>
              <a:rPr lang="en-US" sz="1400" dirty="0"/>
              <a:t>U.S. Department of Health &amp; Human Service, Civil Rights Requirements — A. Title VI Of the Civil Rights Act of 1964, 42 U.S.C. 2000d et seq, (“Title VI”), HHS, </a:t>
            </a:r>
            <a:br>
              <a:rPr lang="en-US" sz="1400" dirty="0"/>
            </a:br>
            <a:r>
              <a:rPr lang="en-US" sz="1400" u="sng" dirty="0">
                <a:hlinkClick r:id="rId8"/>
              </a:rPr>
              <a:t>https://www.hhs.gov/civil-rights/for-individuals/special-topics/needy-families/civil-rights-requirements/index.html</a:t>
            </a:r>
            <a:r>
              <a:rPr lang="en-US" sz="1400" dirty="0"/>
              <a:t>, accessed February 2026.</a:t>
            </a:r>
          </a:p>
          <a:p>
            <a:pPr marL="285750" indent="-285750">
              <a:buFont typeface="Calibri" panose="020B0604020202020204" pitchFamily="34" charset="0"/>
              <a:buChar char="•"/>
            </a:pPr>
            <a:r>
              <a:rPr lang="en-US" sz="1400" dirty="0"/>
              <a:t>U.S. Department of Health &amp; Human Services, Office of Disease Prevention and Health Promotion</a:t>
            </a:r>
            <a:r>
              <a:rPr lang="en-US" sz="1400" i="1" dirty="0"/>
              <a:t>. “</a:t>
            </a:r>
            <a:r>
              <a:rPr lang="en-US" sz="1400" dirty="0"/>
              <a:t>Employment: Literature Summary (Social Determinants of Health),</a:t>
            </a:r>
            <a:r>
              <a:rPr lang="en-US" sz="1400" i="1" dirty="0"/>
              <a:t>”</a:t>
            </a:r>
            <a:r>
              <a:rPr lang="en-US" sz="1400" dirty="0"/>
              <a:t> Healthy People 2030, 2025, </a:t>
            </a:r>
            <a:r>
              <a:rPr lang="en-US" sz="1400" u="sng" dirty="0">
                <a:hlinkClick r:id="rId9"/>
              </a:rPr>
              <a:t>https://odphp.health.gov/healthypeople/priority-areas/social-determinants-health/literature-summaries/employment</a:t>
            </a:r>
            <a:r>
              <a:rPr lang="en-US" sz="1400" dirty="0"/>
              <a:t>. </a:t>
            </a:r>
          </a:p>
          <a:p>
            <a:pPr marL="285750" indent="-285750">
              <a:buFont typeface="Calibri" panose="020B0604020202020204" pitchFamily="34" charset="0"/>
              <a:buChar char="•"/>
            </a:pPr>
            <a:r>
              <a:rPr lang="en-US" sz="1400" dirty="0"/>
              <a:t>U.S. Department of Health &amp; Human Services, Office of Disease Prevention and Health Promotion, “Social Determinants of Health,” Healthy People 2030, 2025, </a:t>
            </a:r>
            <a:r>
              <a:rPr lang="en-US" sz="1400" u="sng" dirty="0">
                <a:hlinkClick r:id="rId10"/>
              </a:rPr>
              <a:t>https://health.gov/healthypeople/priority-areas/social-determinants-health</a:t>
            </a:r>
            <a:r>
              <a:rPr lang="en-US" sz="1400" dirty="0"/>
              <a:t>. </a:t>
            </a:r>
          </a:p>
          <a:p>
            <a:pPr marL="285750" indent="-285750">
              <a:buFont typeface="Calibri" panose="020B0604020202020204" pitchFamily="34" charset="0"/>
              <a:buChar char="•"/>
            </a:pPr>
            <a:r>
              <a:rPr lang="en-US" sz="1400" dirty="0"/>
              <a:t>U.S. Department of Health &amp; Human Services, Office of Minority Health. </a:t>
            </a:r>
            <a:r>
              <a:rPr lang="en-US" sz="1400" i="1" dirty="0"/>
              <a:t>National Standards for Culturally and Linguistically Appropriate Services (CLAS).</a:t>
            </a:r>
            <a:r>
              <a:rPr lang="en-US" sz="1400" dirty="0"/>
              <a:t> HHS; 2013. </a:t>
            </a:r>
            <a:r>
              <a:rPr lang="en-US" sz="1400" u="sng" dirty="0">
                <a:hlinkClick r:id="rId11"/>
              </a:rPr>
              <a:t>https://thinkculturalhealth.hhs.gov/clas/standards</a:t>
            </a:r>
            <a:r>
              <a:rPr lang="en-US" sz="1400" dirty="0"/>
              <a:t>.</a:t>
            </a:r>
          </a:p>
          <a:p>
            <a:pPr marL="285750" indent="-285750">
              <a:buFont typeface="Calibri" panose="020B0604020202020204" pitchFamily="34" charset="0"/>
              <a:buChar char="•"/>
            </a:pPr>
            <a:r>
              <a:rPr lang="en-US" sz="1400" dirty="0"/>
              <a:t>U.S. Department of Health &amp; Human Services, Office of Minority Health. “National CLAS Standards,”  HHS, </a:t>
            </a:r>
            <a:r>
              <a:rPr lang="en-US" sz="1400" u="sng" dirty="0">
                <a:hlinkClick r:id="rId12"/>
              </a:rPr>
              <a:t>https://thinkculturalhealth.hhs.gov/assets/pdfs/resource-library/providing-clas.pdf</a:t>
            </a:r>
            <a:r>
              <a:rPr lang="en-US" sz="1400" dirty="0"/>
              <a:t>, accessed February 2026.</a:t>
            </a:r>
          </a:p>
          <a:p>
            <a:pPr marL="285750" indent="-285750">
              <a:buFont typeface="Calibri" panose="020B0604020202020204" pitchFamily="34" charset="0"/>
              <a:buChar char="•"/>
            </a:pPr>
            <a:endParaRPr lang="en-US" sz="1400" dirty="0"/>
          </a:p>
          <a:p>
            <a:pPr marL="285750" indent="-285750">
              <a:buFont typeface="Calibri" panose="020B0604020202020204" pitchFamily="34" charset="0"/>
              <a:buChar char="•"/>
            </a:pPr>
            <a:endParaRPr lang="en-US" sz="1600" dirty="0"/>
          </a:p>
          <a:p>
            <a:pPr marL="285750" indent="-285750">
              <a:buFont typeface="Calibri" panose="020B0604020202020204" pitchFamily="34" charset="0"/>
              <a:buChar char="•"/>
            </a:pPr>
            <a:endParaRPr lang="en-US" sz="1600" dirty="0"/>
          </a:p>
          <a:p>
            <a:pPr marL="285750" indent="-285750">
              <a:buFont typeface="Calibri" panose="020B0604020202020204" pitchFamily="34" charset="0"/>
              <a:buChar char="•"/>
            </a:pPr>
            <a:endParaRPr lang="en-US" sz="1600" dirty="0"/>
          </a:p>
          <a:p>
            <a:endParaRPr lang="en-US" sz="1600" dirty="0"/>
          </a:p>
        </p:txBody>
      </p:sp>
    </p:spTree>
    <p:extLst>
      <p:ext uri="{BB962C8B-B14F-4D97-AF65-F5344CB8AC3E}">
        <p14:creationId xmlns:p14="http://schemas.microsoft.com/office/powerpoint/2010/main" val="2065403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7FE7-A888-83FF-A0C5-300404980E3E}"/>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EAAB9A60-1605-457A-4CA7-17EC96C8C232}"/>
              </a:ext>
            </a:extLst>
          </p:cNvPr>
          <p:cNvSpPr>
            <a:spLocks noGrp="1"/>
          </p:cNvSpPr>
          <p:nvPr>
            <p:ph type="body" sz="quarter" idx="14"/>
          </p:nvPr>
        </p:nvSpPr>
        <p:spPr>
          <a:xfrm>
            <a:off x="215757" y="277403"/>
            <a:ext cx="5345071" cy="461486"/>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Sources, </a:t>
            </a:r>
            <a:r>
              <a:rPr lang="en-US" i="1" dirty="0">
                <a:latin typeface="Calibri" panose="020F0502020204030204" pitchFamily="34" charset="0"/>
                <a:ea typeface="Calibri" panose="020F0502020204030204" pitchFamily="34" charset="0"/>
                <a:cs typeface="Calibri" panose="020F0502020204030204" pitchFamily="34" charset="0"/>
              </a:rPr>
              <a:t>cont.</a:t>
            </a:r>
          </a:p>
          <a:p>
            <a:endParaRPr lang="en-US" i="1" dirty="0">
              <a:latin typeface="Calibri" panose="020F0502020204030204" pitchFamily="34" charset="0"/>
              <a:ea typeface="Calibri" panose="020F0502020204030204" pitchFamily="34" charset="0"/>
              <a:cs typeface="Calibri" panose="020F0502020204030204" pitchFamily="34" charset="0"/>
            </a:endParaRPr>
          </a:p>
        </p:txBody>
      </p:sp>
      <p:sp>
        <p:nvSpPr>
          <p:cNvPr id="13" name="Slide Number Placeholder 12">
            <a:extLst>
              <a:ext uri="{FF2B5EF4-FFF2-40B4-BE49-F238E27FC236}">
                <a16:creationId xmlns:a16="http://schemas.microsoft.com/office/drawing/2014/main" id="{C08A0DB7-F160-DE6C-AB7B-2CACA71C06BD}"/>
              </a:ext>
            </a:extLst>
          </p:cNvPr>
          <p:cNvSpPr>
            <a:spLocks noGrp="1"/>
          </p:cNvSpPr>
          <p:nvPr>
            <p:ph type="sldNum" sz="quarter" idx="12"/>
          </p:nvPr>
        </p:nvSpPr>
        <p:spPr/>
        <p:txBody>
          <a:bodyPr/>
          <a:lstStyle/>
          <a:p>
            <a:fld id="{80A81C14-33F8-BE40-BDED-F272C5E24441}" type="slidenum">
              <a:rPr lang="en-US" smtClean="0"/>
              <a:pPr/>
              <a:t>53</a:t>
            </a:fld>
            <a:endParaRPr lang="en-US" dirty="0"/>
          </a:p>
        </p:txBody>
      </p:sp>
      <p:sp>
        <p:nvSpPr>
          <p:cNvPr id="14" name="Footer Placeholder 13">
            <a:extLst>
              <a:ext uri="{FF2B5EF4-FFF2-40B4-BE49-F238E27FC236}">
                <a16:creationId xmlns:a16="http://schemas.microsoft.com/office/drawing/2014/main" id="{831F48A3-A02E-BF1B-FC9D-5A4E2421F973}"/>
              </a:ext>
            </a:extLst>
          </p:cNvPr>
          <p:cNvSpPr>
            <a:spLocks noGrp="1"/>
          </p:cNvSpPr>
          <p:nvPr>
            <p:ph type="ftr" sz="quarter" idx="13"/>
          </p:nvPr>
        </p:nvSpPr>
        <p:spPr/>
        <p:txBody>
          <a:bodyPr/>
          <a:lstStyle/>
          <a:p>
            <a:r>
              <a:rPr lang="en-US" dirty="0"/>
              <a:t>AMERIHEALTH CARITAS LOUISIANA  |  PROPRIETARY AND CONFIDENTIAL  </a:t>
            </a:r>
          </a:p>
        </p:txBody>
      </p:sp>
      <p:sp>
        <p:nvSpPr>
          <p:cNvPr id="4" name="TextBox 3">
            <a:extLst>
              <a:ext uri="{FF2B5EF4-FFF2-40B4-BE49-F238E27FC236}">
                <a16:creationId xmlns:a16="http://schemas.microsoft.com/office/drawing/2014/main" id="{B6404E65-2AB8-6F10-1CA9-C43535EC1118}"/>
              </a:ext>
            </a:extLst>
          </p:cNvPr>
          <p:cNvSpPr txBox="1"/>
          <p:nvPr/>
        </p:nvSpPr>
        <p:spPr>
          <a:xfrm>
            <a:off x="263610" y="556155"/>
            <a:ext cx="11690124" cy="3170099"/>
          </a:xfrm>
          <a:prstGeom prst="rect">
            <a:avLst/>
          </a:prstGeom>
          <a:noFill/>
        </p:spPr>
        <p:txBody>
          <a:bodyPr wrap="square">
            <a:spAutoFit/>
          </a:bodyPr>
          <a:lstStyle/>
          <a:p>
            <a:pPr marL="285750" indent="-285750">
              <a:buFont typeface="Calibri" panose="020B0604020202020204" pitchFamily="34" charset="0"/>
              <a:buChar char="•"/>
            </a:pPr>
            <a:r>
              <a:rPr lang="en-US" sz="1400" dirty="0"/>
              <a:t>U.S. Department of Agriculture, Economic Research Service, “Access to Affordable Nutritious Food Is Limited in Food Deserts,” USDA ERS; March 2010, </a:t>
            </a:r>
            <a:r>
              <a:rPr lang="en-US" sz="1400" u="sng" dirty="0">
                <a:hlinkClick r:id="rId3"/>
              </a:rPr>
              <a:t>https://www.ers.usda.gov/amber-waves/2010/march/access-to-affordable-nutritious-food-is-limited-in-food-deserts</a:t>
            </a:r>
            <a:r>
              <a:rPr lang="en-US" sz="1400" dirty="0"/>
              <a:t>, accessed February 2026.</a:t>
            </a:r>
          </a:p>
          <a:p>
            <a:pPr marL="285750" indent="-285750">
              <a:buFont typeface="Calibri" panose="020B0604020202020204" pitchFamily="34" charset="0"/>
              <a:buChar char="•"/>
            </a:pPr>
            <a:r>
              <a:rPr lang="en-US" sz="1400" dirty="0"/>
              <a:t>Verywell Mind, “How Othering Contributes to Discrimination and Prejudice,” Verywell Mind, Updated March 30, 2026, </a:t>
            </a:r>
            <a:r>
              <a:rPr lang="en-US" sz="1400" u="sng" dirty="0">
                <a:hlinkClick r:id="rId4"/>
              </a:rPr>
              <a:t>https://www.verywellmind.com/what-is-othering-5084425</a:t>
            </a:r>
            <a:r>
              <a:rPr lang="en-US" sz="1400" dirty="0"/>
              <a:t>.</a:t>
            </a:r>
          </a:p>
          <a:p>
            <a:pPr marL="285750" indent="-285750">
              <a:buFont typeface="Calibri" panose="020B0604020202020204" pitchFamily="34" charset="0"/>
              <a:buChar char="•"/>
            </a:pPr>
            <a:r>
              <a:rPr lang="en-US" sz="1400" dirty="0"/>
              <a:t>World Health Organization, “Closing the Gap in a Generation: Health Equity Through Action on the Social Determinants of Health,” WHO Commission on Social Determinants of Health; 20008. </a:t>
            </a:r>
            <a:r>
              <a:rPr lang="en-US" sz="1400" u="sng" dirty="0">
                <a:hlinkClick r:id="rId5"/>
              </a:rPr>
              <a:t>https://www.who.int/publications/i/item/9789241563703</a:t>
            </a:r>
            <a:r>
              <a:rPr lang="en-US" sz="1400" dirty="0"/>
              <a:t>.</a:t>
            </a:r>
          </a:p>
          <a:p>
            <a:pPr marL="285750" indent="-285750">
              <a:buFont typeface="Calibri" panose="020B0604020202020204" pitchFamily="34" charset="0"/>
              <a:buChar char="•"/>
            </a:pPr>
            <a:r>
              <a:rPr lang="en-US" sz="1400" dirty="0"/>
              <a:t>World Health Organization, “Global Report on Health Equity for Persons with Disabilities,” WHO, December 2, 2022,  </a:t>
            </a:r>
            <a:r>
              <a:rPr lang="en-US" sz="1400" u="sng" dirty="0">
                <a:hlinkClick r:id="rId6"/>
              </a:rPr>
              <a:t>https://www.who.int/publications/i/item/9789240063600</a:t>
            </a:r>
            <a:r>
              <a:rPr lang="en-US" sz="1400" dirty="0"/>
              <a:t>.</a:t>
            </a:r>
          </a:p>
          <a:p>
            <a:pPr marL="285750" indent="-285750">
              <a:buFont typeface="Calibri" panose="020B0604020202020204" pitchFamily="34" charset="0"/>
              <a:buChar char="•"/>
            </a:pPr>
            <a:r>
              <a:rPr lang="en-US" sz="1400" dirty="0"/>
              <a:t>U.S Census Bureau. American Community Survey (ACS)5 –year Estimates: DP05-ACS Demographic and Housing Estimates, S1601 Languages Spoke at Home. </a:t>
            </a:r>
          </a:p>
          <a:p>
            <a:pPr marL="285750" indent="-285750">
              <a:buFont typeface="Calibri" panose="020B0604020202020204" pitchFamily="34" charset="0"/>
              <a:buChar char="•"/>
            </a:pPr>
            <a:r>
              <a:rPr lang="en-US" sz="1400" dirty="0"/>
              <a:t>Statistical Atlas. State demographic profiles and language data based on ACS  5-year estimate. Data accessed June 2026</a:t>
            </a:r>
          </a:p>
          <a:p>
            <a:pPr marL="285750" indent="-285750">
              <a:buFont typeface="Calibri" panose="020B0604020202020204" pitchFamily="34" charset="0"/>
              <a:buChar char="•"/>
            </a:pPr>
            <a:endParaRPr lang="en-US" sz="1600" dirty="0"/>
          </a:p>
          <a:p>
            <a:pPr marL="285750" indent="-285750">
              <a:buFont typeface="Calibri" panose="020B0604020202020204" pitchFamily="34" charset="0"/>
              <a:buChar char="•"/>
            </a:pPr>
            <a:endParaRPr lang="en-US" sz="1600" dirty="0"/>
          </a:p>
        </p:txBody>
      </p:sp>
    </p:spTree>
    <p:extLst>
      <p:ext uri="{BB962C8B-B14F-4D97-AF65-F5344CB8AC3E}">
        <p14:creationId xmlns:p14="http://schemas.microsoft.com/office/powerpoint/2010/main" val="1754075317"/>
      </p:ext>
    </p:extLst>
  </p:cSld>
  <p:clrMapOvr>
    <a:masterClrMapping/>
  </p:clrMapOvr>
</p:sld>
</file>

<file path=ppt/theme/theme1.xml><?xml version="1.0" encoding="utf-8"?>
<a:theme xmlns:a="http://schemas.openxmlformats.org/drawingml/2006/main" name="Core Slides">
  <a:themeElements>
    <a:clrScheme name="Master - AmeriHealth Caritas8c4b9d">
      <a:dk1>
        <a:srgbClr val="1D2B38"/>
      </a:dk1>
      <a:lt1>
        <a:srgbClr val="FFFFFF"/>
      </a:lt1>
      <a:dk2>
        <a:srgbClr val="19237E"/>
      </a:dk2>
      <a:lt2>
        <a:srgbClr val="003BA4"/>
      </a:lt2>
      <a:accent1>
        <a:srgbClr val="2878FF"/>
      </a:accent1>
      <a:accent2>
        <a:srgbClr val="EBF4FF"/>
      </a:accent2>
      <a:accent3>
        <a:srgbClr val="27A279"/>
      </a:accent3>
      <a:accent4>
        <a:srgbClr val="F7921E"/>
      </a:accent4>
      <a:accent5>
        <a:srgbClr val="EC4761"/>
      </a:accent5>
      <a:accent6>
        <a:srgbClr val="8C4B9D"/>
      </a:accent6>
      <a:hlink>
        <a:srgbClr val="2878FF"/>
      </a:hlink>
      <a:folHlink>
        <a:srgbClr val="B388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orp-PPT" id="{6EC657E2-183F-DB41-B8C9-858EDD2B4706}" vid="{0A741552-3F45-204B-BD3B-DF19A1C6EF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panose="02110004020202020204"/>
        <a:ea typeface=""/>
        <a:cs typeface=""/>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font script="Armn" typeface="Calibri"/>
        <a:font script="Bugi" typeface="Calibri"/>
        <a:font script="Bopo" typeface="Calibri"/>
        <a:font script="Java" typeface="Calibri"/>
        <a:font script="Lisu" typeface="Calibri"/>
        <a:font script="Mymr" typeface="Calibri"/>
        <a:font script="Nkoo" typeface="Calibri"/>
        <a:font script="Olck" typeface="Calibri"/>
        <a:font script="Osma" typeface="Calibri"/>
        <a:font script="Phag" typeface="Calibri"/>
        <a:font script="Syrn" typeface="Calibri"/>
        <a:font script="Syrj" typeface="Calibri"/>
        <a:font script="Syre" typeface="Calibri"/>
        <a:font script="Sora" typeface="Calibri"/>
        <a:font script="Tale" typeface="Calibri"/>
        <a:font script="Talu" typeface="Calibri"/>
        <a:font script="Tfng" typeface="Calibri"/>
      </a:majorFont>
      <a:minorFont>
        <a:latin typeface="Calibri" panose="02110004020202020204"/>
        <a:ea typeface=""/>
        <a:cs typeface=""/>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font script="Armn" typeface="Calibri"/>
        <a:font script="Bugi" typeface="Calibri"/>
        <a:font script="Bopo" typeface="Calibri"/>
        <a:font script="Java" typeface="Calibri"/>
        <a:font script="Lisu" typeface="Calibri"/>
        <a:font script="Mymr" typeface="Calibri"/>
        <a:font script="Nkoo" typeface="Calibri"/>
        <a:font script="Olck" typeface="Calibri"/>
        <a:font script="Osma" typeface="Calibri"/>
        <a:font script="Phag" typeface="Calibri"/>
        <a:font script="Syrn" typeface="Calibri"/>
        <a:font script="Syrj" typeface="Calibri"/>
        <a:font script="Syre" typeface="Calibri"/>
        <a:font script="Sora" typeface="Calibri"/>
        <a:font script="Tale" typeface="Calibri"/>
        <a:font script="Talu" typeface="Calibri"/>
        <a:font script="Tfng"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47afd16-a725-4e2f-9260-fce3985944dc}" enabled="0" method="" siteId="{047afd16-a725-4e2f-9260-fce3985944dc}" removed="1"/>
</clbl:labelList>
</file>

<file path=docProps/app.xml><?xml version="1.0" encoding="utf-8"?>
<Properties xmlns="http://schemas.openxmlformats.org/officeDocument/2006/extended-properties" xmlns:vt="http://schemas.openxmlformats.org/officeDocument/2006/docPropsVTypes">
  <TotalTime>2539</TotalTime>
  <Words>6696</Words>
  <Application>Microsoft Office PowerPoint</Application>
  <PresentationFormat>Widescreen</PresentationFormat>
  <Paragraphs>574</Paragraphs>
  <Slides>53</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ADLaM Display</vt:lpstr>
      <vt:lpstr>Aptos</vt:lpstr>
      <vt:lpstr>Aptos  </vt:lpstr>
      <vt:lpstr>Aptos Display</vt:lpstr>
      <vt:lpstr>Arial</vt:lpstr>
      <vt:lpstr>Calibri</vt:lpstr>
      <vt:lpstr>Wingdings</vt:lpstr>
      <vt:lpstr>Core Slides</vt:lpstr>
      <vt:lpstr>PowerPoint Presentation</vt:lpstr>
      <vt:lpstr>Learning Objectives</vt:lpstr>
      <vt:lpstr>Why This Training Matters </vt:lpstr>
      <vt:lpstr>Cultural Responsiveness In Practice </vt:lpstr>
      <vt:lpstr>PowerPoint Presentation</vt:lpstr>
      <vt:lpstr>What Is Cultural Responsiveness? </vt:lpstr>
      <vt:lpstr>Core Terms — Example of frequently used terms. </vt:lpstr>
      <vt:lpstr>What Is Language Access? </vt:lpstr>
      <vt:lpstr>Spoken Language and Written Language</vt:lpstr>
      <vt:lpstr>Health Disparities</vt:lpstr>
      <vt:lpstr>Disability and Accessibility</vt:lpstr>
      <vt:lpstr>Culturally and Linguistically Appropriate  Services (CLAS) consist of 15 national standards established by the U.S. Health and Human Services Office of Minority Health </vt:lpstr>
      <vt:lpstr>CLAS Standards</vt:lpstr>
      <vt:lpstr>CLAS Support </vt:lpstr>
      <vt:lpstr>CLAS Resources </vt:lpstr>
      <vt:lpstr>Key Takeaways</vt:lpstr>
      <vt:lpstr>PowerPoint Presentation</vt:lpstr>
      <vt:lpstr>The Value of Collecting REL Information</vt:lpstr>
      <vt:lpstr>AmeriHealth Caritas DC Population </vt:lpstr>
      <vt:lpstr>PowerPoint Presentation</vt:lpstr>
      <vt:lpstr>Health Disparity Factors</vt:lpstr>
      <vt:lpstr>Case Study: Anna  </vt:lpstr>
      <vt:lpstr>Case Study: Anna </vt:lpstr>
      <vt:lpstr>Culturally Responsive Provider Actions  </vt:lpstr>
      <vt:lpstr>Recognizing Health Disparities in Practice</vt:lpstr>
      <vt:lpstr>PowerPoint Presentation</vt:lpstr>
      <vt:lpstr>Key Takeaways</vt:lpstr>
      <vt:lpstr>PowerPoint Presentation</vt:lpstr>
      <vt:lpstr>Bias (Implicit &amp; Explicit) </vt:lpstr>
      <vt:lpstr>PowerPoint Presentation</vt:lpstr>
      <vt:lpstr>Key Domains of Health-Related Social Needs (HRSN)</vt:lpstr>
      <vt:lpstr>PowerPoint Presentation</vt:lpstr>
      <vt:lpstr>Case Study: Mr. Thompson </vt:lpstr>
      <vt:lpstr>Culturally Responsive Provider Actions </vt:lpstr>
      <vt:lpstr>PowerPoint Presentation</vt:lpstr>
      <vt:lpstr>Key Takeaways</vt:lpstr>
      <vt:lpstr>PowerPoint Presentation</vt:lpstr>
      <vt:lpstr>Health Disparities for People With Disabilities   </vt:lpstr>
      <vt:lpstr>Using Auxiliary Aids and Services in Patient Care</vt:lpstr>
      <vt:lpstr>Case Study: Jordan</vt:lpstr>
      <vt:lpstr>Demonstrating Disability Competency </vt:lpstr>
      <vt:lpstr> Actions to Support Accessible Care</vt:lpstr>
      <vt:lpstr>Key Takeaways</vt:lpstr>
      <vt:lpstr>PowerPoint Presentation</vt:lpstr>
      <vt:lpstr>Interpretation and Translation Services</vt:lpstr>
      <vt:lpstr>PowerPoint Presentation</vt:lpstr>
      <vt:lpstr>AmeriHealth Caritas DC Training Attestation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Brooks, Danielle</dc:creator>
  <cp:lastModifiedBy>Young, Savannah</cp:lastModifiedBy>
  <cp:revision>20</cp:revision>
  <dcterms:created xsi:type="dcterms:W3CDTF">2026-05-04T12:46:34Z</dcterms:created>
  <dcterms:modified xsi:type="dcterms:W3CDTF">2026-10-14T19:02:14Z</dcterms:modified>
</cp:coreProperties>
</file>